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4"/>
  </p:sldMasterIdLst>
  <p:notesMasterIdLst>
    <p:notesMasterId r:id="rId38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</p:sldIdLst>
  <p:sldSz cx="9144000" cy="5143500" type="screen16x9"/>
  <p:notesSz cx="6858000" cy="9144000"/>
  <p:embeddedFontLst>
    <p:embeddedFont>
      <p:font typeface="Ebrima" panose="02000000000000000000" pitchFamily="2" charset="0"/>
      <p:regular r:id="rId39"/>
      <p:bold r:id="rId40"/>
    </p:embeddedFont>
    <p:embeddedFont>
      <p:font typeface="Poppins" panose="00000500000000000000" pitchFamily="2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80" autoAdjust="0"/>
  </p:normalViewPr>
  <p:slideViewPr>
    <p:cSldViewPr snapToGrid="0">
      <p:cViewPr varScale="1">
        <p:scale>
          <a:sx n="138" d="100"/>
          <a:sy n="138" d="100"/>
        </p:scale>
        <p:origin x="83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2"/>
    </p:cViewPr>
  </p:sorterViewPr>
  <p:notesViewPr>
    <p:cSldViewPr snapToGrid="0">
      <p:cViewPr varScale="1">
        <p:scale>
          <a:sx n="67" d="100"/>
          <a:sy n="67" d="100"/>
        </p:scale>
        <p:origin x="-3120" y="-7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4.fntdata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2.fntdata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5.fntdata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996566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478ab1f5fc_0_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478ab1f5fc_0_2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478ab1f5fc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478ab1f5fc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478ab1f5fc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478ab1f5fc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478ab1f5fc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478ab1f5fc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478ab1f5fc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478ab1f5fc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478ab1f5fc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478ab1f5fc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478ab1f5fc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478ab1f5fc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478ab1f5fc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478ab1f5fc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478ab1f5fc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478ab1f5fc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478ab1f5fc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478ab1f5fc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478ab1f5fc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478ab1f5fc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478ab1f5fc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478ab1f5fc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478ab1f5fc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478ab1f5fc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478ab1f5fc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478ab1f5fc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478ab1f5fc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478ab1f5fc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478ab1f5fc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478ab1f5fc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478ab1f5fc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478ab1f5fc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478ab1f5fc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478ab1f5fc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478ab1f5fc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478ab1f5fc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478ab1f5fc_0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478ab1f5fc_0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478ab1f5fc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478ab1f5fc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478ab1f5fc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478ab1f5fc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655bda04b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655bda04b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478ab1f5fc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478ab1f5fc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478ab1f5fc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478ab1f5fc_0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478ab1f5fc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478ab1f5fc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478ab1f5fc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478ab1f5fc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478ab1f5fc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478ab1f5fc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478ab1f5fc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478ab1f5fc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478ab1f5fc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478ab1f5fc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478ab1f5fc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478ab1f5fc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When Isaac Broke His Leg</a:t>
            </a:r>
            <a:endParaRPr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7700" y="824849"/>
            <a:ext cx="3857250" cy="2967950"/>
          </a:xfrm>
          <a:prstGeom prst="rect">
            <a:avLst/>
          </a:prstGeom>
          <a:noFill/>
          <a:ln w="25400" cap="flat" cmpd="sng">
            <a:noFill/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57" name="Google Shape;57;p13"/>
          <p:cNvSpPr txBox="1"/>
          <p:nvPr/>
        </p:nvSpPr>
        <p:spPr>
          <a:xfrm>
            <a:off x="1158400" y="4602200"/>
            <a:ext cx="7098300" cy="5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>
            <a:spLocks noGrp="1"/>
          </p:cNvSpPr>
          <p:nvPr>
            <p:ph type="body" idx="1"/>
          </p:nvPr>
        </p:nvSpPr>
        <p:spPr>
          <a:xfrm>
            <a:off x="311700" y="626225"/>
            <a:ext cx="4260300" cy="3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22" name="Google Shape;122;p22"/>
          <p:cNvSpPr txBox="1">
            <a:spLocks noGrp="1"/>
          </p:cNvSpPr>
          <p:nvPr>
            <p:ph type="body" idx="2"/>
          </p:nvPr>
        </p:nvSpPr>
        <p:spPr>
          <a:xfrm>
            <a:off x="4782550" y="626275"/>
            <a:ext cx="4049700" cy="3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Then a Phlebotomist (</a:t>
            </a:r>
            <a:r>
              <a:rPr lang="en-GB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Fle</a:t>
            </a: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/</a:t>
            </a:r>
            <a:r>
              <a:rPr lang="en-GB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bo</a:t>
            </a: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/tom/</a:t>
            </a:r>
            <a:r>
              <a:rPr lang="en-GB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ist</a:t>
            </a: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) took some blood for testing by a blood scientist (blud sigh/</a:t>
            </a:r>
            <a:r>
              <a:rPr lang="en-GB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en</a:t>
            </a: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/</a:t>
            </a:r>
            <a:r>
              <a:rPr lang="en-GB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tist</a:t>
            </a: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).</a:t>
            </a:r>
            <a:endParaRPr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23" name="Google Shape;12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425" y="762000"/>
            <a:ext cx="4140900" cy="3280100"/>
          </a:xfrm>
          <a:prstGeom prst="rect">
            <a:avLst/>
          </a:prstGeom>
          <a:noFill/>
          <a:ln w="25400" cap="flat" cmpd="sng">
            <a:noFill/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3"/>
          <p:cNvSpPr txBox="1">
            <a:spLocks noGrp="1"/>
          </p:cNvSpPr>
          <p:nvPr>
            <p:ph type="body" idx="1"/>
          </p:nvPr>
        </p:nvSpPr>
        <p:spPr>
          <a:xfrm>
            <a:off x="311700" y="626225"/>
            <a:ext cx="4260300" cy="3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29" name="Google Shape;129;p23"/>
          <p:cNvSpPr txBox="1">
            <a:spLocks noGrp="1"/>
          </p:cNvSpPr>
          <p:nvPr>
            <p:ph type="body" idx="2"/>
          </p:nvPr>
        </p:nvSpPr>
        <p:spPr>
          <a:xfrm>
            <a:off x="4782550" y="626275"/>
            <a:ext cx="4049700" cy="3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Nurse Neil checked my temperature and listened to my heart.  He said ‘You are a brave boy, Isaac’.</a:t>
            </a:r>
            <a:endParaRPr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30" name="Google Shape;13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700" y="762000"/>
            <a:ext cx="4164199" cy="3222725"/>
          </a:xfrm>
          <a:prstGeom prst="rect">
            <a:avLst/>
          </a:prstGeom>
          <a:noFill/>
          <a:ln w="25400" cap="flat" cmpd="sng">
            <a:noFill/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311700" y="626225"/>
            <a:ext cx="4260300" cy="3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4782550" y="626275"/>
            <a:ext cx="4049700" cy="3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Later a Radiographer (Ray/dee/o/</a:t>
            </a:r>
            <a:r>
              <a:rPr lang="en-GB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gra</a:t>
            </a: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/fir) called Aleks took an X-ray of the inside of my leg.  He pointed to where my bone was broken.  </a:t>
            </a:r>
            <a:endParaRPr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37" name="Google Shape;13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000" y="762000"/>
            <a:ext cx="4186500" cy="3236550"/>
          </a:xfrm>
          <a:prstGeom prst="rect">
            <a:avLst/>
          </a:prstGeom>
          <a:noFill/>
          <a:ln w="25400" cap="flat" cmpd="sng">
            <a:noFill/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5"/>
          <p:cNvSpPr txBox="1">
            <a:spLocks noGrp="1"/>
          </p:cNvSpPr>
          <p:nvPr>
            <p:ph type="body" idx="1"/>
          </p:nvPr>
        </p:nvSpPr>
        <p:spPr>
          <a:xfrm>
            <a:off x="311700" y="626225"/>
            <a:ext cx="4260300" cy="3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43" name="Google Shape;143;p25"/>
          <p:cNvSpPr txBox="1">
            <a:spLocks noGrp="1"/>
          </p:cNvSpPr>
          <p:nvPr>
            <p:ph type="body" idx="2"/>
          </p:nvPr>
        </p:nvSpPr>
        <p:spPr>
          <a:xfrm>
            <a:off x="4782550" y="626275"/>
            <a:ext cx="4049700" cy="3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Then the Plaster Technician (</a:t>
            </a:r>
            <a:r>
              <a:rPr lang="en-GB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Plas</a:t>
            </a: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/</a:t>
            </a:r>
            <a:r>
              <a:rPr lang="en-GB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tir</a:t>
            </a: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 Tec/</a:t>
            </a:r>
            <a:r>
              <a:rPr lang="en-GB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ni</a:t>
            </a: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/shun) put a plaster cast on my leg.  I chose red. </a:t>
            </a:r>
            <a:endParaRPr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44" name="Google Shape;14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650" y="762000"/>
            <a:ext cx="4137776" cy="3211900"/>
          </a:xfrm>
          <a:prstGeom prst="rect">
            <a:avLst/>
          </a:prstGeom>
          <a:noFill/>
          <a:ln w="25400" cap="flat" cmpd="sng">
            <a:noFill/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>
            <a:off x="311700" y="626225"/>
            <a:ext cx="4260300" cy="3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body" idx="2"/>
          </p:nvPr>
        </p:nvSpPr>
        <p:spPr>
          <a:xfrm>
            <a:off x="4782550" y="626275"/>
            <a:ext cx="4049700" cy="3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Mo the Porter (Por/</a:t>
            </a:r>
            <a:r>
              <a:rPr lang="en-GB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tir</a:t>
            </a: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) took me to the ward where I stayed for a few days.  </a:t>
            </a:r>
            <a:endParaRPr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51" name="Google Shape;15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609600"/>
            <a:ext cx="3019425" cy="3924300"/>
          </a:xfrm>
          <a:prstGeom prst="rect">
            <a:avLst/>
          </a:prstGeom>
          <a:noFill/>
          <a:ln w="25400" cap="flat" cmpd="sng">
            <a:noFill/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7"/>
          <p:cNvSpPr txBox="1">
            <a:spLocks noGrp="1"/>
          </p:cNvSpPr>
          <p:nvPr>
            <p:ph type="body" idx="1"/>
          </p:nvPr>
        </p:nvSpPr>
        <p:spPr>
          <a:xfrm>
            <a:off x="311700" y="626225"/>
            <a:ext cx="4260300" cy="3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body" idx="2"/>
          </p:nvPr>
        </p:nvSpPr>
        <p:spPr>
          <a:xfrm>
            <a:off x="4782550" y="626275"/>
            <a:ext cx="4049700" cy="3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I had to lie in bed with my leg up high.  </a:t>
            </a:r>
            <a:endParaRPr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58" name="Google Shape;15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000" y="838200"/>
            <a:ext cx="4180925" cy="3237850"/>
          </a:xfrm>
          <a:prstGeom prst="rect">
            <a:avLst/>
          </a:prstGeom>
          <a:noFill/>
          <a:ln w="25400" cap="flat" cmpd="sng">
            <a:noFill/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8"/>
          <p:cNvSpPr txBox="1">
            <a:spLocks noGrp="1"/>
          </p:cNvSpPr>
          <p:nvPr>
            <p:ph type="body" idx="1"/>
          </p:nvPr>
        </p:nvSpPr>
        <p:spPr>
          <a:xfrm>
            <a:off x="311700" y="626225"/>
            <a:ext cx="4260300" cy="3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64" name="Google Shape;164;p28"/>
          <p:cNvSpPr txBox="1">
            <a:spLocks noGrp="1"/>
          </p:cNvSpPr>
          <p:nvPr>
            <p:ph type="body" idx="2"/>
          </p:nvPr>
        </p:nvSpPr>
        <p:spPr>
          <a:xfrm>
            <a:off x="4782550" y="626275"/>
            <a:ext cx="4049700" cy="3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When I had learnt to walk on crutches I was allowed to go home but I needed extra care and help with things I can normally do myself like getting dressed and washing myself.  A Rehabilitation Assistant (</a:t>
            </a:r>
            <a:r>
              <a:rPr lang="en-GB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Ree</a:t>
            </a: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/ha/</a:t>
            </a:r>
            <a:r>
              <a:rPr lang="en-GB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bil</a:t>
            </a: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/</a:t>
            </a:r>
            <a:r>
              <a:rPr lang="en-GB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i</a:t>
            </a: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/</a:t>
            </a:r>
            <a:r>
              <a:rPr lang="en-GB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tay</a:t>
            </a: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/shun A/sist/ant) visited me each day to help Mummy with my care.</a:t>
            </a:r>
            <a:endParaRPr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65" name="Google Shape;16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725" y="838200"/>
            <a:ext cx="4154300" cy="3216225"/>
          </a:xfrm>
          <a:prstGeom prst="rect">
            <a:avLst/>
          </a:prstGeom>
          <a:noFill/>
          <a:ln w="25400" cap="flat" cmpd="sng">
            <a:noFill/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9"/>
          <p:cNvSpPr txBox="1">
            <a:spLocks noGrp="1"/>
          </p:cNvSpPr>
          <p:nvPr>
            <p:ph type="body" idx="1"/>
          </p:nvPr>
        </p:nvSpPr>
        <p:spPr>
          <a:xfrm>
            <a:off x="311700" y="626225"/>
            <a:ext cx="4260300" cy="3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71" name="Google Shape;171;p29"/>
          <p:cNvSpPr txBox="1">
            <a:spLocks noGrp="1"/>
          </p:cNvSpPr>
          <p:nvPr>
            <p:ph type="body" idx="2"/>
          </p:nvPr>
        </p:nvSpPr>
        <p:spPr>
          <a:xfrm>
            <a:off x="4782550" y="626275"/>
            <a:ext cx="4049700" cy="3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At the local medical centre Stefan the Dietitian (</a:t>
            </a:r>
            <a:r>
              <a:rPr lang="en-GB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Digh</a:t>
            </a: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/e/</a:t>
            </a:r>
            <a:r>
              <a:rPr lang="en-GB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ti</a:t>
            </a: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/shun) told us about the foods that would help my leg heal.  </a:t>
            </a:r>
            <a:endParaRPr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72" name="Google Shape;17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475" y="914400"/>
            <a:ext cx="4154950" cy="3199575"/>
          </a:xfrm>
          <a:prstGeom prst="rect">
            <a:avLst/>
          </a:prstGeom>
          <a:noFill/>
          <a:ln w="25400" cap="flat" cmpd="sng">
            <a:noFill/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0"/>
          <p:cNvSpPr txBox="1">
            <a:spLocks noGrp="1"/>
          </p:cNvSpPr>
          <p:nvPr>
            <p:ph type="body" idx="1"/>
          </p:nvPr>
        </p:nvSpPr>
        <p:spPr>
          <a:xfrm>
            <a:off x="311700" y="626225"/>
            <a:ext cx="4260300" cy="3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78" name="Google Shape;178;p30"/>
          <p:cNvSpPr txBox="1">
            <a:spLocks noGrp="1"/>
          </p:cNvSpPr>
          <p:nvPr>
            <p:ph type="body" idx="2"/>
          </p:nvPr>
        </p:nvSpPr>
        <p:spPr>
          <a:xfrm>
            <a:off x="4782550" y="626275"/>
            <a:ext cx="4049700" cy="3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Meat, fish, milk, cheese and yogurt.</a:t>
            </a:r>
            <a:endParaRPr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79" name="Google Shape;17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375" y="762000"/>
            <a:ext cx="4130525" cy="3169725"/>
          </a:xfrm>
          <a:prstGeom prst="rect">
            <a:avLst/>
          </a:prstGeom>
          <a:noFill/>
          <a:ln w="25400" cap="flat" cmpd="sng">
            <a:noFill/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1"/>
          <p:cNvSpPr txBox="1">
            <a:spLocks noGrp="1"/>
          </p:cNvSpPr>
          <p:nvPr>
            <p:ph type="body" idx="1"/>
          </p:nvPr>
        </p:nvSpPr>
        <p:spPr>
          <a:xfrm>
            <a:off x="311700" y="626225"/>
            <a:ext cx="4260300" cy="3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85" name="Google Shape;185;p31"/>
          <p:cNvSpPr txBox="1">
            <a:spLocks noGrp="1"/>
          </p:cNvSpPr>
          <p:nvPr>
            <p:ph type="body" idx="2"/>
          </p:nvPr>
        </p:nvSpPr>
        <p:spPr>
          <a:xfrm>
            <a:off x="4782550" y="626275"/>
            <a:ext cx="4049700" cy="3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Jess the Community Physiotherapist (Com/</a:t>
            </a:r>
            <a:r>
              <a:rPr lang="en-GB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yoo</a:t>
            </a: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/</a:t>
            </a:r>
            <a:r>
              <a:rPr lang="en-GB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ni</a:t>
            </a: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/tee Fi/</a:t>
            </a:r>
            <a:r>
              <a:rPr lang="en-GB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si</a:t>
            </a: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/</a:t>
            </a:r>
            <a:r>
              <a:rPr lang="en-GB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oa</a:t>
            </a: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/the/rap/</a:t>
            </a:r>
            <a:r>
              <a:rPr lang="en-GB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ist</a:t>
            </a: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) showed me fun exercises to make my leg stronger and move properly again.  I had to go to see her at the medical centre every week and practice the exercises at home.</a:t>
            </a:r>
            <a:endParaRPr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86" name="Google Shape;18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400" y="762000"/>
            <a:ext cx="4127950" cy="3193825"/>
          </a:xfrm>
          <a:prstGeom prst="rect">
            <a:avLst/>
          </a:prstGeom>
          <a:noFill/>
          <a:ln w="25400" cap="flat" cmpd="sng">
            <a:noFill/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body" idx="1"/>
          </p:nvPr>
        </p:nvSpPr>
        <p:spPr>
          <a:xfrm>
            <a:off x="338478" y="619599"/>
            <a:ext cx="4260300" cy="3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body" idx="2"/>
          </p:nvPr>
        </p:nvSpPr>
        <p:spPr>
          <a:xfrm>
            <a:off x="4782550" y="626275"/>
            <a:ext cx="4049700" cy="3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Hello my name is Isaac.  When I fell off my bike and hurt my leg lots of amazing people helped me.  I was very surprised who works in health and social care.  Did you know it’s not just doctors and nurses?  </a:t>
            </a:r>
            <a:endParaRPr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I was playing on my bike with my cousin Archie.  </a:t>
            </a:r>
            <a:endParaRPr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672442"/>
            <a:ext cx="4260300" cy="3278082"/>
          </a:xfrm>
          <a:prstGeom prst="rect">
            <a:avLst/>
          </a:prstGeom>
          <a:noFill/>
          <a:ln w="25400" cap="flat" cmpd="sng">
            <a:noFill/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2"/>
          <p:cNvSpPr txBox="1">
            <a:spLocks noGrp="1"/>
          </p:cNvSpPr>
          <p:nvPr>
            <p:ph type="body" idx="1"/>
          </p:nvPr>
        </p:nvSpPr>
        <p:spPr>
          <a:xfrm>
            <a:off x="311700" y="626225"/>
            <a:ext cx="4260300" cy="3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92" name="Google Shape;192;p32"/>
          <p:cNvSpPr txBox="1">
            <a:spLocks noGrp="1"/>
          </p:cNvSpPr>
          <p:nvPr>
            <p:ph type="body" idx="2"/>
          </p:nvPr>
        </p:nvSpPr>
        <p:spPr>
          <a:xfrm>
            <a:off x="4782550" y="626275"/>
            <a:ext cx="4049700" cy="3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My leg is all better now.  I can do everything I did before I fell off my bike.</a:t>
            </a:r>
            <a:endParaRPr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93" name="Google Shape;19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000" y="838200"/>
            <a:ext cx="4049700" cy="3126692"/>
          </a:xfrm>
          <a:prstGeom prst="rect">
            <a:avLst/>
          </a:prstGeom>
          <a:noFill/>
          <a:ln w="25400" cap="flat" cmpd="sng">
            <a:noFill/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3"/>
          <p:cNvSpPr txBox="1">
            <a:spLocks noGrp="1"/>
          </p:cNvSpPr>
          <p:nvPr>
            <p:ph type="body" idx="4294967295"/>
          </p:nvPr>
        </p:nvSpPr>
        <p:spPr>
          <a:xfrm>
            <a:off x="4782550" y="626275"/>
            <a:ext cx="4049700" cy="3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99" name="Google Shape;199;p33"/>
          <p:cNvSpPr txBox="1">
            <a:spLocks noGrp="1"/>
          </p:cNvSpPr>
          <p:nvPr>
            <p:ph type="title"/>
          </p:nvPr>
        </p:nvSpPr>
        <p:spPr>
          <a:xfrm>
            <a:off x="311700" y="1318600"/>
            <a:ext cx="8520600" cy="28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Everyone does amazing jobs to look after patients.  </a:t>
            </a:r>
            <a:endParaRPr sz="2400"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Would you like to work in health and social care when you grow up?  </a:t>
            </a:r>
            <a:endParaRPr sz="2400"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You could be a...</a:t>
            </a:r>
            <a:endParaRPr sz="2400"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4"/>
          <p:cNvSpPr txBox="1">
            <a:spLocks noGrp="1"/>
          </p:cNvSpPr>
          <p:nvPr>
            <p:ph type="body" idx="1"/>
          </p:nvPr>
        </p:nvSpPr>
        <p:spPr>
          <a:xfrm>
            <a:off x="311700" y="626225"/>
            <a:ext cx="3866100" cy="3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05" name="Google Shape;205;p34"/>
          <p:cNvSpPr txBox="1">
            <a:spLocks noGrp="1"/>
          </p:cNvSpPr>
          <p:nvPr>
            <p:ph type="body" idx="2"/>
          </p:nvPr>
        </p:nvSpPr>
        <p:spPr>
          <a:xfrm>
            <a:off x="4892400" y="626275"/>
            <a:ext cx="3939900" cy="3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06" name="Google Shape;20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6800" y="762000"/>
            <a:ext cx="2463450" cy="3171350"/>
          </a:xfrm>
          <a:prstGeom prst="rect">
            <a:avLst/>
          </a:prstGeom>
          <a:noFill/>
          <a:ln w="25400" cap="flat" cmpd="sng">
            <a:noFill/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207" name="Google Shape;20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0725" y="762022"/>
            <a:ext cx="2463450" cy="3171328"/>
          </a:xfrm>
          <a:prstGeom prst="rect">
            <a:avLst/>
          </a:prstGeom>
          <a:noFill/>
          <a:ln w="25400" cap="flat" cmpd="sng">
            <a:noFill/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208" name="Google Shape;208;p34"/>
          <p:cNvSpPr txBox="1"/>
          <p:nvPr/>
        </p:nvSpPr>
        <p:spPr>
          <a:xfrm>
            <a:off x="2612575" y="4263925"/>
            <a:ext cx="4054500" cy="5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Doctor (Doc/tor)</a:t>
            </a:r>
            <a:endParaRPr sz="2400" b="1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5"/>
          <p:cNvSpPr txBox="1">
            <a:spLocks noGrp="1"/>
          </p:cNvSpPr>
          <p:nvPr>
            <p:ph type="body" idx="1"/>
          </p:nvPr>
        </p:nvSpPr>
        <p:spPr>
          <a:xfrm>
            <a:off x="311700" y="626225"/>
            <a:ext cx="3866100" cy="3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14" name="Google Shape;214;p35"/>
          <p:cNvSpPr txBox="1">
            <a:spLocks noGrp="1"/>
          </p:cNvSpPr>
          <p:nvPr>
            <p:ph type="body" idx="2"/>
          </p:nvPr>
        </p:nvSpPr>
        <p:spPr>
          <a:xfrm>
            <a:off x="4892400" y="626275"/>
            <a:ext cx="3939900" cy="3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15" name="Google Shape;215;p35"/>
          <p:cNvSpPr txBox="1"/>
          <p:nvPr/>
        </p:nvSpPr>
        <p:spPr>
          <a:xfrm>
            <a:off x="2580125" y="4464923"/>
            <a:ext cx="4054500" cy="5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Nurse (</a:t>
            </a:r>
            <a:r>
              <a:rPr lang="en-GB" sz="2400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Nurs</a:t>
            </a: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)</a:t>
            </a:r>
            <a:endParaRPr sz="2400"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216" name="Google Shape;21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7050" y="762025"/>
            <a:ext cx="2463450" cy="3216976"/>
          </a:xfrm>
          <a:prstGeom prst="rect">
            <a:avLst/>
          </a:prstGeom>
          <a:noFill/>
          <a:ln w="25400" cap="flat" cmpd="sng">
            <a:noFill/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217" name="Google Shape;217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2900" y="762025"/>
            <a:ext cx="2463450" cy="3184268"/>
          </a:xfrm>
          <a:prstGeom prst="rect">
            <a:avLst/>
          </a:prstGeom>
          <a:noFill/>
          <a:ln w="25400" cap="flat" cmpd="sng">
            <a:noFill/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6"/>
          <p:cNvSpPr txBox="1">
            <a:spLocks noGrp="1"/>
          </p:cNvSpPr>
          <p:nvPr>
            <p:ph type="body" idx="1"/>
          </p:nvPr>
        </p:nvSpPr>
        <p:spPr>
          <a:xfrm>
            <a:off x="311700" y="626225"/>
            <a:ext cx="3866100" cy="3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23" name="Google Shape;223;p36"/>
          <p:cNvSpPr txBox="1">
            <a:spLocks noGrp="1"/>
          </p:cNvSpPr>
          <p:nvPr>
            <p:ph type="body" idx="2"/>
          </p:nvPr>
        </p:nvSpPr>
        <p:spPr>
          <a:xfrm>
            <a:off x="4892400" y="626275"/>
            <a:ext cx="3939900" cy="3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Paramedic</a:t>
            </a:r>
            <a:endParaRPr sz="2400"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(Pa/</a:t>
            </a:r>
            <a:r>
              <a:rPr lang="en-GB" sz="2400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ra</a:t>
            </a: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/med/</a:t>
            </a:r>
            <a:r>
              <a:rPr lang="en-GB" sz="2400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ic</a:t>
            </a: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)</a:t>
            </a:r>
            <a:endParaRPr sz="2400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224" name="Google Shape;22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400" y="685800"/>
            <a:ext cx="2628382" cy="3388025"/>
          </a:xfrm>
          <a:prstGeom prst="rect">
            <a:avLst/>
          </a:prstGeom>
          <a:noFill/>
          <a:ln w="25400" cap="flat" cmpd="sng">
            <a:noFill/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7"/>
          <p:cNvSpPr txBox="1">
            <a:spLocks noGrp="1"/>
          </p:cNvSpPr>
          <p:nvPr>
            <p:ph type="body" idx="1"/>
          </p:nvPr>
        </p:nvSpPr>
        <p:spPr>
          <a:xfrm>
            <a:off x="311700" y="626225"/>
            <a:ext cx="3866100" cy="3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30" name="Google Shape;230;p37"/>
          <p:cNvSpPr txBox="1">
            <a:spLocks noGrp="1"/>
          </p:cNvSpPr>
          <p:nvPr>
            <p:ph type="body" idx="2"/>
          </p:nvPr>
        </p:nvSpPr>
        <p:spPr>
          <a:xfrm>
            <a:off x="4892400" y="626275"/>
            <a:ext cx="3939900" cy="3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Blood Scientist</a:t>
            </a:r>
            <a:endParaRPr sz="2400"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(Blud Sigh/</a:t>
            </a:r>
            <a:r>
              <a:rPr lang="en-GB" sz="2400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en</a:t>
            </a: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/</a:t>
            </a:r>
            <a:r>
              <a:rPr lang="en-GB" sz="2400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tist</a:t>
            </a: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)</a:t>
            </a:r>
            <a:r>
              <a:rPr lang="en-GB" sz="2400" b="1" dirty="0">
                <a:solidFill>
                  <a:srgbClr val="0000FF"/>
                </a:solidFill>
                <a:latin typeface="Poppins"/>
                <a:ea typeface="Poppins"/>
                <a:cs typeface="Poppins"/>
                <a:sym typeface="Poppins"/>
              </a:rPr>
              <a:t>	</a:t>
            </a:r>
            <a:endParaRPr sz="2400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231" name="Google Shape;23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400" y="685800"/>
            <a:ext cx="2571075" cy="3327275"/>
          </a:xfrm>
          <a:prstGeom prst="rect">
            <a:avLst/>
          </a:prstGeom>
          <a:noFill/>
          <a:ln w="25400" cap="flat" cmpd="sng">
            <a:noFill/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8"/>
          <p:cNvSpPr txBox="1">
            <a:spLocks noGrp="1"/>
          </p:cNvSpPr>
          <p:nvPr>
            <p:ph type="body" idx="1"/>
          </p:nvPr>
        </p:nvSpPr>
        <p:spPr>
          <a:xfrm>
            <a:off x="311700" y="626225"/>
            <a:ext cx="3866100" cy="3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37" name="Google Shape;237;p38"/>
          <p:cNvSpPr txBox="1">
            <a:spLocks noGrp="1"/>
          </p:cNvSpPr>
          <p:nvPr>
            <p:ph type="body" idx="2"/>
          </p:nvPr>
        </p:nvSpPr>
        <p:spPr>
          <a:xfrm>
            <a:off x="4892400" y="626275"/>
            <a:ext cx="3939900" cy="3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Radiographer</a:t>
            </a:r>
            <a:endParaRPr sz="2400"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(Ray/dee/o/</a:t>
            </a:r>
            <a:r>
              <a:rPr lang="en-GB" sz="2400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gra</a:t>
            </a: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/fir)</a:t>
            </a:r>
            <a:endParaRPr sz="2400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238" name="Google Shape;23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685800"/>
            <a:ext cx="2602248" cy="3388025"/>
          </a:xfrm>
          <a:prstGeom prst="rect">
            <a:avLst/>
          </a:prstGeom>
          <a:noFill/>
          <a:ln w="25400" cap="flat" cmpd="sng">
            <a:noFill/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9"/>
          <p:cNvSpPr txBox="1">
            <a:spLocks noGrp="1"/>
          </p:cNvSpPr>
          <p:nvPr>
            <p:ph type="body" idx="1"/>
          </p:nvPr>
        </p:nvSpPr>
        <p:spPr>
          <a:xfrm>
            <a:off x="311700" y="626225"/>
            <a:ext cx="3866100" cy="3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44" name="Google Shape;244;p39"/>
          <p:cNvSpPr txBox="1">
            <a:spLocks noGrp="1"/>
          </p:cNvSpPr>
          <p:nvPr>
            <p:ph type="body" idx="2"/>
          </p:nvPr>
        </p:nvSpPr>
        <p:spPr>
          <a:xfrm>
            <a:off x="4892400" y="626275"/>
            <a:ext cx="3939900" cy="3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Porter</a:t>
            </a:r>
            <a:endParaRPr sz="2400"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(Por/</a:t>
            </a:r>
            <a:r>
              <a:rPr lang="en-GB" sz="2400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tir</a:t>
            </a: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)</a:t>
            </a:r>
            <a:endParaRPr sz="2400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245" name="Google Shape;24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800" y="685800"/>
            <a:ext cx="2625977" cy="3388025"/>
          </a:xfrm>
          <a:prstGeom prst="rect">
            <a:avLst/>
          </a:prstGeom>
          <a:noFill/>
          <a:ln w="25400" cap="flat" cmpd="sng">
            <a:noFill/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0"/>
          <p:cNvSpPr txBox="1">
            <a:spLocks noGrp="1"/>
          </p:cNvSpPr>
          <p:nvPr>
            <p:ph type="body" idx="1"/>
          </p:nvPr>
        </p:nvSpPr>
        <p:spPr>
          <a:xfrm>
            <a:off x="311700" y="626225"/>
            <a:ext cx="3866100" cy="3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51" name="Google Shape;251;p40"/>
          <p:cNvSpPr txBox="1">
            <a:spLocks noGrp="1"/>
          </p:cNvSpPr>
          <p:nvPr>
            <p:ph type="body" idx="2"/>
          </p:nvPr>
        </p:nvSpPr>
        <p:spPr>
          <a:xfrm>
            <a:off x="4892400" y="626275"/>
            <a:ext cx="3939900" cy="3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Phlebotomist</a:t>
            </a:r>
            <a:endParaRPr sz="2400"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(</a:t>
            </a:r>
            <a:r>
              <a:rPr lang="en-GB" sz="2400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Fle</a:t>
            </a: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/</a:t>
            </a:r>
            <a:r>
              <a:rPr lang="en-GB" sz="2400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bo</a:t>
            </a: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/tom/</a:t>
            </a:r>
            <a:r>
              <a:rPr lang="en-GB" sz="2400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ist</a:t>
            </a: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)</a:t>
            </a:r>
            <a:endParaRPr sz="2400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252" name="Google Shape;25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800" y="685800"/>
            <a:ext cx="2592250" cy="3331450"/>
          </a:xfrm>
          <a:prstGeom prst="rect">
            <a:avLst/>
          </a:prstGeom>
          <a:noFill/>
          <a:ln w="25400" cap="flat" cmpd="sng">
            <a:noFill/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1"/>
          <p:cNvSpPr txBox="1">
            <a:spLocks noGrp="1"/>
          </p:cNvSpPr>
          <p:nvPr>
            <p:ph type="body" idx="1"/>
          </p:nvPr>
        </p:nvSpPr>
        <p:spPr>
          <a:xfrm>
            <a:off x="311700" y="626225"/>
            <a:ext cx="3866100" cy="3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58" name="Google Shape;258;p41"/>
          <p:cNvSpPr txBox="1">
            <a:spLocks noGrp="1"/>
          </p:cNvSpPr>
          <p:nvPr>
            <p:ph type="body" idx="2"/>
          </p:nvPr>
        </p:nvSpPr>
        <p:spPr>
          <a:xfrm>
            <a:off x="4892400" y="626275"/>
            <a:ext cx="3939900" cy="3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Community Physiotherapist </a:t>
            </a:r>
            <a:endParaRPr sz="2400"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(Com-</a:t>
            </a:r>
            <a:r>
              <a:rPr lang="en-GB" sz="2400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yoo</a:t>
            </a: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-</a:t>
            </a:r>
            <a:r>
              <a:rPr lang="en-GB" sz="2400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ni</a:t>
            </a: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-tee Fi-</a:t>
            </a:r>
            <a:r>
              <a:rPr lang="en-GB" sz="2400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si</a:t>
            </a: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-</a:t>
            </a:r>
            <a:r>
              <a:rPr lang="en-GB" sz="2400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oa</a:t>
            </a: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-the-rap-</a:t>
            </a:r>
            <a:r>
              <a:rPr lang="en-GB" sz="2400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ist</a:t>
            </a: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) </a:t>
            </a:r>
            <a:endParaRPr sz="2400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259" name="Google Shape;25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5625" y="669975"/>
            <a:ext cx="2631025" cy="3387675"/>
          </a:xfrm>
          <a:prstGeom prst="rect">
            <a:avLst/>
          </a:prstGeom>
          <a:noFill/>
          <a:ln w="25400" cap="flat" cmpd="sng">
            <a:noFill/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body" idx="1"/>
          </p:nvPr>
        </p:nvSpPr>
        <p:spPr>
          <a:xfrm>
            <a:off x="311700" y="626225"/>
            <a:ext cx="4260300" cy="3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idx="2"/>
          </p:nvPr>
        </p:nvSpPr>
        <p:spPr>
          <a:xfrm>
            <a:off x="4782550" y="626275"/>
            <a:ext cx="4049700" cy="3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I went too fast and tumbled off my bike.  I heard a funny noise and my leg really hurt.  I felt dizzy and sick.  I cried and cried.</a:t>
            </a:r>
            <a:endParaRPr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Mummy ran and gave me a cuddle.  When she saw my leg Mummy said we must go to hospital.  She called 999 and said ‘Ambulance please’.  I felt scared.</a:t>
            </a:r>
            <a:endParaRPr sz="1200"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000" y="678725"/>
            <a:ext cx="4130850" cy="3207475"/>
          </a:xfrm>
          <a:prstGeom prst="rect">
            <a:avLst/>
          </a:prstGeom>
          <a:noFill/>
          <a:ln w="25400" cap="flat" cmpd="sng">
            <a:noFill/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65" name="Google Shape;265;p4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66" name="Google Shape;26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6800" y="762000"/>
            <a:ext cx="2914650" cy="3762375"/>
          </a:xfrm>
          <a:prstGeom prst="rect">
            <a:avLst/>
          </a:prstGeom>
          <a:noFill/>
          <a:ln w="25400" cap="flat" cmpd="sng">
            <a:noFill/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267" name="Google Shape;267;p42"/>
          <p:cNvSpPr txBox="1"/>
          <p:nvPr/>
        </p:nvSpPr>
        <p:spPr>
          <a:xfrm>
            <a:off x="5066700" y="1143187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00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Dietitian                                            (</a:t>
            </a:r>
            <a:r>
              <a:rPr lang="en-GB" sz="2400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Digh</a:t>
            </a: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/e/</a:t>
            </a:r>
            <a:r>
              <a:rPr lang="en-GB" sz="2400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ti</a:t>
            </a: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/shun)</a:t>
            </a:r>
            <a:endParaRPr sz="2400"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3"/>
          <p:cNvSpPr txBox="1">
            <a:spLocks noGrp="1"/>
          </p:cNvSpPr>
          <p:nvPr>
            <p:ph type="body" idx="1"/>
          </p:nvPr>
        </p:nvSpPr>
        <p:spPr>
          <a:xfrm>
            <a:off x="311700" y="626225"/>
            <a:ext cx="3866100" cy="3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73" name="Google Shape;273;p43"/>
          <p:cNvSpPr txBox="1">
            <a:spLocks noGrp="1"/>
          </p:cNvSpPr>
          <p:nvPr>
            <p:ph type="body" idx="2"/>
          </p:nvPr>
        </p:nvSpPr>
        <p:spPr>
          <a:xfrm>
            <a:off x="4892400" y="626275"/>
            <a:ext cx="3939900" cy="3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Rehabilitation Assistant</a:t>
            </a:r>
            <a:endParaRPr sz="2400"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(</a:t>
            </a:r>
            <a:r>
              <a:rPr lang="en-GB" sz="2400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Ree</a:t>
            </a: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/ha/</a:t>
            </a:r>
            <a:r>
              <a:rPr lang="en-GB" sz="2400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bil</a:t>
            </a: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/</a:t>
            </a:r>
            <a:r>
              <a:rPr lang="en-GB" sz="2400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i</a:t>
            </a: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/</a:t>
            </a:r>
            <a:r>
              <a:rPr lang="en-GB" sz="2400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tay</a:t>
            </a: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/shun A/sis/tant) </a:t>
            </a:r>
            <a:endParaRPr sz="2400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274" name="Google Shape;27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685800"/>
            <a:ext cx="3658825" cy="2818725"/>
          </a:xfrm>
          <a:prstGeom prst="rect">
            <a:avLst/>
          </a:prstGeom>
          <a:noFill/>
          <a:ln w="25400" cap="flat" cmpd="sng">
            <a:noFill/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4"/>
          <p:cNvSpPr txBox="1">
            <a:spLocks noGrp="1"/>
          </p:cNvSpPr>
          <p:nvPr>
            <p:ph type="body" idx="1"/>
          </p:nvPr>
        </p:nvSpPr>
        <p:spPr>
          <a:xfrm>
            <a:off x="311700" y="626225"/>
            <a:ext cx="3866100" cy="3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80" name="Google Shape;280;p44"/>
          <p:cNvSpPr txBox="1">
            <a:spLocks noGrp="1"/>
          </p:cNvSpPr>
          <p:nvPr>
            <p:ph type="body" idx="2"/>
          </p:nvPr>
        </p:nvSpPr>
        <p:spPr>
          <a:xfrm>
            <a:off x="4892400" y="626275"/>
            <a:ext cx="3939900" cy="3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Plaster Technician </a:t>
            </a:r>
            <a:endParaRPr sz="2400"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(</a:t>
            </a:r>
            <a:r>
              <a:rPr lang="en-GB" sz="2400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Plas-tir</a:t>
            </a: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 Tec-</a:t>
            </a:r>
            <a:r>
              <a:rPr lang="en-GB" sz="2400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ni</a:t>
            </a:r>
            <a:r>
              <a:rPr lang="en-GB" sz="2400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-shun)</a:t>
            </a:r>
            <a:endParaRPr sz="2400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281" name="Google Shape;28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000" y="762000"/>
            <a:ext cx="3747350" cy="2907025"/>
          </a:xfrm>
          <a:prstGeom prst="rect">
            <a:avLst/>
          </a:prstGeom>
          <a:noFill/>
          <a:ln w="25400" cap="flat" cmpd="sng">
            <a:noFill/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047" y="190797"/>
            <a:ext cx="4761905" cy="47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410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body" idx="1"/>
          </p:nvPr>
        </p:nvSpPr>
        <p:spPr>
          <a:xfrm>
            <a:off x="311700" y="626225"/>
            <a:ext cx="4260300" cy="3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body" idx="2"/>
          </p:nvPr>
        </p:nvSpPr>
        <p:spPr>
          <a:xfrm>
            <a:off x="4782550" y="626275"/>
            <a:ext cx="4049700" cy="3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‘NEE NAH NEE NAH’.  An ambulance with blue flashing lights arrived.  </a:t>
            </a:r>
            <a:endParaRPr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81" name="Google Shape;8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200" y="652025"/>
            <a:ext cx="4049701" cy="3137678"/>
          </a:xfrm>
          <a:prstGeom prst="rect">
            <a:avLst/>
          </a:prstGeom>
          <a:noFill/>
          <a:ln w="25400" cap="flat" cmpd="sng">
            <a:noFill/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>
            <a:spLocks noGrp="1"/>
          </p:cNvSpPr>
          <p:nvPr>
            <p:ph type="body" idx="1"/>
          </p:nvPr>
        </p:nvSpPr>
        <p:spPr>
          <a:xfrm>
            <a:off x="311700" y="626225"/>
            <a:ext cx="4260300" cy="3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body" idx="2"/>
          </p:nvPr>
        </p:nvSpPr>
        <p:spPr>
          <a:xfrm>
            <a:off x="4782550" y="626275"/>
            <a:ext cx="4049700" cy="3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The Paramedics (Pa/</a:t>
            </a:r>
            <a:r>
              <a:rPr lang="en-GB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ra</a:t>
            </a: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/med/</a:t>
            </a:r>
            <a:r>
              <a:rPr lang="en-GB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ics</a:t>
            </a: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), John and Amira ran to me.  They checked my leg and took me to hospital.  John said ‘don’t be frightened, Isaac.  We will look after you’.   </a:t>
            </a:r>
            <a:endParaRPr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88" name="Google Shape;8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075" y="762000"/>
            <a:ext cx="4132251" cy="3187250"/>
          </a:xfrm>
          <a:prstGeom prst="rect">
            <a:avLst/>
          </a:prstGeom>
          <a:noFill/>
          <a:ln w="25400" cap="flat" cmpd="sng">
            <a:noFill/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>
            <a:spLocks noGrp="1"/>
          </p:cNvSpPr>
          <p:nvPr>
            <p:ph type="body" idx="1"/>
          </p:nvPr>
        </p:nvSpPr>
        <p:spPr>
          <a:xfrm>
            <a:off x="311700" y="626225"/>
            <a:ext cx="4260300" cy="3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body" idx="2"/>
          </p:nvPr>
        </p:nvSpPr>
        <p:spPr>
          <a:xfrm>
            <a:off x="4782550" y="626275"/>
            <a:ext cx="4049700" cy="3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They carried me to the ambulance on a stretcher.  Mummy and Archie came too.</a:t>
            </a:r>
            <a:endParaRPr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812150"/>
            <a:ext cx="4260302" cy="3242119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>
            <a:spLocks noGrp="1"/>
          </p:cNvSpPr>
          <p:nvPr>
            <p:ph type="body" idx="1"/>
          </p:nvPr>
        </p:nvSpPr>
        <p:spPr>
          <a:xfrm>
            <a:off x="311700" y="626225"/>
            <a:ext cx="4260300" cy="3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body" idx="2"/>
          </p:nvPr>
        </p:nvSpPr>
        <p:spPr>
          <a:xfrm>
            <a:off x="4782550" y="626275"/>
            <a:ext cx="4049700" cy="3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They took me to the hospital emergency department.  </a:t>
            </a:r>
            <a:endParaRPr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02" name="Google Shape;10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200" y="803325"/>
            <a:ext cx="4049700" cy="3129670"/>
          </a:xfrm>
          <a:prstGeom prst="rect">
            <a:avLst/>
          </a:prstGeom>
          <a:noFill/>
          <a:ln w="25400" cap="flat" cmpd="sng">
            <a:noFill/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>
            <a:spLocks noGrp="1"/>
          </p:cNvSpPr>
          <p:nvPr>
            <p:ph type="body" idx="1"/>
          </p:nvPr>
        </p:nvSpPr>
        <p:spPr>
          <a:xfrm>
            <a:off x="311700" y="626225"/>
            <a:ext cx="4260300" cy="3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08" name="Google Shape;108;p20"/>
          <p:cNvSpPr txBox="1">
            <a:spLocks noGrp="1"/>
          </p:cNvSpPr>
          <p:nvPr>
            <p:ph type="body" idx="2"/>
          </p:nvPr>
        </p:nvSpPr>
        <p:spPr>
          <a:xfrm>
            <a:off x="4782550" y="626275"/>
            <a:ext cx="4049700" cy="3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A kind Nurse (</a:t>
            </a:r>
            <a:r>
              <a:rPr lang="en-GB" b="1" dirty="0" err="1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Nurs</a:t>
            </a: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) met us.  He said ‘Hello Isaac, my name is Neil.  We will all help to make you better’.</a:t>
            </a:r>
            <a:endParaRPr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09" name="Google Shape;10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685800"/>
            <a:ext cx="2962275" cy="3829050"/>
          </a:xfrm>
          <a:prstGeom prst="rect">
            <a:avLst/>
          </a:prstGeom>
          <a:noFill/>
          <a:ln w="25400" cap="flat" cmpd="sng">
            <a:noFill/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>
            <a:spLocks noGrp="1"/>
          </p:cNvSpPr>
          <p:nvPr>
            <p:ph type="body" idx="1"/>
          </p:nvPr>
        </p:nvSpPr>
        <p:spPr>
          <a:xfrm>
            <a:off x="311700" y="626225"/>
            <a:ext cx="4260300" cy="3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15" name="Google Shape;115;p21"/>
          <p:cNvSpPr txBox="1">
            <a:spLocks noGrp="1"/>
          </p:cNvSpPr>
          <p:nvPr>
            <p:ph type="body" idx="2"/>
          </p:nvPr>
        </p:nvSpPr>
        <p:spPr>
          <a:xfrm>
            <a:off x="4782550" y="626275"/>
            <a:ext cx="4049700" cy="3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00B05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Poppins"/>
              </a:rPr>
              <a:t>Nurse Neil gave me some medicine into my arm to take the pain away.  </a:t>
            </a:r>
            <a:endParaRPr b="1" dirty="0">
              <a:solidFill>
                <a:srgbClr val="00B05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16" name="Google Shape;11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609600"/>
            <a:ext cx="3009900" cy="3895725"/>
          </a:xfrm>
          <a:prstGeom prst="rect">
            <a:avLst/>
          </a:prstGeom>
          <a:noFill/>
          <a:ln w="25400" cap="flat" cmpd="sng">
            <a:noFill/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37c5f05-cdad-425f-aad0-0d3c32d95df6">
      <Terms xmlns="http://schemas.microsoft.com/office/infopath/2007/PartnerControls"/>
    </lcf76f155ced4ddcb4097134ff3c332f>
    <SharedWithUsers xmlns="75ca23ed-fdba-4544-8426-dc162b381dbf">
      <UserInfo>
        <DisplayName/>
        <AccountId xsi:nil="true"/>
        <AccountType/>
      </UserInfo>
    </SharedWithUsers>
    <ad0f4458c755473bb0deeefe88ee5d03 xmlns="537c5f05-cdad-425f-aad0-0d3c32d95df6">
      <Terms xmlns="http://schemas.microsoft.com/office/infopath/2007/PartnerControls"/>
    </ad0f4458c755473bb0deeefe88ee5d03>
    <TaxCatchAll xmlns="75ca23ed-fdba-4544-8426-dc162b381db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240089F4EC45469A28A09DB9281528" ma:contentTypeVersion="21" ma:contentTypeDescription="Create a new document." ma:contentTypeScope="" ma:versionID="68323146da1aa02051a2e9856ae45d66">
  <xsd:schema xmlns:xsd="http://www.w3.org/2001/XMLSchema" xmlns:xs="http://www.w3.org/2001/XMLSchema" xmlns:p="http://schemas.microsoft.com/office/2006/metadata/properties" xmlns:ns2="537c5f05-cdad-425f-aad0-0d3c32d95df6" xmlns:ns3="75ca23ed-fdba-4544-8426-dc162b381dbf" targetNamespace="http://schemas.microsoft.com/office/2006/metadata/properties" ma:root="true" ma:fieldsID="adb199d4b092595f1c4940b4e090960e" ns2:_="" ns3:_="">
    <xsd:import namespace="537c5f05-cdad-425f-aad0-0d3c32d95df6"/>
    <xsd:import namespace="75ca23ed-fdba-4544-8426-dc162b381dbf"/>
    <xsd:element name="properties">
      <xsd:complexType>
        <xsd:sequence>
          <xsd:element name="documentManagement">
            <xsd:complexType>
              <xsd:all>
                <xsd:element ref="ns2:ad0f4458c755473bb0deeefe88ee5d03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lcf76f155ced4ddcb4097134ff3c332f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7c5f05-cdad-425f-aad0-0d3c32d95df6" elementFormDefault="qualified">
    <xsd:import namespace="http://schemas.microsoft.com/office/2006/documentManagement/types"/>
    <xsd:import namespace="http://schemas.microsoft.com/office/infopath/2007/PartnerControls"/>
    <xsd:element name="ad0f4458c755473bb0deeefe88ee5d03" ma:index="9" nillable="true" ma:taxonomy="true" ma:internalName="ad0f4458c755473bb0deeefe88ee5d03" ma:taxonomyFieldName="Document_x0020_Type" ma:displayName="Document Type" ma:default="" ma:fieldId="{ad0f4458-c755-473b-b0de-eefe88ee5d03}" ma:sspId="f6e0c83f-acaa-4304-b138-9c5a9482c26e" ma:termSetId="78ac366d-73ed-452a-8a2f-816ad01162f7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f6e0c83f-acaa-4304-b138-9c5a9482c26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5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ca23ed-fdba-4544-8426-dc162b381dbf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06916485-7e95-4a10-8beb-ad03f6a8e634}" ma:internalName="TaxCatchAll" ma:showField="CatchAllData" ma:web="75ca23ed-fdba-4544-8426-dc162b381db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DD5F695-E29F-4661-B5B3-BF63CF4215E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4BB40B1-3015-41AA-9AEF-AD39EDC9B4B0}">
  <ds:schemaRefs>
    <ds:schemaRef ds:uri="a46860c5-f1cd-48dc-bcf7-24a950b28871"/>
    <ds:schemaRef ds:uri="http://purl.org/dc/dcmitype/"/>
    <ds:schemaRef ds:uri="http://schemas.microsoft.com/sharepoint/v3"/>
    <ds:schemaRef ds:uri="http://schemas.microsoft.com/office/2006/documentManagement/types"/>
    <ds:schemaRef ds:uri="http://purl.org/dc/terms/"/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b6a4b325-985b-4c9b-947f-514cdf9c323c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8EC293F-DE65-45CD-96E5-3B83DB552217}"/>
</file>

<file path=docMetadata/LabelInfo.xml><?xml version="1.0" encoding="utf-8"?>
<clbl:labelList xmlns:clbl="http://schemas.microsoft.com/office/2020/mipLabelMetadata">
  <clbl:label id="{37c354b2-85b0-47f5-b222-07b48d774ee3}" enabled="0" method="" siteId="{37c354b2-85b0-47f5-b222-07b48d774ee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713</Words>
  <Application>Microsoft Office PowerPoint</Application>
  <PresentationFormat>On-screen Show (16:9)</PresentationFormat>
  <Paragraphs>548</Paragraphs>
  <Slides>33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Ebrima</vt:lpstr>
      <vt:lpstr>Poppins</vt:lpstr>
      <vt:lpstr>Arial</vt:lpstr>
      <vt:lpstr>Simple Light</vt:lpstr>
      <vt:lpstr>When Isaac Broke His Leg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Everyone does amazing jobs to look after patients.    Would you like to work in health and social care when you grow up?    You could be a...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When Isaac Broke His Leg</dc:title>
  <dc:creator>Hartley, Hayley (Learning and Development)</dc:creator>
  <cp:lastModifiedBy>Clare Parker</cp:lastModifiedBy>
  <cp:revision>11</cp:revision>
  <dcterms:modified xsi:type="dcterms:W3CDTF">2026-03-16T14:01:42Z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0x01010035240089F4EC45469A28A09DB9281528</vt:lpwstr>
  </property>
  <property fmtid="{D5CDD505-2E9C-101B-9397-08002B2CF9AE}" pid="3" name="Order">
    <vt:lpwstr>314300.000000000</vt:lpwstr>
  </property>
  <property fmtid="{D5CDD505-2E9C-101B-9397-08002B2CF9AE}" pid="4" name="xd_ProgID">
    <vt:lpwstr/>
  </property>
  <property fmtid="{D5CDD505-2E9C-101B-9397-08002B2CF9AE}" pid="5" name="MediaServiceImageTags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</Properties>
</file>