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52" r:id="rId6"/>
    <p:sldMasterId id="2147483658" r:id="rId7"/>
  </p:sldMasterIdLst>
  <p:handoutMasterIdLst>
    <p:handoutMasterId r:id="rId26"/>
  </p:handoutMasterIdLst>
  <p:sldIdLst>
    <p:sldId id="271" r:id="rId8"/>
    <p:sldId id="273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85" r:id="rId17"/>
    <p:sldId id="297" r:id="rId18"/>
    <p:sldId id="298" r:id="rId19"/>
    <p:sldId id="299" r:id="rId20"/>
    <p:sldId id="286" r:id="rId21"/>
    <p:sldId id="300" r:id="rId22"/>
    <p:sldId id="287" r:id="rId23"/>
    <p:sldId id="289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B562"/>
    <a:srgbClr val="F7B01E"/>
    <a:srgbClr val="EE6E50"/>
    <a:srgbClr val="006CB2"/>
    <a:srgbClr val="535E91"/>
    <a:srgbClr val="F04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7638"/>
  </p:normalViewPr>
  <p:slideViewPr>
    <p:cSldViewPr snapToGrid="0" snapToObjects="1">
      <p:cViewPr varScale="1">
        <p:scale>
          <a:sx n="82" d="100"/>
          <a:sy n="82" d="100"/>
        </p:scale>
        <p:origin x="71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8" d="100"/>
          <a:sy n="118" d="100"/>
        </p:scale>
        <p:origin x="45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7A571-4E21-3241-B04F-CE65251E00A9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E7F03-AD05-154B-924B-25C63A382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41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97912"/>
          </a:xfrm>
          <a:prstGeom prst="rect">
            <a:avLst/>
          </a:prstGeom>
        </p:spPr>
      </p:pic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F167411D-CA14-CC4F-83C2-BF0F3CA576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4540" y="1278269"/>
            <a:ext cx="6218023" cy="93670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Resource title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96B35DA-0565-924F-AD5D-5CCE993363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415" y="2291765"/>
            <a:ext cx="6218023" cy="4258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Resource subtitle here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98FBBC6E-3130-444A-AF01-62BF6AD8DE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6140" y="2808285"/>
            <a:ext cx="6218023" cy="4258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Name here, title here, date xx/xx/</a:t>
            </a:r>
            <a:r>
              <a:rPr lang="en-US" dirty="0" err="1"/>
              <a:t>xxxx</a:t>
            </a:r>
            <a:endParaRPr lang="en-US" dirty="0"/>
          </a:p>
        </p:txBody>
      </p:sp>
      <p:sp>
        <p:nvSpPr>
          <p:cNvPr id="11" name="Triangle 10"/>
          <p:cNvSpPr/>
          <p:nvPr userDrawn="1"/>
        </p:nvSpPr>
        <p:spPr>
          <a:xfrm rot="1903305">
            <a:off x="10197920" y="504818"/>
            <a:ext cx="1543003" cy="1330175"/>
          </a:xfrm>
          <a:prstGeom prst="triangle">
            <a:avLst/>
          </a:prstGeom>
          <a:solidFill>
            <a:srgbClr val="535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9823645" y="2527961"/>
            <a:ext cx="1638324" cy="1638324"/>
          </a:xfrm>
          <a:prstGeom prst="ellipse">
            <a:avLst/>
          </a:prstGeom>
          <a:solidFill>
            <a:srgbClr val="E9B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>
            <a:off x="9559406" y="2369039"/>
            <a:ext cx="1799495" cy="1724974"/>
          </a:xfrm>
          <a:prstGeom prst="ellipse">
            <a:avLst/>
          </a:prstGeom>
          <a:noFill/>
          <a:ln w="15875">
            <a:solidFill>
              <a:srgbClr val="E9B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/>
          <p:cNvSpPr/>
          <p:nvPr userDrawn="1"/>
        </p:nvSpPr>
        <p:spPr>
          <a:xfrm rot="2428000">
            <a:off x="10317875" y="300133"/>
            <a:ext cx="1567224" cy="1351055"/>
          </a:xfrm>
          <a:prstGeom prst="triangle">
            <a:avLst/>
          </a:prstGeom>
          <a:noFill/>
          <a:ln w="15875">
            <a:solidFill>
              <a:srgbClr val="535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9250" y="3475217"/>
            <a:ext cx="8869454" cy="21226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45087" y="1463864"/>
            <a:ext cx="1535980" cy="1518657"/>
          </a:xfrm>
          <a:prstGeom prst="rect">
            <a:avLst/>
          </a:prstGeom>
        </p:spPr>
      </p:pic>
      <p:pic>
        <p:nvPicPr>
          <p:cNvPr id="2" name="Picture 1" descr="A black and blue text&#10;&#10;Description automatically generated">
            <a:extLst>
              <a:ext uri="{FF2B5EF4-FFF2-40B4-BE49-F238E27FC236}">
                <a16:creationId xmlns:a16="http://schemas.microsoft.com/office/drawing/2014/main" id="{E524FE37-6A50-A115-204F-2C6AC6B41AD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667807" y="5431647"/>
            <a:ext cx="3610316" cy="170026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1A54C6-F86D-46E9-0524-C6A90F390D7D}"/>
              </a:ext>
            </a:extLst>
          </p:cNvPr>
          <p:cNvCxnSpPr>
            <a:cxnSpLocks/>
          </p:cNvCxnSpPr>
          <p:nvPr userDrawn="1"/>
        </p:nvCxnSpPr>
        <p:spPr>
          <a:xfrm>
            <a:off x="10392912" y="5927012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798307-D9C4-BBFC-FB2B-8DFF434E7852}"/>
              </a:ext>
            </a:extLst>
          </p:cNvPr>
          <p:cNvCxnSpPr>
            <a:cxnSpLocks/>
          </p:cNvCxnSpPr>
          <p:nvPr userDrawn="1"/>
        </p:nvCxnSpPr>
        <p:spPr>
          <a:xfrm>
            <a:off x="8938184" y="5927012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59D8FF5C-E325-68A9-84B8-75AEDC5DE2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716565" y="5927012"/>
            <a:ext cx="1057043" cy="78422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FCE663E-5613-B4D8-EC50-CCCCC308612C}"/>
              </a:ext>
            </a:extLst>
          </p:cNvPr>
          <p:cNvCxnSpPr>
            <a:cxnSpLocks/>
          </p:cNvCxnSpPr>
          <p:nvPr userDrawn="1"/>
        </p:nvCxnSpPr>
        <p:spPr>
          <a:xfrm>
            <a:off x="7474221" y="5976013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EBEEBA8F-CBF8-DD95-2DEB-E9A3F4A28D4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854917" y="6155242"/>
            <a:ext cx="1277270" cy="32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54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"/>
            <a:ext cx="12192000" cy="5495746"/>
          </a:xfrm>
          <a:prstGeom prst="rect">
            <a:avLst/>
          </a:prstGeom>
          <a:solidFill>
            <a:srgbClr val="E9B56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7542070" y="2253007"/>
            <a:ext cx="3995525" cy="3830062"/>
          </a:xfrm>
          <a:prstGeom prst="ellipse">
            <a:avLst/>
          </a:prstGeom>
          <a:noFill/>
          <a:ln w="15875">
            <a:solidFill>
              <a:srgbClr val="E9B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4142996" y="197962"/>
            <a:ext cx="3399074" cy="3258311"/>
          </a:xfrm>
          <a:prstGeom prst="ellipse">
            <a:avLst/>
          </a:prstGeom>
          <a:noFill/>
          <a:ln w="15875">
            <a:solidFill>
              <a:srgbClr val="E9B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" name="Picture 1" descr="A black and blue text&#10;&#10;Description automatically generated">
            <a:extLst>
              <a:ext uri="{FF2B5EF4-FFF2-40B4-BE49-F238E27FC236}">
                <a16:creationId xmlns:a16="http://schemas.microsoft.com/office/drawing/2014/main" id="{8CDE4044-C149-4C05-721C-E9119A0E9D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67807" y="5431647"/>
            <a:ext cx="3610316" cy="170026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737F60-74E0-FABD-EC0D-17E0187D19D2}"/>
              </a:ext>
            </a:extLst>
          </p:cNvPr>
          <p:cNvCxnSpPr>
            <a:cxnSpLocks/>
          </p:cNvCxnSpPr>
          <p:nvPr userDrawn="1"/>
        </p:nvCxnSpPr>
        <p:spPr>
          <a:xfrm>
            <a:off x="10392912" y="5927012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DD2B6C-3803-4FD7-2739-78C657FAE520}"/>
              </a:ext>
            </a:extLst>
          </p:cNvPr>
          <p:cNvCxnSpPr>
            <a:cxnSpLocks/>
          </p:cNvCxnSpPr>
          <p:nvPr userDrawn="1"/>
        </p:nvCxnSpPr>
        <p:spPr>
          <a:xfrm>
            <a:off x="8938184" y="5927012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04E7A5AE-842E-537C-7691-A3CC6F1424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6565" y="5927012"/>
            <a:ext cx="1057043" cy="78422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F37F5B-6CBB-87E7-F3EB-C802E4E3B6AA}"/>
              </a:ext>
            </a:extLst>
          </p:cNvPr>
          <p:cNvCxnSpPr>
            <a:cxnSpLocks/>
          </p:cNvCxnSpPr>
          <p:nvPr userDrawn="1"/>
        </p:nvCxnSpPr>
        <p:spPr>
          <a:xfrm>
            <a:off x="7474221" y="5976013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43B5119D-D14F-9BC1-E91A-CA533253F8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54917" y="6155242"/>
            <a:ext cx="1277270" cy="32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66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6"/>
            <a:ext cx="12192000" cy="549840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" name="Picture 1" descr="A black and blue text&#10;&#10;Description automatically generated">
            <a:extLst>
              <a:ext uri="{FF2B5EF4-FFF2-40B4-BE49-F238E27FC236}">
                <a16:creationId xmlns:a16="http://schemas.microsoft.com/office/drawing/2014/main" id="{7F7F488E-F572-0D6F-20C2-456512F2B8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67807" y="5431647"/>
            <a:ext cx="3610316" cy="170026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4B0C25-E6D3-F3BC-E924-97A0A9BA093C}"/>
              </a:ext>
            </a:extLst>
          </p:cNvPr>
          <p:cNvCxnSpPr>
            <a:cxnSpLocks/>
          </p:cNvCxnSpPr>
          <p:nvPr userDrawn="1"/>
        </p:nvCxnSpPr>
        <p:spPr>
          <a:xfrm>
            <a:off x="10392912" y="5927012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EFE1A93-1C24-6C6D-9808-F58843DE51D5}"/>
              </a:ext>
            </a:extLst>
          </p:cNvPr>
          <p:cNvCxnSpPr>
            <a:cxnSpLocks/>
          </p:cNvCxnSpPr>
          <p:nvPr userDrawn="1"/>
        </p:nvCxnSpPr>
        <p:spPr>
          <a:xfrm>
            <a:off x="8938184" y="5927012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F95DE3B3-3946-972A-0D33-E7F4947E12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16565" y="5927012"/>
            <a:ext cx="1057043" cy="78422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89999F-5DE8-2B01-2018-F30D8D5C43AB}"/>
              </a:ext>
            </a:extLst>
          </p:cNvPr>
          <p:cNvCxnSpPr>
            <a:cxnSpLocks/>
          </p:cNvCxnSpPr>
          <p:nvPr userDrawn="1"/>
        </p:nvCxnSpPr>
        <p:spPr>
          <a:xfrm>
            <a:off x="7474221" y="5976013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3C009A78-FF76-25E7-1AFA-D136A0505AE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854917" y="6155242"/>
            <a:ext cx="1277270" cy="32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53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-2656"/>
            <a:ext cx="12190730" cy="549840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" name="Picture 1" descr="A black and blue text&#10;&#10;Description automatically generated">
            <a:extLst>
              <a:ext uri="{FF2B5EF4-FFF2-40B4-BE49-F238E27FC236}">
                <a16:creationId xmlns:a16="http://schemas.microsoft.com/office/drawing/2014/main" id="{4BB7810F-A3FA-E062-A622-51C2779EBD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67807" y="5431647"/>
            <a:ext cx="3610316" cy="170026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11C71FA-28E2-DA58-3F15-BE9994A6EDD5}"/>
              </a:ext>
            </a:extLst>
          </p:cNvPr>
          <p:cNvCxnSpPr>
            <a:cxnSpLocks/>
          </p:cNvCxnSpPr>
          <p:nvPr userDrawn="1"/>
        </p:nvCxnSpPr>
        <p:spPr>
          <a:xfrm>
            <a:off x="10392912" y="5927012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4BCDAF2-97B0-A096-24DD-8A16F023BEED}"/>
              </a:ext>
            </a:extLst>
          </p:cNvPr>
          <p:cNvCxnSpPr>
            <a:cxnSpLocks/>
          </p:cNvCxnSpPr>
          <p:nvPr userDrawn="1"/>
        </p:nvCxnSpPr>
        <p:spPr>
          <a:xfrm>
            <a:off x="8938184" y="5927012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477DE968-EF1C-C5DB-5831-052DCA4FBA1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16565" y="5927012"/>
            <a:ext cx="1057043" cy="78422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C98B50-355B-4BD7-E956-04AB5CF5250E}"/>
              </a:ext>
            </a:extLst>
          </p:cNvPr>
          <p:cNvCxnSpPr>
            <a:cxnSpLocks/>
          </p:cNvCxnSpPr>
          <p:nvPr userDrawn="1"/>
        </p:nvCxnSpPr>
        <p:spPr>
          <a:xfrm>
            <a:off x="7474221" y="5976013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3785A2CF-B6A5-4962-4FC8-A405508D2F8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854917" y="6155242"/>
            <a:ext cx="1277270" cy="3277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549488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" name="Picture 1" descr="A black and blue text&#10;&#10;Description automatically generated">
            <a:extLst>
              <a:ext uri="{FF2B5EF4-FFF2-40B4-BE49-F238E27FC236}">
                <a16:creationId xmlns:a16="http://schemas.microsoft.com/office/drawing/2014/main" id="{110B383A-6BE6-21BC-C433-62BD67AF03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67807" y="5431647"/>
            <a:ext cx="3610316" cy="170026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FE197C-63CC-CC09-E843-0EB9E6458ED3}"/>
              </a:ext>
            </a:extLst>
          </p:cNvPr>
          <p:cNvCxnSpPr>
            <a:cxnSpLocks/>
          </p:cNvCxnSpPr>
          <p:nvPr userDrawn="1"/>
        </p:nvCxnSpPr>
        <p:spPr>
          <a:xfrm>
            <a:off x="10392912" y="5927012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41C310-F6B5-3365-F7C7-7D90C9A1E3B5}"/>
              </a:ext>
            </a:extLst>
          </p:cNvPr>
          <p:cNvCxnSpPr>
            <a:cxnSpLocks/>
          </p:cNvCxnSpPr>
          <p:nvPr userDrawn="1"/>
        </p:nvCxnSpPr>
        <p:spPr>
          <a:xfrm>
            <a:off x="8938184" y="5927012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09017517-A5E6-2687-7EAE-70573D4BD89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16565" y="5927012"/>
            <a:ext cx="1057043" cy="78422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0D0E888-E8DD-E6F7-97C9-D285768B6D5B}"/>
              </a:ext>
            </a:extLst>
          </p:cNvPr>
          <p:cNvCxnSpPr>
            <a:cxnSpLocks/>
          </p:cNvCxnSpPr>
          <p:nvPr userDrawn="1"/>
        </p:nvCxnSpPr>
        <p:spPr>
          <a:xfrm>
            <a:off x="7474221" y="5976013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6DD8FC3C-C017-8239-05FF-704496E143C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854917" y="6155242"/>
            <a:ext cx="1277270" cy="3277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7"/>
            <a:ext cx="12198822" cy="549668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" name="Picture 1" descr="A black and blue text&#10;&#10;Description automatically generated">
            <a:extLst>
              <a:ext uri="{FF2B5EF4-FFF2-40B4-BE49-F238E27FC236}">
                <a16:creationId xmlns:a16="http://schemas.microsoft.com/office/drawing/2014/main" id="{E9E54DAA-1A57-2081-4511-D3FE8D27AA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67807" y="5431647"/>
            <a:ext cx="3610316" cy="170026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3E35D2-8D92-25C0-8315-0039592960DF}"/>
              </a:ext>
            </a:extLst>
          </p:cNvPr>
          <p:cNvCxnSpPr>
            <a:cxnSpLocks/>
          </p:cNvCxnSpPr>
          <p:nvPr userDrawn="1"/>
        </p:nvCxnSpPr>
        <p:spPr>
          <a:xfrm>
            <a:off x="10392912" y="5927012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5BC6B4A-FDB6-ADF0-8AB6-0F5B288308F7}"/>
              </a:ext>
            </a:extLst>
          </p:cNvPr>
          <p:cNvCxnSpPr>
            <a:cxnSpLocks/>
          </p:cNvCxnSpPr>
          <p:nvPr userDrawn="1"/>
        </p:nvCxnSpPr>
        <p:spPr>
          <a:xfrm>
            <a:off x="8938184" y="5927012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57CBA6EE-9AC2-EB0E-62E7-DB0DA03F94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16565" y="5927012"/>
            <a:ext cx="1057043" cy="78422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96A5CF-898F-84FA-C833-571FC0DB1AB0}"/>
              </a:ext>
            </a:extLst>
          </p:cNvPr>
          <p:cNvCxnSpPr>
            <a:cxnSpLocks/>
          </p:cNvCxnSpPr>
          <p:nvPr userDrawn="1"/>
        </p:nvCxnSpPr>
        <p:spPr>
          <a:xfrm>
            <a:off x="7474221" y="5976013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DF594490-67F9-12A6-1D5D-15628928037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854917" y="6155242"/>
            <a:ext cx="1277270" cy="3277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71460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254E705-B325-6744-8239-09ED355D53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314775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B93BFA5-DD19-4045-B054-74BB17EE46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518" y="3258035"/>
            <a:ext cx="6218023" cy="13584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Contact: Name here, title here </a:t>
            </a:r>
            <a:br>
              <a:rPr lang="en-US" dirty="0"/>
            </a:br>
            <a:r>
              <a:rPr lang="en-US" dirty="0"/>
              <a:t>Email: </a:t>
            </a:r>
            <a:r>
              <a:rPr lang="en-US" dirty="0" err="1"/>
              <a:t>name@email.org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Phone: </a:t>
            </a:r>
            <a:r>
              <a:rPr lang="en-US" dirty="0" err="1"/>
              <a:t>xxxxx</a:t>
            </a:r>
            <a:r>
              <a:rPr lang="en-US" dirty="0"/>
              <a:t>-xxx-xxx</a:t>
            </a:r>
            <a:br>
              <a:rPr lang="en-US" dirty="0"/>
            </a:br>
            <a:r>
              <a:rPr lang="en-US" dirty="0" err="1"/>
              <a:t>www.url.org</a:t>
            </a:r>
            <a:endParaRPr lang="en-US" dirty="0"/>
          </a:p>
        </p:txBody>
      </p:sp>
      <p:sp>
        <p:nvSpPr>
          <p:cNvPr id="13" name="Triangle 12"/>
          <p:cNvSpPr/>
          <p:nvPr userDrawn="1"/>
        </p:nvSpPr>
        <p:spPr>
          <a:xfrm rot="2634693">
            <a:off x="10140381" y="3249559"/>
            <a:ext cx="1812216" cy="1562255"/>
          </a:xfrm>
          <a:prstGeom prst="triangle">
            <a:avLst/>
          </a:prstGeom>
          <a:solidFill>
            <a:srgbClr val="535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/>
          <p:cNvSpPr/>
          <p:nvPr userDrawn="1"/>
        </p:nvSpPr>
        <p:spPr>
          <a:xfrm rot="3159388">
            <a:off x="10253226" y="3016058"/>
            <a:ext cx="1840663" cy="1586778"/>
          </a:xfrm>
          <a:prstGeom prst="triangle">
            <a:avLst/>
          </a:prstGeom>
          <a:noFill/>
          <a:ln w="15875">
            <a:solidFill>
              <a:srgbClr val="535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712522">
            <a:off x="8815956" y="1977377"/>
            <a:ext cx="1666808" cy="10432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82865" y="364362"/>
            <a:ext cx="1535980" cy="1518657"/>
          </a:xfrm>
          <a:prstGeom prst="rect">
            <a:avLst/>
          </a:prstGeom>
        </p:spPr>
      </p:pic>
      <p:pic>
        <p:nvPicPr>
          <p:cNvPr id="3" name="Picture 2" descr="A black and blue text&#10;&#10;Description automatically generated">
            <a:extLst>
              <a:ext uri="{FF2B5EF4-FFF2-40B4-BE49-F238E27FC236}">
                <a16:creationId xmlns:a16="http://schemas.microsoft.com/office/drawing/2014/main" id="{9A9EA768-51F1-8F50-3E72-BB569AF234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667807" y="5431647"/>
            <a:ext cx="3610316" cy="170026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CC67F34-6C89-2E26-0D84-C6122892B906}"/>
              </a:ext>
            </a:extLst>
          </p:cNvPr>
          <p:cNvCxnSpPr>
            <a:cxnSpLocks/>
          </p:cNvCxnSpPr>
          <p:nvPr userDrawn="1"/>
        </p:nvCxnSpPr>
        <p:spPr>
          <a:xfrm>
            <a:off x="10392912" y="5927012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960259-139F-0390-CDF6-178AFE3D5F93}"/>
              </a:ext>
            </a:extLst>
          </p:cNvPr>
          <p:cNvCxnSpPr>
            <a:cxnSpLocks/>
          </p:cNvCxnSpPr>
          <p:nvPr userDrawn="1"/>
        </p:nvCxnSpPr>
        <p:spPr>
          <a:xfrm>
            <a:off x="8938184" y="5927012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2B360C1D-49A6-944D-0536-59F43B7EA8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716565" y="5927012"/>
            <a:ext cx="1057043" cy="78422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009C33-8812-ED75-F4B1-ACEA75F11408}"/>
              </a:ext>
            </a:extLst>
          </p:cNvPr>
          <p:cNvCxnSpPr>
            <a:cxnSpLocks/>
          </p:cNvCxnSpPr>
          <p:nvPr userDrawn="1"/>
        </p:nvCxnSpPr>
        <p:spPr>
          <a:xfrm>
            <a:off x="7474221" y="5976013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53FE5EBA-02B3-2420-F995-C7175F3DD78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854917" y="6155242"/>
            <a:ext cx="1277270" cy="32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09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731520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C0B24A1-4892-C648-BC83-52AEA3010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430021"/>
            <a:ext cx="924194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EE6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ack and blue text&#10;&#10;Description automatically generated">
            <a:extLst>
              <a:ext uri="{FF2B5EF4-FFF2-40B4-BE49-F238E27FC236}">
                <a16:creationId xmlns:a16="http://schemas.microsoft.com/office/drawing/2014/main" id="{635CA0ED-4691-8C71-73BE-7F1B16F0D5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67807" y="5431647"/>
            <a:ext cx="3610316" cy="170026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9F3116A-25FB-7224-1EE9-6ADD387A8B16}"/>
              </a:ext>
            </a:extLst>
          </p:cNvPr>
          <p:cNvCxnSpPr>
            <a:cxnSpLocks/>
          </p:cNvCxnSpPr>
          <p:nvPr userDrawn="1"/>
        </p:nvCxnSpPr>
        <p:spPr>
          <a:xfrm>
            <a:off x="10392912" y="5927012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CF0558-D390-53D2-E2A0-ECEB22BFA891}"/>
              </a:ext>
            </a:extLst>
          </p:cNvPr>
          <p:cNvCxnSpPr>
            <a:cxnSpLocks/>
          </p:cNvCxnSpPr>
          <p:nvPr userDrawn="1"/>
        </p:nvCxnSpPr>
        <p:spPr>
          <a:xfrm>
            <a:off x="8938184" y="5927012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713E69A5-5B4A-E9D3-4E38-7256C76A9F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6565" y="5927012"/>
            <a:ext cx="1057043" cy="78422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776F12-A48E-1467-7973-E81E7065452E}"/>
              </a:ext>
            </a:extLst>
          </p:cNvPr>
          <p:cNvCxnSpPr>
            <a:cxnSpLocks/>
          </p:cNvCxnSpPr>
          <p:nvPr userDrawn="1"/>
        </p:nvCxnSpPr>
        <p:spPr>
          <a:xfrm>
            <a:off x="7474221" y="5976013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1AD27706-89D8-0C87-C4D4-0981BE57AF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54917" y="6155242"/>
            <a:ext cx="1277270" cy="32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4286886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A65B5-1BDC-D946-B92C-F2E507C79E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05513" y="1593850"/>
            <a:ext cx="5165725" cy="384565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CF096C2-DA5C-CD41-8B8A-98B562B761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439448"/>
            <a:ext cx="428688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73653" y="2215299"/>
            <a:ext cx="4286887" cy="0"/>
          </a:xfrm>
          <a:prstGeom prst="line">
            <a:avLst/>
          </a:prstGeom>
          <a:ln w="44450">
            <a:solidFill>
              <a:srgbClr val="E9B5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ack and blue text&#10;&#10;Description automatically generated">
            <a:extLst>
              <a:ext uri="{FF2B5EF4-FFF2-40B4-BE49-F238E27FC236}">
                <a16:creationId xmlns:a16="http://schemas.microsoft.com/office/drawing/2014/main" id="{786BD1DC-B84B-5761-F02C-13369B4F09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67807" y="5431647"/>
            <a:ext cx="3610316" cy="170026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78847B-BA69-75E6-2604-8D69BD0F238A}"/>
              </a:ext>
            </a:extLst>
          </p:cNvPr>
          <p:cNvCxnSpPr>
            <a:cxnSpLocks/>
          </p:cNvCxnSpPr>
          <p:nvPr userDrawn="1"/>
        </p:nvCxnSpPr>
        <p:spPr>
          <a:xfrm>
            <a:off x="10392912" y="5927012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5500D0-0C6B-F02F-3C8B-D1814220FBE1}"/>
              </a:ext>
            </a:extLst>
          </p:cNvPr>
          <p:cNvCxnSpPr>
            <a:cxnSpLocks/>
          </p:cNvCxnSpPr>
          <p:nvPr userDrawn="1"/>
        </p:nvCxnSpPr>
        <p:spPr>
          <a:xfrm>
            <a:off x="8938184" y="5927012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EA4E5921-F7B5-62E6-0F63-06F68CC56C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6565" y="5927012"/>
            <a:ext cx="1057043" cy="78422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D4B3D2-2B1C-22B7-C1A9-27C662BC7E3A}"/>
              </a:ext>
            </a:extLst>
          </p:cNvPr>
          <p:cNvCxnSpPr>
            <a:cxnSpLocks/>
          </p:cNvCxnSpPr>
          <p:nvPr userDrawn="1"/>
        </p:nvCxnSpPr>
        <p:spPr>
          <a:xfrm>
            <a:off x="7474221" y="5976013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10D88976-BF35-D85B-7889-1C10972A93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54917" y="6155242"/>
            <a:ext cx="1277270" cy="32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48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835226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Two column layout header here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CF096C2-DA5C-CD41-8B8A-98B562B761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458302"/>
            <a:ext cx="428688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D963AD44-DED3-D247-9C2D-DF79702865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458302"/>
            <a:ext cx="428688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006C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ack and blue text&#10;&#10;Description automatically generated">
            <a:extLst>
              <a:ext uri="{FF2B5EF4-FFF2-40B4-BE49-F238E27FC236}">
                <a16:creationId xmlns:a16="http://schemas.microsoft.com/office/drawing/2014/main" id="{0228D008-01D6-D5A1-5BA7-6784D06614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67807" y="5431647"/>
            <a:ext cx="3610316" cy="170026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5830021-60F4-44A0-3CD8-627D9DBD4B45}"/>
              </a:ext>
            </a:extLst>
          </p:cNvPr>
          <p:cNvCxnSpPr>
            <a:cxnSpLocks/>
          </p:cNvCxnSpPr>
          <p:nvPr userDrawn="1"/>
        </p:nvCxnSpPr>
        <p:spPr>
          <a:xfrm>
            <a:off x="10392912" y="5927012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0A50763-3809-9465-9E8E-6C68BB67C5AF}"/>
              </a:ext>
            </a:extLst>
          </p:cNvPr>
          <p:cNvCxnSpPr>
            <a:cxnSpLocks/>
          </p:cNvCxnSpPr>
          <p:nvPr userDrawn="1"/>
        </p:nvCxnSpPr>
        <p:spPr>
          <a:xfrm>
            <a:off x="8938184" y="5927012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E6DA3547-2654-5AE7-43C4-99878A2427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6565" y="5927012"/>
            <a:ext cx="1057043" cy="78422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6A08D7-95A8-6BB2-CA29-E779A432CE8A}"/>
              </a:ext>
            </a:extLst>
          </p:cNvPr>
          <p:cNvCxnSpPr>
            <a:cxnSpLocks/>
          </p:cNvCxnSpPr>
          <p:nvPr userDrawn="1"/>
        </p:nvCxnSpPr>
        <p:spPr>
          <a:xfrm>
            <a:off x="7474221" y="5976013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23284361-CB91-3055-57A0-BA7E0F71A8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54917" y="6155242"/>
            <a:ext cx="1277270" cy="32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7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731520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Bullet list title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C0B24A1-4892-C648-BC83-52AEA3010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374839"/>
            <a:ext cx="9241947" cy="300005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7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b="0" i="0" smtClean="0">
                <a:effectLst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1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2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3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4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535E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ack and blue text&#10;&#10;Description automatically generated">
            <a:extLst>
              <a:ext uri="{FF2B5EF4-FFF2-40B4-BE49-F238E27FC236}">
                <a16:creationId xmlns:a16="http://schemas.microsoft.com/office/drawing/2014/main" id="{3C17D214-890D-573A-D8C0-E0F25299E0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67807" y="5431647"/>
            <a:ext cx="3610316" cy="170026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AD79C11-7BCA-19AB-8E57-82A96505009F}"/>
              </a:ext>
            </a:extLst>
          </p:cNvPr>
          <p:cNvCxnSpPr>
            <a:cxnSpLocks/>
          </p:cNvCxnSpPr>
          <p:nvPr userDrawn="1"/>
        </p:nvCxnSpPr>
        <p:spPr>
          <a:xfrm>
            <a:off x="10392912" y="5927012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3F80C48-B34E-BEC1-0F7F-182C3D40DC88}"/>
              </a:ext>
            </a:extLst>
          </p:cNvPr>
          <p:cNvCxnSpPr>
            <a:cxnSpLocks/>
          </p:cNvCxnSpPr>
          <p:nvPr userDrawn="1"/>
        </p:nvCxnSpPr>
        <p:spPr>
          <a:xfrm>
            <a:off x="8938184" y="5927012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49687EB8-E48B-750F-6731-238946E61E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6565" y="5927012"/>
            <a:ext cx="1057043" cy="78422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58C027-EC09-F7A8-DA27-AE44C3DE44C4}"/>
              </a:ext>
            </a:extLst>
          </p:cNvPr>
          <p:cNvCxnSpPr>
            <a:cxnSpLocks/>
          </p:cNvCxnSpPr>
          <p:nvPr userDrawn="1"/>
        </p:nvCxnSpPr>
        <p:spPr>
          <a:xfrm>
            <a:off x="7474221" y="5976013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7DD71DF6-75F9-6641-BFB2-268ABFCF6D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54917" y="6155242"/>
            <a:ext cx="1277270" cy="32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51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835226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Two column bullet list title here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D3284D3D-4662-C440-A057-404CA99557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3653" y="2374839"/>
            <a:ext cx="4286887" cy="300005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7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b="0" i="0" smtClean="0">
                <a:effectLst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1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2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3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4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26058D6D-2463-C641-B6AD-9A6700ACEA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5145" y="2374839"/>
            <a:ext cx="4286887" cy="300005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7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b="0" i="0" smtClean="0">
                <a:effectLst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1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2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3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4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E9B5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ack and blue text&#10;&#10;Description automatically generated">
            <a:extLst>
              <a:ext uri="{FF2B5EF4-FFF2-40B4-BE49-F238E27FC236}">
                <a16:creationId xmlns:a16="http://schemas.microsoft.com/office/drawing/2014/main" id="{E1750992-1C07-B1E7-ADA9-42E0EB9725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67807" y="5431647"/>
            <a:ext cx="3610316" cy="170026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CAF01FA-4E0E-A44D-4A6C-A17EC6015870}"/>
              </a:ext>
            </a:extLst>
          </p:cNvPr>
          <p:cNvCxnSpPr>
            <a:cxnSpLocks/>
          </p:cNvCxnSpPr>
          <p:nvPr userDrawn="1"/>
        </p:nvCxnSpPr>
        <p:spPr>
          <a:xfrm>
            <a:off x="10392912" y="5927012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7816EA1-6008-0B3A-E3F2-64DC8405B9A6}"/>
              </a:ext>
            </a:extLst>
          </p:cNvPr>
          <p:cNvCxnSpPr>
            <a:cxnSpLocks/>
          </p:cNvCxnSpPr>
          <p:nvPr userDrawn="1"/>
        </p:nvCxnSpPr>
        <p:spPr>
          <a:xfrm>
            <a:off x="8938184" y="5927012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4828359B-1A85-9BCA-E666-47449E8E92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6565" y="5927012"/>
            <a:ext cx="1057043" cy="78422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195A28-848F-C427-6A29-DC65342A6536}"/>
              </a:ext>
            </a:extLst>
          </p:cNvPr>
          <p:cNvCxnSpPr>
            <a:cxnSpLocks/>
          </p:cNvCxnSpPr>
          <p:nvPr userDrawn="1"/>
        </p:nvCxnSpPr>
        <p:spPr>
          <a:xfrm>
            <a:off x="7474221" y="5976013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59234A1B-A943-E5D2-21AC-10E5A88DF9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54917" y="6155242"/>
            <a:ext cx="1277270" cy="32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90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_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1645" y="3152554"/>
            <a:ext cx="3025934" cy="18199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697152-5D01-CD48-8D01-78AB9AFA8324}"/>
              </a:ext>
            </a:extLst>
          </p:cNvPr>
          <p:cNvCxnSpPr/>
          <p:nvPr userDrawn="1"/>
        </p:nvCxnSpPr>
        <p:spPr>
          <a:xfrm>
            <a:off x="1261645" y="2869146"/>
            <a:ext cx="2245643" cy="0"/>
          </a:xfrm>
          <a:prstGeom prst="line">
            <a:avLst/>
          </a:prstGeom>
          <a:ln w="38100">
            <a:solidFill>
              <a:srgbClr val="006C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D76D4B-5E41-754D-9413-FA53DB384209}"/>
              </a:ext>
            </a:extLst>
          </p:cNvPr>
          <p:cNvCxnSpPr/>
          <p:nvPr userDrawn="1"/>
        </p:nvCxnSpPr>
        <p:spPr>
          <a:xfrm>
            <a:off x="4798658" y="2869146"/>
            <a:ext cx="2245643" cy="0"/>
          </a:xfrm>
          <a:prstGeom prst="line">
            <a:avLst/>
          </a:prstGeom>
          <a:ln w="38100">
            <a:solidFill>
              <a:srgbClr val="EE6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404D11-9803-E34B-A984-4AC71D1891D3}"/>
              </a:ext>
            </a:extLst>
          </p:cNvPr>
          <p:cNvCxnSpPr/>
          <p:nvPr userDrawn="1"/>
        </p:nvCxnSpPr>
        <p:spPr>
          <a:xfrm>
            <a:off x="8318472" y="2869146"/>
            <a:ext cx="2245643" cy="0"/>
          </a:xfrm>
          <a:prstGeom prst="line">
            <a:avLst/>
          </a:prstGeom>
          <a:ln w="38100">
            <a:solidFill>
              <a:srgbClr val="F7B0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A4DE830-46DB-6F44-A88D-7BE76CB3DC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1654" y="3152554"/>
            <a:ext cx="3025934" cy="18199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537EBB6E-DBF6-6D42-B432-1E7ED10885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0398" y="3152554"/>
            <a:ext cx="3025934" cy="18199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61645" y="1937360"/>
            <a:ext cx="2245643" cy="7314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 i="0" baseline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Column title here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72898" y="1937360"/>
            <a:ext cx="2245643" cy="7314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 i="0" baseline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Column title here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8471" y="1937360"/>
            <a:ext cx="2245643" cy="7314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 i="0" baseline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Column title here</a:t>
            </a:r>
          </a:p>
        </p:txBody>
      </p:sp>
      <p:pic>
        <p:nvPicPr>
          <p:cNvPr id="2" name="Picture 1" descr="A black and blue text&#10;&#10;Description automatically generated">
            <a:extLst>
              <a:ext uri="{FF2B5EF4-FFF2-40B4-BE49-F238E27FC236}">
                <a16:creationId xmlns:a16="http://schemas.microsoft.com/office/drawing/2014/main" id="{1ACA0283-4FF0-7510-0573-BAB9C832E2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67807" y="5431647"/>
            <a:ext cx="3610316" cy="170026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F58E128-C669-D46F-5B03-CD2A1F75C0AF}"/>
              </a:ext>
            </a:extLst>
          </p:cNvPr>
          <p:cNvCxnSpPr>
            <a:cxnSpLocks/>
          </p:cNvCxnSpPr>
          <p:nvPr userDrawn="1"/>
        </p:nvCxnSpPr>
        <p:spPr>
          <a:xfrm>
            <a:off x="10392912" y="5927012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E575B5-6A61-894C-7150-9F1D57A9AFF3}"/>
              </a:ext>
            </a:extLst>
          </p:cNvPr>
          <p:cNvCxnSpPr>
            <a:cxnSpLocks/>
          </p:cNvCxnSpPr>
          <p:nvPr userDrawn="1"/>
        </p:nvCxnSpPr>
        <p:spPr>
          <a:xfrm>
            <a:off x="8938184" y="5927012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51D78FC0-AA16-3DFC-05C2-5F97E5774F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6565" y="5927012"/>
            <a:ext cx="1057043" cy="78422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8F50C2-21B3-EA22-4C35-578956673554}"/>
              </a:ext>
            </a:extLst>
          </p:cNvPr>
          <p:cNvCxnSpPr>
            <a:cxnSpLocks/>
          </p:cNvCxnSpPr>
          <p:nvPr userDrawn="1"/>
        </p:nvCxnSpPr>
        <p:spPr>
          <a:xfrm>
            <a:off x="7474221" y="5976013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F4EFB83-CB63-9BC7-C3E2-C82C092B04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54917" y="6155242"/>
            <a:ext cx="1277270" cy="32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36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pic>
        <p:nvPicPr>
          <p:cNvPr id="2" name="Picture 1" descr="A black and blue text&#10;&#10;Description automatically generated">
            <a:extLst>
              <a:ext uri="{FF2B5EF4-FFF2-40B4-BE49-F238E27FC236}">
                <a16:creationId xmlns:a16="http://schemas.microsoft.com/office/drawing/2014/main" id="{97EDDBE3-9E0E-2918-1701-47EFAE96B8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67807" y="5431647"/>
            <a:ext cx="3610316" cy="170026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43B887B-3419-D4C1-9611-EC2054DB5BC5}"/>
              </a:ext>
            </a:extLst>
          </p:cNvPr>
          <p:cNvCxnSpPr>
            <a:cxnSpLocks/>
          </p:cNvCxnSpPr>
          <p:nvPr userDrawn="1"/>
        </p:nvCxnSpPr>
        <p:spPr>
          <a:xfrm>
            <a:off x="10392912" y="5927012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C6304D4-70EB-E138-3AAF-CE1034EBA97C}"/>
              </a:ext>
            </a:extLst>
          </p:cNvPr>
          <p:cNvCxnSpPr>
            <a:cxnSpLocks/>
          </p:cNvCxnSpPr>
          <p:nvPr userDrawn="1"/>
        </p:nvCxnSpPr>
        <p:spPr>
          <a:xfrm>
            <a:off x="8938184" y="5927012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EC78D105-3A38-D928-631D-0E377F1646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6565" y="5927012"/>
            <a:ext cx="1057043" cy="78422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F8CD65-FAB8-CCBD-8153-5E700E9DC568}"/>
              </a:ext>
            </a:extLst>
          </p:cNvPr>
          <p:cNvCxnSpPr>
            <a:cxnSpLocks/>
          </p:cNvCxnSpPr>
          <p:nvPr userDrawn="1"/>
        </p:nvCxnSpPr>
        <p:spPr>
          <a:xfrm>
            <a:off x="7474221" y="5976013"/>
            <a:ext cx="0" cy="686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1CC35322-A85E-325D-A302-C1BC579631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54917" y="6155242"/>
            <a:ext cx="1277270" cy="32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.tif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711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4B867F-14AA-4444-B866-33EA11A32B74}"/>
              </a:ext>
            </a:extLst>
          </p:cNvPr>
          <p:cNvCxnSpPr>
            <a:cxnSpLocks/>
          </p:cNvCxnSpPr>
          <p:nvPr userDrawn="1"/>
        </p:nvCxnSpPr>
        <p:spPr>
          <a:xfrm>
            <a:off x="788773" y="5692173"/>
            <a:ext cx="10614454" cy="0"/>
          </a:xfrm>
          <a:prstGeom prst="line">
            <a:avLst/>
          </a:prstGeom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1"/>
            <a:ext cx="12192000" cy="121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1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5" r:id="rId4"/>
    <p:sldLayoutId id="2147483657" r:id="rId5"/>
    <p:sldLayoutId id="2147483663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2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theconversation.com/explainer-when-should-children-start-to-think-about-their-careers-38264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d/3.0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programmes/b09202jz" TargetMode="External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37454" y="527155"/>
            <a:ext cx="6218023" cy="936703"/>
          </a:xfrm>
        </p:spPr>
        <p:txBody>
          <a:bodyPr/>
          <a:lstStyle/>
          <a:p>
            <a:r>
              <a:rPr lang="en-US" dirty="0"/>
              <a:t>Challenging Gender Stereotypes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19413" y="2266053"/>
            <a:ext cx="6218023" cy="425836"/>
          </a:xfrm>
        </p:spPr>
        <p:txBody>
          <a:bodyPr/>
          <a:lstStyle/>
          <a:p>
            <a:r>
              <a:rPr lang="en-US" dirty="0"/>
              <a:t>Staff and parents presentation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9414" y="3341685"/>
            <a:ext cx="6218023" cy="425836"/>
          </a:xfrm>
        </p:spPr>
        <p:txBody>
          <a:bodyPr/>
          <a:lstStyle/>
          <a:p>
            <a:r>
              <a:rPr lang="en-US" dirty="0"/>
              <a:t>The East Sussex Primary Careers Hub</a:t>
            </a:r>
          </a:p>
        </p:txBody>
      </p:sp>
    </p:spTree>
    <p:extLst>
      <p:ext uri="{BB962C8B-B14F-4D97-AF65-F5344CB8AC3E}">
        <p14:creationId xmlns:p14="http://schemas.microsoft.com/office/powerpoint/2010/main" val="1212660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Current position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273653" y="2439448"/>
            <a:ext cx="5562576" cy="3000057"/>
          </a:xfrm>
        </p:spPr>
        <p:txBody>
          <a:bodyPr/>
          <a:lstStyle/>
          <a:p>
            <a:r>
              <a:rPr lang="en-US" sz="2400" dirty="0"/>
              <a:t>On a scale of one to ten, where one is poor and ten is excellent, 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would you rate the school’s current position on gender stereotypes?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A8ABA0-23F6-4196-ACED-E819E568E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021" y="1594028"/>
            <a:ext cx="3990343" cy="399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67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Capacity to change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273653" y="2439448"/>
            <a:ext cx="5791176" cy="3000057"/>
          </a:xfrm>
        </p:spPr>
        <p:txBody>
          <a:bodyPr/>
          <a:lstStyle/>
          <a:p>
            <a:r>
              <a:rPr lang="en-US" sz="2400" dirty="0"/>
              <a:t>On a scale of one to ten, where one is poor and ten is excellent, 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would you rate the school’s capacity to challenge gender stereotypes?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A8ABA0-23F6-4196-ACED-E819E568E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021" y="1594028"/>
            <a:ext cx="3990343" cy="399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0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future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273653" y="2439448"/>
            <a:ext cx="6203472" cy="3000057"/>
          </a:xfrm>
        </p:spPr>
        <p:txBody>
          <a:bodyPr/>
          <a:lstStyle/>
          <a:p>
            <a:r>
              <a:rPr lang="en-US" sz="2400" dirty="0"/>
              <a:t>On a scale of one to ten, where one is poor and ten is excellent, 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Where would you like the school’s position on challenging gender stereotypes to be?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A8ABA0-23F6-4196-ACED-E819E568E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021" y="1594028"/>
            <a:ext cx="3990343" cy="399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70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Our best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273653" y="2439448"/>
            <a:ext cx="6203472" cy="3000057"/>
          </a:xfrm>
        </p:spPr>
        <p:txBody>
          <a:bodyPr/>
          <a:lstStyle/>
          <a:p>
            <a:r>
              <a:rPr lang="en-US" sz="2400" dirty="0"/>
              <a:t>If we were a ‘ten’ …..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would we be doing differently?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would parents say?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would children do or say?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Who else would notice?</a:t>
            </a:r>
          </a:p>
        </p:txBody>
      </p:sp>
      <p:pic>
        <p:nvPicPr>
          <p:cNvPr id="4" name="Picture 3" descr="A picture containing green, elephant, face, white&#10;&#10;Description automatically generated">
            <a:extLst>
              <a:ext uri="{FF2B5EF4-FFF2-40B4-BE49-F238E27FC236}">
                <a16:creationId xmlns:a16="http://schemas.microsoft.com/office/drawing/2014/main" id="{81B13FB2-03C7-4192-84E9-1EED6E4CA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930" y="2055760"/>
            <a:ext cx="3571495" cy="300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37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stats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35% of STEM jobs were carried out by women (WISE Campaign 2019)</a:t>
            </a:r>
          </a:p>
          <a:p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0F2257-64F5-46C8-A57C-D54FD6D0B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143" y="1817429"/>
            <a:ext cx="5731131" cy="362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31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stats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Less than a quarter of FTSE-100 companies had a female CEO.</a:t>
            </a:r>
          </a:p>
          <a:p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8F4B62-94B0-4BCD-9377-30997B52DE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28" r="10857"/>
          <a:stretch/>
        </p:blipFill>
        <p:spPr>
          <a:xfrm>
            <a:off x="6189972" y="2220322"/>
            <a:ext cx="5686954" cy="300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00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evidence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Most children have allocated a gender to most jobs by the age of five</a:t>
            </a:r>
          </a:p>
          <a:p>
            <a:endParaRPr lang="en-US" i="1" dirty="0"/>
          </a:p>
          <a:p>
            <a:r>
              <a:rPr lang="en-US" dirty="0"/>
              <a:t>By the age of twelve they have ruled out a significant percentage of careers for their future</a:t>
            </a:r>
          </a:p>
        </p:txBody>
      </p:sp>
      <p:pic>
        <p:nvPicPr>
          <p:cNvPr id="7" name="Picture Placeholder 6" descr="A group of people in uniform&#10;&#10;Description automatically generated">
            <a:extLst>
              <a:ext uri="{FF2B5EF4-FFF2-40B4-BE49-F238E27FC236}">
                <a16:creationId xmlns:a16="http://schemas.microsoft.com/office/drawing/2014/main" id="{642267EC-72A1-4661-8B8D-054877A1AF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907" r="16907"/>
          <a:stretch>
            <a:fillRect/>
          </a:stretch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3AD8B2-568A-4DAA-A46F-6B5FB0F57199}"/>
              </a:ext>
            </a:extLst>
          </p:cNvPr>
          <p:cNvSpPr txBox="1"/>
          <p:nvPr/>
        </p:nvSpPr>
        <p:spPr>
          <a:xfrm>
            <a:off x="6005513" y="5439505"/>
            <a:ext cx="51657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theconversation.com/explainer-when-should-children-start-to-think-about-their-careers-38264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d/3.0/"/>
              </a:rPr>
              <a:t>CC BY-ND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93960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276AD7-56ED-41FF-948C-69348D24B4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No more boys and girls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347E61F0-AB73-46CB-AB56-FA4BD457F9B7}"/>
              </a:ext>
            </a:extLst>
          </p:cNvPr>
          <p:cNvSpPr txBox="1">
            <a:spLocks/>
          </p:cNvSpPr>
          <p:nvPr/>
        </p:nvSpPr>
        <p:spPr>
          <a:xfrm>
            <a:off x="788773" y="5916768"/>
            <a:ext cx="7315200" cy="3693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First published on BBC 2017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B76F42-5F9D-44FD-8BB7-1DA0410E0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992" y="1488837"/>
            <a:ext cx="5411468" cy="3592829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187B4A3-B957-4A4E-A07A-0B66B61C18BE}"/>
              </a:ext>
            </a:extLst>
          </p:cNvPr>
          <p:cNvSpPr txBox="1">
            <a:spLocks/>
          </p:cNvSpPr>
          <p:nvPr/>
        </p:nvSpPr>
        <p:spPr>
          <a:xfrm>
            <a:off x="1078781" y="1850415"/>
            <a:ext cx="4286887" cy="30000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r>
              <a:rPr lang="en-US" sz="2400" dirty="0"/>
              <a:t>Link here </a:t>
            </a:r>
            <a:r>
              <a:rPr lang="en-US" sz="2400" dirty="0">
                <a:hlinkClick r:id="rId3"/>
              </a:rPr>
              <a:t>https://www.bbc.co.uk/programmes/b09202jz</a:t>
            </a:r>
            <a:endParaRPr lang="en-US" sz="2400" dirty="0"/>
          </a:p>
          <a:p>
            <a:r>
              <a:rPr lang="en-US" sz="2400" dirty="0"/>
              <a:t>Three clips available</a:t>
            </a:r>
          </a:p>
          <a:p>
            <a:r>
              <a:rPr lang="en-US" sz="2400" dirty="0"/>
              <a:t>Other sources of the programme are available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93203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3750" y="1190513"/>
            <a:ext cx="6218023" cy="795576"/>
          </a:xfrm>
        </p:spPr>
        <p:txBody>
          <a:bodyPr/>
          <a:lstStyle/>
          <a:p>
            <a:r>
              <a:rPr lang="en-US" dirty="0"/>
              <a:t>So what’s your plan?</a:t>
            </a:r>
          </a:p>
          <a:p>
            <a:endParaRPr lang="en-US" sz="2800" dirty="0"/>
          </a:p>
          <a:p>
            <a:r>
              <a:rPr lang="en-US" sz="2400" dirty="0"/>
              <a:t>Why not have a look at our other resources…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East Sussex Primary Careers Hub</a:t>
            </a:r>
          </a:p>
          <a:p>
            <a:r>
              <a:rPr lang="en-US" dirty="0"/>
              <a:t>www.careerseastsussex.co.uk</a:t>
            </a:r>
          </a:p>
        </p:txBody>
      </p:sp>
    </p:spTree>
    <p:extLst>
      <p:ext uri="{BB962C8B-B14F-4D97-AF65-F5344CB8AC3E}">
        <p14:creationId xmlns:p14="http://schemas.microsoft.com/office/powerpoint/2010/main" val="395146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6E3A6F-11A4-4D41-9420-34BDE15FE1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654" y="1594028"/>
            <a:ext cx="4582860" cy="461732"/>
          </a:xfrm>
        </p:spPr>
        <p:txBody>
          <a:bodyPr/>
          <a:lstStyle/>
          <a:p>
            <a:r>
              <a:rPr lang="en-GB" dirty="0"/>
              <a:t>Consider these images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68C409-7B99-479A-98AD-50639A4961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BAA7DA-7178-483A-8E90-615363FA36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2" r="6569"/>
          <a:stretch/>
        </p:blipFill>
        <p:spPr>
          <a:xfrm>
            <a:off x="5869404" y="1433562"/>
            <a:ext cx="6050455" cy="412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19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6E3A6F-11A4-4D41-9420-34BDE15FE1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654" y="1594028"/>
            <a:ext cx="4582860" cy="461732"/>
          </a:xfrm>
        </p:spPr>
        <p:txBody>
          <a:bodyPr/>
          <a:lstStyle/>
          <a:p>
            <a:r>
              <a:rPr lang="en-GB" dirty="0"/>
              <a:t>Consider these images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68C409-7B99-479A-98AD-50639A4961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7AA16B-F2F7-4131-ABE3-97DBCE2B25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32"/>
          <a:stretch/>
        </p:blipFill>
        <p:spPr>
          <a:xfrm>
            <a:off x="5929371" y="1347859"/>
            <a:ext cx="5831369" cy="423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78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6E3A6F-11A4-4D41-9420-34BDE15FE1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654" y="1594028"/>
            <a:ext cx="4582860" cy="461732"/>
          </a:xfrm>
        </p:spPr>
        <p:txBody>
          <a:bodyPr/>
          <a:lstStyle/>
          <a:p>
            <a:r>
              <a:rPr lang="en-GB" dirty="0"/>
              <a:t>Consider these images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68C409-7B99-479A-98AD-50639A4961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BC2595-FD36-479F-8FF0-576DA4F5E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3" r="11327"/>
          <a:stretch/>
        </p:blipFill>
        <p:spPr>
          <a:xfrm>
            <a:off x="5982472" y="1410104"/>
            <a:ext cx="5980142" cy="414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53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6E3A6F-11A4-4D41-9420-34BDE15FE1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654" y="1594028"/>
            <a:ext cx="4582860" cy="461732"/>
          </a:xfrm>
        </p:spPr>
        <p:txBody>
          <a:bodyPr/>
          <a:lstStyle/>
          <a:p>
            <a:r>
              <a:rPr lang="en-GB" dirty="0"/>
              <a:t>Consider these images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68C409-7B99-479A-98AD-50639A4961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A32A58-6857-4CD0-B703-A62713176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260" y="1416957"/>
            <a:ext cx="5944251" cy="402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96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6E3A6F-11A4-4D41-9420-34BDE15FE1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654" y="1594028"/>
            <a:ext cx="4582860" cy="461732"/>
          </a:xfrm>
        </p:spPr>
        <p:txBody>
          <a:bodyPr/>
          <a:lstStyle/>
          <a:p>
            <a:r>
              <a:rPr lang="en-GB" dirty="0"/>
              <a:t>Consider these images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68C409-7B99-479A-98AD-50639A4961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EC69B3-4077-4E5B-9B98-9C9684FDE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452" y="1388722"/>
            <a:ext cx="6076390" cy="417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37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6E3A6F-11A4-4D41-9420-34BDE15FE1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654" y="1594028"/>
            <a:ext cx="4582860" cy="461732"/>
          </a:xfrm>
        </p:spPr>
        <p:txBody>
          <a:bodyPr/>
          <a:lstStyle/>
          <a:p>
            <a:r>
              <a:rPr lang="en-GB" dirty="0"/>
              <a:t>Consider these images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68C409-7B99-479A-98AD-50639A4961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C1A953-9A47-495B-949E-51A675BB2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748" y="1417865"/>
            <a:ext cx="6151788" cy="410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6E3A6F-11A4-4D41-9420-34BDE15FE1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654" y="1594028"/>
            <a:ext cx="4582860" cy="461732"/>
          </a:xfrm>
        </p:spPr>
        <p:txBody>
          <a:bodyPr/>
          <a:lstStyle/>
          <a:p>
            <a:r>
              <a:rPr lang="en-GB" dirty="0"/>
              <a:t>Consider these images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68C409-7B99-479A-98AD-50639A4961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72DAB181-07D0-4E72-946D-099D7A3CE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"/>
          <a:stretch/>
        </p:blipFill>
        <p:spPr bwMode="auto">
          <a:xfrm>
            <a:off x="5821772" y="1434987"/>
            <a:ext cx="6178059" cy="409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864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6E3A6F-11A4-4D41-9420-34BDE15FE1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654" y="1594028"/>
            <a:ext cx="4582860" cy="461732"/>
          </a:xfrm>
        </p:spPr>
        <p:txBody>
          <a:bodyPr/>
          <a:lstStyle/>
          <a:p>
            <a:r>
              <a:rPr lang="en-GB" dirty="0"/>
              <a:t>Why does it matter?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68C409-7B99-479A-98AD-50639A4961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73653" y="2439448"/>
            <a:ext cx="5323090" cy="3000057"/>
          </a:xfrm>
        </p:spPr>
        <p:txBody>
          <a:bodyPr/>
          <a:lstStyle/>
          <a:p>
            <a:r>
              <a:rPr lang="en-GB" sz="2400" dirty="0"/>
              <a:t>Should we challenge traditional gender stereotypes?</a:t>
            </a:r>
          </a:p>
          <a:p>
            <a:endParaRPr lang="en-GB" sz="2400" dirty="0"/>
          </a:p>
          <a:p>
            <a:r>
              <a:rPr lang="en-GB" sz="2400" dirty="0"/>
              <a:t>Should boys and girls have equal opportunities?</a:t>
            </a:r>
          </a:p>
          <a:p>
            <a:endParaRPr lang="en-GB" sz="2400" dirty="0"/>
          </a:p>
          <a:p>
            <a:r>
              <a:rPr lang="en-GB" sz="2400" dirty="0"/>
              <a:t>What can we do to support our children to achieve more?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F90212-6247-4D28-9AA3-F450776BC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5" y="2055760"/>
            <a:ext cx="3297593" cy="325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46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620F1FD-BB95-2543-8313-57DC80C776FC}" vid="{F642C1AE-9A28-FD4D-84A4-C163511FA3F1}"/>
    </a:ext>
  </a:extLst>
</a:theme>
</file>

<file path=ppt/theme/theme2.xml><?xml version="1.0" encoding="utf-8"?>
<a:theme xmlns:a="http://schemas.openxmlformats.org/drawingml/2006/main" name="Text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620F1FD-BB95-2543-8313-57DC80C776FC}" vid="{022B3605-88A6-AB4C-8308-787F91171A41}"/>
    </a:ext>
  </a:extLst>
</a:theme>
</file>

<file path=ppt/theme/theme3.xml><?xml version="1.0" encoding="utf-8"?>
<a:theme xmlns:a="http://schemas.openxmlformats.org/drawingml/2006/main" name="Divid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620F1FD-BB95-2543-8313-57DC80C776FC}" vid="{08F145BD-4479-AC45-98F4-E8EF7E6A10D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SharedContentType xmlns="Microsoft.SharePoint.Taxonomy.ContentTypeSync" SourceId="691f71b9-b64f-4844-8bf8-0e85b55a74e6" ContentTypeId="0x0101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44739AF0FCB643A55FDBA42418353E" ma:contentTypeVersion="2" ma:contentTypeDescription="Create a new document." ma:contentTypeScope="" ma:versionID="37769427c4ad8ca76ccd23bbc88de3f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e6933bd47be1112819b4a07f256c1a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FFE49B-1A79-4A48-913B-84C6E655462E}">
  <ds:schemaRefs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FF7AB81-D38F-4399-AFFA-B5276769C641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629F79BC-6735-43FC-A079-366AE37CD1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22FA3947-2CDD-4812-A06F-B3809E58BF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Revised CEC_Primary Toolkit_Resource template</Template>
  <TotalTime>2163</TotalTime>
  <Words>332</Words>
  <Application>Microsoft Office PowerPoint</Application>
  <PresentationFormat>Widescreen</PresentationFormat>
  <Paragraphs>57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Cover pages</vt:lpstr>
      <vt:lpstr>Text pages</vt:lpstr>
      <vt:lpstr>Divider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 Hutton</dc:creator>
  <cp:lastModifiedBy>Aiysha Rao</cp:lastModifiedBy>
  <cp:revision>19</cp:revision>
  <dcterms:created xsi:type="dcterms:W3CDTF">2020-03-30T12:59:08Z</dcterms:created>
  <dcterms:modified xsi:type="dcterms:W3CDTF">2025-01-24T11:15:04Z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0x0101003D44739AF0FCB643A55FDBA42418353E</vt:lpwstr>
  </property>
</Properties>
</file>