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6F2E0A-0E88-4239-8AEA-AEE7306CC504}" v="2" dt="2024-04-10T10:16:12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7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ydia Stober" userId="e687ff10-80d0-4eb3-ad71-69ad21d4f6ca" providerId="ADAL" clId="{AD6F2E0A-0E88-4239-8AEA-AEE7306CC504}"/>
    <pc:docChg chg="custSel modSld">
      <pc:chgData name="Lydia Stober" userId="e687ff10-80d0-4eb3-ad71-69ad21d4f6ca" providerId="ADAL" clId="{AD6F2E0A-0E88-4239-8AEA-AEE7306CC504}" dt="2024-04-10T10:16:53.134" v="20" actId="20577"/>
      <pc:docMkLst>
        <pc:docMk/>
      </pc:docMkLst>
      <pc:sldChg chg="addSp delSp modSp mod">
        <pc:chgData name="Lydia Stober" userId="e687ff10-80d0-4eb3-ad71-69ad21d4f6ca" providerId="ADAL" clId="{AD6F2E0A-0E88-4239-8AEA-AEE7306CC504}" dt="2024-04-10T10:16:28.271" v="18" actId="1076"/>
        <pc:sldMkLst>
          <pc:docMk/>
          <pc:sldMk cId="3212860565" sldId="264"/>
        </pc:sldMkLst>
        <pc:picChg chg="add mod">
          <ac:chgData name="Lydia Stober" userId="e687ff10-80d0-4eb3-ad71-69ad21d4f6ca" providerId="ADAL" clId="{AD6F2E0A-0E88-4239-8AEA-AEE7306CC504}" dt="2024-04-10T10:16:19.801" v="15" actId="14100"/>
          <ac:picMkLst>
            <pc:docMk/>
            <pc:sldMk cId="3212860565" sldId="264"/>
            <ac:picMk id="5" creationId="{8BD51D6B-2200-4115-1DD4-8616C373E02E}"/>
          </ac:picMkLst>
        </pc:picChg>
        <pc:picChg chg="del">
          <ac:chgData name="Lydia Stober" userId="e687ff10-80d0-4eb3-ad71-69ad21d4f6ca" providerId="ADAL" clId="{AD6F2E0A-0E88-4239-8AEA-AEE7306CC504}" dt="2024-04-09T12:34:03.572" v="0" actId="478"/>
          <ac:picMkLst>
            <pc:docMk/>
            <pc:sldMk cId="3212860565" sldId="264"/>
            <ac:picMk id="5" creationId="{8FCE865C-3E95-76F5-11D8-BD6F77C3B188}"/>
          </ac:picMkLst>
        </pc:picChg>
        <pc:picChg chg="mod">
          <ac:chgData name="Lydia Stober" userId="e687ff10-80d0-4eb3-ad71-69ad21d4f6ca" providerId="ADAL" clId="{AD6F2E0A-0E88-4239-8AEA-AEE7306CC504}" dt="2024-04-10T10:16:28.271" v="18" actId="1076"/>
          <ac:picMkLst>
            <pc:docMk/>
            <pc:sldMk cId="3212860565" sldId="264"/>
            <ac:picMk id="7" creationId="{DC2F4758-974A-BFCB-D4B3-9B935108EEB6}"/>
          </ac:picMkLst>
        </pc:picChg>
      </pc:sldChg>
      <pc:sldChg chg="addSp delSp modSp mod">
        <pc:chgData name="Lydia Stober" userId="e687ff10-80d0-4eb3-ad71-69ad21d4f6ca" providerId="ADAL" clId="{AD6F2E0A-0E88-4239-8AEA-AEE7306CC504}" dt="2024-04-09T14:52:17.249" v="6" actId="1076"/>
        <pc:sldMkLst>
          <pc:docMk/>
          <pc:sldMk cId="2891172978" sldId="266"/>
        </pc:sldMkLst>
        <pc:picChg chg="add mod">
          <ac:chgData name="Lydia Stober" userId="e687ff10-80d0-4eb3-ad71-69ad21d4f6ca" providerId="ADAL" clId="{AD6F2E0A-0E88-4239-8AEA-AEE7306CC504}" dt="2024-04-09T14:52:17.249" v="6" actId="1076"/>
          <ac:picMkLst>
            <pc:docMk/>
            <pc:sldMk cId="2891172978" sldId="266"/>
            <ac:picMk id="3" creationId="{5434B9A8-1413-2D9E-FD15-343F012579CC}"/>
          </ac:picMkLst>
        </pc:picChg>
        <pc:picChg chg="del">
          <ac:chgData name="Lydia Stober" userId="e687ff10-80d0-4eb3-ad71-69ad21d4f6ca" providerId="ADAL" clId="{AD6F2E0A-0E88-4239-8AEA-AEE7306CC504}" dt="2024-04-09T12:34:09.983" v="1" actId="478"/>
          <ac:picMkLst>
            <pc:docMk/>
            <pc:sldMk cId="2891172978" sldId="266"/>
            <ac:picMk id="8" creationId="{1A6DFC3D-C86A-B9B6-2136-EE4CFB88C6E8}"/>
          </ac:picMkLst>
        </pc:picChg>
      </pc:sldChg>
      <pc:sldChg chg="delSp modSp mod">
        <pc:chgData name="Lydia Stober" userId="e687ff10-80d0-4eb3-ad71-69ad21d4f6ca" providerId="ADAL" clId="{AD6F2E0A-0E88-4239-8AEA-AEE7306CC504}" dt="2024-04-10T10:16:53.134" v="20" actId="20577"/>
        <pc:sldMkLst>
          <pc:docMk/>
          <pc:sldMk cId="1831770940" sldId="272"/>
        </pc:sldMkLst>
        <pc:spChg chg="mod">
          <ac:chgData name="Lydia Stober" userId="e687ff10-80d0-4eb3-ad71-69ad21d4f6ca" providerId="ADAL" clId="{AD6F2E0A-0E88-4239-8AEA-AEE7306CC504}" dt="2024-04-10T10:16:53.134" v="20" actId="20577"/>
          <ac:spMkLst>
            <pc:docMk/>
            <pc:sldMk cId="1831770940" sldId="272"/>
            <ac:spMk id="3" creationId="{C774671E-2839-F291-4E05-F718DFB43982}"/>
          </ac:spMkLst>
        </pc:spChg>
        <pc:picChg chg="mod">
          <ac:chgData name="Lydia Stober" userId="e687ff10-80d0-4eb3-ad71-69ad21d4f6ca" providerId="ADAL" clId="{AD6F2E0A-0E88-4239-8AEA-AEE7306CC504}" dt="2024-04-09T16:05:47.668" v="10" actId="1076"/>
          <ac:picMkLst>
            <pc:docMk/>
            <pc:sldMk cId="1831770940" sldId="272"/>
            <ac:picMk id="4" creationId="{6D107FF5-DEB8-732E-BE5D-244206ECAD81}"/>
          </ac:picMkLst>
        </pc:picChg>
        <pc:picChg chg="mod">
          <ac:chgData name="Lydia Stober" userId="e687ff10-80d0-4eb3-ad71-69ad21d4f6ca" providerId="ADAL" clId="{AD6F2E0A-0E88-4239-8AEA-AEE7306CC504}" dt="2024-04-09T16:05:49.910" v="11" actId="1076"/>
          <ac:picMkLst>
            <pc:docMk/>
            <pc:sldMk cId="1831770940" sldId="272"/>
            <ac:picMk id="5" creationId="{1EE3F0CC-77E4-B979-A297-D1D77CCAC7B7}"/>
          </ac:picMkLst>
        </pc:picChg>
        <pc:picChg chg="del">
          <ac:chgData name="Lydia Stober" userId="e687ff10-80d0-4eb3-ad71-69ad21d4f6ca" providerId="ADAL" clId="{AD6F2E0A-0E88-4239-8AEA-AEE7306CC504}" dt="2024-04-09T16:05:43.318" v="7" actId="478"/>
          <ac:picMkLst>
            <pc:docMk/>
            <pc:sldMk cId="1831770940" sldId="272"/>
            <ac:picMk id="6" creationId="{D971DAE3-9132-8F73-A18F-E425FD2C9091}"/>
          </ac:picMkLst>
        </pc:picChg>
        <pc:picChg chg="del">
          <ac:chgData name="Lydia Stober" userId="e687ff10-80d0-4eb3-ad71-69ad21d4f6ca" providerId="ADAL" clId="{AD6F2E0A-0E88-4239-8AEA-AEE7306CC504}" dt="2024-04-09T16:05:44.585" v="8" actId="478"/>
          <ac:picMkLst>
            <pc:docMk/>
            <pc:sldMk cId="1831770940" sldId="272"/>
            <ac:picMk id="7" creationId="{517441A7-1AB9-E8B9-B0D2-BE3C5004803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41" y="1348135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91" y="35418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91" y="5699961"/>
            <a:ext cx="1714500" cy="1714500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5798037-558E-116D-4CF6-C721880B4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4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A66052-6E8B-D446-0643-4D984124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733" y="1727200"/>
            <a:ext cx="1701800" cy="1701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D86AE4-1EC6-293A-8033-9074B3BBC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532" y="3239325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799D77-6F0C-BC8D-BD20-BCDE65E68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733" y="4980961"/>
            <a:ext cx="1714500" cy="171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6C0135-438E-0145-AA8C-5EDD52FC0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C190109D-01B7-13EE-6B28-155753FF82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7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96331AE-8CB3-DE0A-8B32-1272056F9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F301498-97B7-9655-35C1-CF896430A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277" y="365194"/>
            <a:ext cx="11906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826D9C-9857-04B2-DE63-13AEFBC9A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448BB7-7FA7-0610-BB75-C88EE41BE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2D071F2-29A9-04CC-D57E-829CBE075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51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B09B9-89EA-F365-D581-AE19311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2FF5E-4C97-F44D-AFC5-8D97F7BE7354}" type="datetimeFigureOut">
              <a:rPr lang="en-US" smtClean="0"/>
              <a:t>4/10/2024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4ABBA-0890-9579-8F3E-3B1CDFBD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836E3-0E0F-FB59-AC27-B65B1FAE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84F28A-E3EB-EC47-8F43-6C9C62958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62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85" y="6007100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73" y="56754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3515" y="5829270"/>
            <a:ext cx="1714500" cy="1714500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76D4BC-F7F6-19D1-3503-836477AAA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6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8518358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F3C3C80-43A4-A53A-6C56-6EE10B113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7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E50AAB17-9388-960E-5B6F-EFA051771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11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1B109EB-A92E-E452-0345-B4A98C1FA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03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0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246915" y="6201063"/>
            <a:ext cx="1701800" cy="85090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FF4EE7-DC40-A6EE-3F46-DB003B334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1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-545739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610536" y="6432550"/>
            <a:ext cx="1701800" cy="8509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6514B60-A5BF-B04F-2721-D67169E28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1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94C3BD-4D3C-27B0-199B-DD93EB87A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491" y="3441700"/>
            <a:ext cx="1701800" cy="170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1FC32E-65B8-6E2A-B223-BD660E87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809"/>
          <a:stretch/>
        </p:blipFill>
        <p:spPr>
          <a:xfrm>
            <a:off x="10852283" y="1352773"/>
            <a:ext cx="1339717" cy="172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224DBA-A548-E74B-623C-1C2777B0B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007" b="21098"/>
          <a:stretch/>
        </p:blipFill>
        <p:spPr>
          <a:xfrm>
            <a:off x="10683373" y="5505227"/>
            <a:ext cx="1508627" cy="1352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EF0189-EEC5-93FD-5E0D-5883E850F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27F2189-ACE4-F830-2179-3BAC09EFDE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18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4E4B4F3-8142-8D3B-BA80-EF0CF44CC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74"/>
          <a:stretch/>
        </p:blipFill>
        <p:spPr>
          <a:xfrm>
            <a:off x="3527659" y="0"/>
            <a:ext cx="1714500" cy="125031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0A0EAE-D331-0538-2C48-0AD0CD64DFFA}"/>
              </a:ext>
            </a:extLst>
          </p:cNvPr>
          <p:cNvSpPr/>
          <p:nvPr/>
        </p:nvSpPr>
        <p:spPr>
          <a:xfrm>
            <a:off x="0" y="0"/>
            <a:ext cx="3527659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60C-2A19-AC43-3FA0-3C086107FF41}"/>
              </a:ext>
            </a:extLst>
          </p:cNvPr>
          <p:cNvSpPr txBox="1"/>
          <p:nvPr/>
        </p:nvSpPr>
        <p:spPr>
          <a:xfrm>
            <a:off x="478857" y="2828835"/>
            <a:ext cx="30488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Page Title</a:t>
            </a:r>
          </a:p>
          <a:p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 here</a:t>
            </a:r>
            <a:endParaRPr lang="en-GB" sz="3600" b="1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6F5BC4-C749-04A9-6575-944D5BFD1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747668" y="6007100"/>
            <a:ext cx="1701800" cy="850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D559F9-AF60-5FFC-7F5F-8587299087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7288"/>
          <a:stretch/>
        </p:blipFill>
        <p:spPr>
          <a:xfrm>
            <a:off x="10941584" y="1484296"/>
            <a:ext cx="1250416" cy="172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6143C0-5916-FB98-D28B-480558A258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AAF455-4FF5-D6BA-F7BD-D1D3C06C9D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2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51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49" r:id="rId3"/>
    <p:sldLayoutId id="2147483661" r:id="rId4"/>
    <p:sldLayoutId id="2147483650" r:id="rId5"/>
    <p:sldLayoutId id="2147483662" r:id="rId6"/>
    <p:sldLayoutId id="2147483664" r:id="rId7"/>
    <p:sldLayoutId id="2147483651" r:id="rId8"/>
    <p:sldLayoutId id="2147483652" r:id="rId9"/>
    <p:sldLayoutId id="2147483653" r:id="rId10"/>
    <p:sldLayoutId id="2147483654" r:id="rId11"/>
    <p:sldLayoutId id="21474836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bbc.co.uk/newsround/av/6065906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childline.org.uk/kids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259DA1-C53A-A153-F2CD-1266E05D830B}"/>
              </a:ext>
            </a:extLst>
          </p:cNvPr>
          <p:cNvSpPr txBox="1">
            <a:spLocks/>
          </p:cNvSpPr>
          <p:nvPr/>
        </p:nvSpPr>
        <p:spPr>
          <a:xfrm>
            <a:off x="536836" y="2185744"/>
            <a:ext cx="10537017" cy="6413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Career Explorers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Choosing a career</a:t>
            </a:r>
            <a:br>
              <a:rPr lang="en-US" sz="4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</a:br>
            <a:r>
              <a:rPr lang="en-US" sz="32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Key stage 2 – Lesson 2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8691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D6701D5-B350-5797-BC5D-AFCA1E4CEC28}"/>
              </a:ext>
            </a:extLst>
          </p:cNvPr>
          <p:cNvSpPr txBox="1"/>
          <p:nvPr/>
        </p:nvSpPr>
        <p:spPr>
          <a:xfrm>
            <a:off x="440301" y="1004709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Career choices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F7AA00-379C-F741-428C-5EA37D36B079}"/>
              </a:ext>
            </a:extLst>
          </p:cNvPr>
          <p:cNvSpPr txBox="1"/>
          <p:nvPr/>
        </p:nvSpPr>
        <p:spPr>
          <a:xfrm>
            <a:off x="440301" y="2010281"/>
            <a:ext cx="9448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Stereotype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</a:rPr>
              <a:t>A set idea (especially one that is wrong) that people have about what someone will be like, based on a group they belong to.</a:t>
            </a: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pic>
        <p:nvPicPr>
          <p:cNvPr id="9" name="Graphic 8" descr="Video camera outline">
            <a:hlinkClick r:id="rId2"/>
            <a:extLst>
              <a:ext uri="{FF2B5EF4-FFF2-40B4-BE49-F238E27FC236}">
                <a16:creationId xmlns:a16="http://schemas.microsoft.com/office/drawing/2014/main" id="{BE52549B-810C-3D45-B8C1-E9FAC742C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48227" y="3043067"/>
            <a:ext cx="2421374" cy="24213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674B6-FF98-34FE-9C1E-FC22C230C938}"/>
              </a:ext>
            </a:extLst>
          </p:cNvPr>
          <p:cNvSpPr txBox="1"/>
          <p:nvPr/>
        </p:nvSpPr>
        <p:spPr>
          <a:xfrm>
            <a:off x="790702" y="4007533"/>
            <a:ext cx="29241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Watch the film: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78174F-A323-F468-4977-C13781EEFF23}"/>
              </a:ext>
            </a:extLst>
          </p:cNvPr>
          <p:cNvSpPr txBox="1"/>
          <p:nvPr/>
        </p:nvSpPr>
        <p:spPr>
          <a:xfrm>
            <a:off x="440301" y="6027003"/>
            <a:ext cx="1017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challenges have they overcome, including any stereotypes?</a:t>
            </a:r>
            <a:br>
              <a:rPr kumimoji="0" lang="en-GB" sz="22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12315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995FB0-0E63-FFD4-9243-DEACD562F85E}"/>
              </a:ext>
            </a:extLst>
          </p:cNvPr>
          <p:cNvSpPr txBox="1"/>
          <p:nvPr/>
        </p:nvSpPr>
        <p:spPr>
          <a:xfrm>
            <a:off x="410804" y="978924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Head, heart, hands</a:t>
            </a:r>
          </a:p>
        </p:txBody>
      </p:sp>
      <p:pic>
        <p:nvPicPr>
          <p:cNvPr id="8" name="Picture 7" descr="A person smiling at camera&#10;&#10;Description automatically generated">
            <a:extLst>
              <a:ext uri="{FF2B5EF4-FFF2-40B4-BE49-F238E27FC236}">
                <a16:creationId xmlns:a16="http://schemas.microsoft.com/office/drawing/2014/main" id="{55D2F569-4DDA-756E-BF2D-2AD57D127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60" y="3459548"/>
            <a:ext cx="2124075" cy="31861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573F67-F079-C91C-ED7A-6C598BCAFB3B}"/>
              </a:ext>
            </a:extLst>
          </p:cNvPr>
          <p:cNvSpPr txBox="1"/>
          <p:nvPr/>
        </p:nvSpPr>
        <p:spPr>
          <a:xfrm>
            <a:off x="1237554" y="2997883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Priya</a:t>
            </a:r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E9153911-118B-B426-0696-B4DEEAB04B7D}"/>
              </a:ext>
            </a:extLst>
          </p:cNvPr>
          <p:cNvSpPr/>
          <p:nvPr/>
        </p:nvSpPr>
        <p:spPr>
          <a:xfrm>
            <a:off x="2913954" y="1900317"/>
            <a:ext cx="3409217" cy="2425647"/>
          </a:xfrm>
          <a:prstGeom prst="wedgeEllipseCallout">
            <a:avLst>
              <a:gd name="adj1" fmla="val -51003"/>
              <a:gd name="adj2" fmla="val 46906"/>
            </a:avLst>
          </a:prstGeom>
          <a:solidFill>
            <a:srgbClr val="FFFFFF"/>
          </a:solidFill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I’m hoping to become a police officer in the future. I wonder what steps I can take now to prepare?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26E2AD-2923-4D91-77FD-09C9A8B82B1F}"/>
              </a:ext>
            </a:extLst>
          </p:cNvPr>
          <p:cNvSpPr txBox="1"/>
          <p:nvPr/>
        </p:nvSpPr>
        <p:spPr>
          <a:xfrm>
            <a:off x="6730752" y="2523224"/>
            <a:ext cx="490161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Head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: </a:t>
            </a:r>
            <a:r>
              <a:rPr kumimoji="0" lang="en-GB" sz="26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</a:rPr>
              <a:t>What might Priya be thinking about her future career?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1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ea typeface="Calibri" panose="020F050202020403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Heart: </a:t>
            </a:r>
            <a:r>
              <a:rPr kumimoji="0" lang="en-GB" sz="26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might Priya be feeling about the job?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1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Hands: </a:t>
            </a:r>
            <a:r>
              <a:rPr kumimoji="0" lang="en-GB" sz="26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could Priya do now to find out more?</a:t>
            </a: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304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66C160-A8EC-BD9C-4209-2F1D25FAFC47}"/>
              </a:ext>
            </a:extLst>
          </p:cNvPr>
          <p:cNvSpPr txBox="1"/>
          <p:nvPr/>
        </p:nvSpPr>
        <p:spPr>
          <a:xfrm>
            <a:off x="478708" y="962333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have we learnt?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C44D71-75C2-14B4-4DF5-B0CCE367EC35}"/>
              </a:ext>
            </a:extLst>
          </p:cNvPr>
          <p:cNvSpPr txBox="1"/>
          <p:nvPr/>
        </p:nvSpPr>
        <p:spPr>
          <a:xfrm>
            <a:off x="478708" y="2043075"/>
            <a:ext cx="836429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Go back to the question in the baseline assessment: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Why might people choose certain careers?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Thinking about everything you have learnt today,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 there anything you would like to change?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 there anything you would like to add?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74AF8E9C-282F-55B2-CD86-85FD4DBEA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1834" y="5008651"/>
            <a:ext cx="1774031" cy="1774031"/>
          </a:xfrm>
          <a:prstGeom prst="rect">
            <a:avLst/>
          </a:prstGeom>
        </p:spPr>
      </p:pic>
      <p:pic>
        <p:nvPicPr>
          <p:cNvPr id="5" name="Graphic 4" descr="Thought outline">
            <a:extLst>
              <a:ext uri="{FF2B5EF4-FFF2-40B4-BE49-F238E27FC236}">
                <a16:creationId xmlns:a16="http://schemas.microsoft.com/office/drawing/2014/main" id="{DA687C0C-07D7-903F-D42D-D400DA7407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7908" y="5046276"/>
            <a:ext cx="1698783" cy="169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13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Questions outline">
            <a:extLst>
              <a:ext uri="{FF2B5EF4-FFF2-40B4-BE49-F238E27FC236}">
                <a16:creationId xmlns:a16="http://schemas.microsoft.com/office/drawing/2014/main" id="{0722B789-AB84-B4AE-FE88-B4D6E7BE5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7634" y="1943099"/>
            <a:ext cx="2971801" cy="29718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0E2284-81C7-AAAB-46B1-A5CA1410E85D}"/>
              </a:ext>
            </a:extLst>
          </p:cNvPr>
          <p:cNvSpPr txBox="1"/>
          <p:nvPr/>
        </p:nvSpPr>
        <p:spPr>
          <a:xfrm>
            <a:off x="439379" y="1099984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Who can help?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402DB7-7C00-637A-CF64-3D0E67F9E6F4}"/>
              </a:ext>
            </a:extLst>
          </p:cNvPr>
          <p:cNvSpPr txBox="1"/>
          <p:nvPr/>
        </p:nvSpPr>
        <p:spPr>
          <a:xfrm>
            <a:off x="439379" y="2176309"/>
            <a:ext cx="71056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If you have any questions or worries about jobs or careers, it is important to talk to a trusted adult at home, outside the family, or at school.</a:t>
            </a: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You could also contact ChildLine:</a:t>
            </a: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0800 1111 to speak to someone, or go to: </a:t>
            </a:r>
            <a:r>
              <a:rPr kumimoji="0" lang="en-GB" sz="2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www.childline.org.uk/kids</a:t>
            </a: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45284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0249E4-2071-B051-C403-4B41DF07989B}"/>
              </a:ext>
            </a:extLst>
          </p:cNvPr>
          <p:cNvSpPr txBox="1"/>
          <p:nvPr/>
        </p:nvSpPr>
        <p:spPr>
          <a:xfrm>
            <a:off x="341057" y="1027495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More 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74671E-2839-F291-4E05-F718DFB43982}"/>
              </a:ext>
            </a:extLst>
          </p:cNvPr>
          <p:cNvSpPr txBox="1"/>
          <p:nvPr/>
        </p:nvSpPr>
        <p:spPr>
          <a:xfrm>
            <a:off x="341056" y="1894323"/>
            <a:ext cx="80118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Choose one person from the Career journey </a:t>
            </a: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profiles.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Explain how that person might have overcome or challenged stereotypes to succeed in their career.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107FF5-DEB8-732E-BE5D-244206ECAD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9"/>
          <a:stretch/>
        </p:blipFill>
        <p:spPr>
          <a:xfrm>
            <a:off x="1440392" y="4475339"/>
            <a:ext cx="2357486" cy="2092127"/>
          </a:xfrm>
          <a:prstGeom prst="rect">
            <a:avLst/>
          </a:prstGeom>
        </p:spPr>
      </p:pic>
      <p:pic>
        <p:nvPicPr>
          <p:cNvPr id="5" name="Picture 4" descr="A person sitting on grass holding a football ball&#10;&#10;Description automatically generated">
            <a:extLst>
              <a:ext uri="{FF2B5EF4-FFF2-40B4-BE49-F238E27FC236}">
                <a16:creationId xmlns:a16="http://schemas.microsoft.com/office/drawing/2014/main" id="{1EE3F0CC-77E4-B979-A297-D1D77CCAC7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81" r="19251"/>
          <a:stretch/>
        </p:blipFill>
        <p:spPr>
          <a:xfrm>
            <a:off x="5120359" y="4475339"/>
            <a:ext cx="2228850" cy="209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70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FB383D-BBE7-D4AE-69AE-09A370F9E4F8}"/>
              </a:ext>
            </a:extLst>
          </p:cNvPr>
          <p:cNvSpPr txBox="1"/>
          <p:nvPr/>
        </p:nvSpPr>
        <p:spPr>
          <a:xfrm>
            <a:off x="552450" y="1047750"/>
            <a:ext cx="107632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Learning objective: 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To learn about how people choose a career.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We </a:t>
            </a: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will be able to: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identify the difference between a job and a career, and how careers change over time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explain what can influence someone’s decisions about which career to choose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describe some common stereotypes related to work and their potential impact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sp>
        <p:nvSpPr>
          <p:cNvPr id="3" name="Cloud 2">
            <a:extLst>
              <a:ext uri="{FF2B5EF4-FFF2-40B4-BE49-F238E27FC236}">
                <a16:creationId xmlns:a16="http://schemas.microsoft.com/office/drawing/2014/main" id="{FB936E71-2E54-F7F0-BE3A-FB6AC11CEB22}"/>
              </a:ext>
            </a:extLst>
          </p:cNvPr>
          <p:cNvSpPr/>
          <p:nvPr/>
        </p:nvSpPr>
        <p:spPr>
          <a:xfrm>
            <a:off x="7268272" y="4451390"/>
            <a:ext cx="4716966" cy="1873405"/>
          </a:xfrm>
          <a:prstGeom prst="cloud">
            <a:avLst/>
          </a:prstGeom>
          <a:noFill/>
          <a:ln w="12700" cap="flat" cmpd="sng" algn="ctr">
            <a:solidFill>
              <a:srgbClr val="515F9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Remember our class ground rules!</a:t>
            </a:r>
          </a:p>
        </p:txBody>
      </p:sp>
    </p:spTree>
    <p:extLst>
      <p:ext uri="{BB962C8B-B14F-4D97-AF65-F5344CB8AC3E}">
        <p14:creationId xmlns:p14="http://schemas.microsoft.com/office/powerpoint/2010/main" val="308936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5A9787-DB0C-574C-4DEC-A56D8AD3C7E6}"/>
              </a:ext>
            </a:extLst>
          </p:cNvPr>
          <p:cNvSpPr txBox="1"/>
          <p:nvPr/>
        </p:nvSpPr>
        <p:spPr>
          <a:xfrm>
            <a:off x="422865" y="998589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What’s our starting point?</a:t>
            </a:r>
          </a:p>
        </p:txBody>
      </p: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D45A0378-D4D3-2179-143D-60BCDCE6381C}"/>
              </a:ext>
            </a:extLst>
          </p:cNvPr>
          <p:cNvSpPr/>
          <p:nvPr/>
        </p:nvSpPr>
        <p:spPr>
          <a:xfrm>
            <a:off x="4889870" y="1352532"/>
            <a:ext cx="6879265" cy="4178595"/>
          </a:xfrm>
          <a:prstGeom prst="cloudCallout">
            <a:avLst/>
          </a:prstGeom>
          <a:solidFill>
            <a:srgbClr val="FFFFFF"/>
          </a:solidFill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Why might people choose certain careers?</a:t>
            </a:r>
          </a:p>
        </p:txBody>
      </p:sp>
    </p:spTree>
    <p:extLst>
      <p:ext uri="{BB962C8B-B14F-4D97-AF65-F5344CB8AC3E}">
        <p14:creationId xmlns:p14="http://schemas.microsoft.com/office/powerpoint/2010/main" val="3663705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F63871-14CC-7C1C-B86C-C21C8CD4CADB}"/>
              </a:ext>
            </a:extLst>
          </p:cNvPr>
          <p:cNvSpPr txBox="1"/>
          <p:nvPr/>
        </p:nvSpPr>
        <p:spPr>
          <a:xfrm>
            <a:off x="450133" y="950195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Career influences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E74AB-945C-8B4D-64E4-7CD47BB7E988}"/>
              </a:ext>
            </a:extLst>
          </p:cNvPr>
          <p:cNvSpPr txBox="1"/>
          <p:nvPr/>
        </p:nvSpPr>
        <p:spPr>
          <a:xfrm>
            <a:off x="459658" y="2066142"/>
            <a:ext cx="116395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is the difference between a job and a career?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5BF3FAB-A56C-7DDF-6D8C-904E9400C59F}"/>
              </a:ext>
            </a:extLst>
          </p:cNvPr>
          <p:cNvSpPr/>
          <p:nvPr/>
        </p:nvSpPr>
        <p:spPr>
          <a:xfrm>
            <a:off x="1602658" y="3028973"/>
            <a:ext cx="3552825" cy="1824144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Segoe UI" panose="020B0502040204020203" pitchFamily="34" charset="0"/>
              </a:rPr>
              <a:t>A job is a work activity or role carried out, usually to earn money. 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DFEED0C-7376-620B-F993-955C0B7B3733}"/>
              </a:ext>
            </a:extLst>
          </p:cNvPr>
          <p:cNvSpPr/>
          <p:nvPr/>
        </p:nvSpPr>
        <p:spPr>
          <a:xfrm>
            <a:off x="6041307" y="3028973"/>
            <a:ext cx="4162425" cy="1824144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Segoe UI" panose="020B0502040204020203" pitchFamily="34" charset="0"/>
              </a:rPr>
              <a:t>A career is someone’s ‘journey’ through their working life, that often involves more than one job.</a:t>
            </a:r>
          </a:p>
        </p:txBody>
      </p:sp>
      <p:pic>
        <p:nvPicPr>
          <p:cNvPr id="6" name="Picture 5" descr="A blue circle with a white symbol on it&#10;&#10;Description automatically generated">
            <a:extLst>
              <a:ext uri="{FF2B5EF4-FFF2-40B4-BE49-F238E27FC236}">
                <a16:creationId xmlns:a16="http://schemas.microsoft.com/office/drawing/2014/main" id="{5BA880E6-29B6-0AFC-0DC3-AADCC72E71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A9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983" y="5323505"/>
            <a:ext cx="1390650" cy="1390650"/>
          </a:xfrm>
          <a:prstGeom prst="rect">
            <a:avLst/>
          </a:prstGeom>
        </p:spPr>
      </p:pic>
      <p:pic>
        <p:nvPicPr>
          <p:cNvPr id="7" name="Picture 6" descr="A grey road with white markings&#10;&#10;Description automatically generated">
            <a:extLst>
              <a:ext uri="{FF2B5EF4-FFF2-40B4-BE49-F238E27FC236}">
                <a16:creationId xmlns:a16="http://schemas.microsoft.com/office/drawing/2014/main" id="{E06FBD9C-721E-FB36-9187-BC98E829C75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0A9A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83" y="5420916"/>
            <a:ext cx="1539304" cy="143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3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6E7A32-57AD-2193-454C-479A1561AD05}"/>
              </a:ext>
            </a:extLst>
          </p:cNvPr>
          <p:cNvSpPr txBox="1"/>
          <p:nvPr/>
        </p:nvSpPr>
        <p:spPr>
          <a:xfrm>
            <a:off x="410497" y="1058407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Career influences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26006B2-35B0-307C-C3E1-41C9BC01CDD1}"/>
              </a:ext>
            </a:extLst>
          </p:cNvPr>
          <p:cNvSpPr/>
          <p:nvPr/>
        </p:nvSpPr>
        <p:spPr>
          <a:xfrm>
            <a:off x="610522" y="3155982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Someone’s personality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C106303-A524-8A13-9501-9B24A86872DF}"/>
              </a:ext>
            </a:extLst>
          </p:cNvPr>
          <p:cNvSpPr/>
          <p:nvPr/>
        </p:nvSpPr>
        <p:spPr>
          <a:xfrm>
            <a:off x="3420397" y="3155982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Money the job pays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7E0014D-FF15-D8CF-FBBB-FE35975F86B3}"/>
              </a:ext>
            </a:extLst>
          </p:cNvPr>
          <p:cNvSpPr/>
          <p:nvPr/>
        </p:nvSpPr>
        <p:spPr>
          <a:xfrm>
            <a:off x="3448972" y="4578657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</a:t>
            </a: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person’s strengths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1D76E1-2BF1-CF3D-F020-3B78D62279D7}"/>
              </a:ext>
            </a:extLst>
          </p:cNvPr>
          <p:cNvSpPr/>
          <p:nvPr/>
        </p:nvSpPr>
        <p:spPr>
          <a:xfrm>
            <a:off x="6230272" y="3155982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person’s interests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4987CBC-2C8F-D184-F463-140883195D15}"/>
              </a:ext>
            </a:extLst>
          </p:cNvPr>
          <p:cNvSpPr/>
          <p:nvPr/>
        </p:nvSpPr>
        <p:spPr>
          <a:xfrm>
            <a:off x="9040147" y="3155982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Qualifications or training needed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E84916E-556A-5BA8-772E-9CDA14D4E96F}"/>
              </a:ext>
            </a:extLst>
          </p:cNvPr>
          <p:cNvSpPr/>
          <p:nvPr/>
        </p:nvSpPr>
        <p:spPr>
          <a:xfrm>
            <a:off x="9040147" y="4578658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Family and friends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4D8A292-B9CC-A284-CCEE-11B5F62880BB}"/>
              </a:ext>
            </a:extLst>
          </p:cNvPr>
          <p:cNvSpPr/>
          <p:nvPr/>
        </p:nvSpPr>
        <p:spPr>
          <a:xfrm>
            <a:off x="6230272" y="4578657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Social media, film or TV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9B06DD0-D1A1-9016-FD85-1419F987DDDA}"/>
              </a:ext>
            </a:extLst>
          </p:cNvPr>
          <p:cNvSpPr/>
          <p:nvPr/>
        </p:nvSpPr>
        <p:spPr>
          <a:xfrm>
            <a:off x="610522" y="4578657"/>
            <a:ext cx="2457450" cy="962025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 of work involved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C35B1-C163-5EB1-6D59-066FC6AEE546}"/>
              </a:ext>
            </a:extLst>
          </p:cNvPr>
          <p:cNvSpPr txBox="1"/>
          <p:nvPr/>
        </p:nvSpPr>
        <p:spPr>
          <a:xfrm>
            <a:off x="410497" y="2065375"/>
            <a:ext cx="116395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Choose which you think are the top three influences on someone’s career choice.</a:t>
            </a:r>
          </a:p>
        </p:txBody>
      </p:sp>
    </p:spTree>
    <p:extLst>
      <p:ext uri="{BB962C8B-B14F-4D97-AF65-F5344CB8AC3E}">
        <p14:creationId xmlns:p14="http://schemas.microsoft.com/office/powerpoint/2010/main" val="1245542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8F3B64-BA05-F59A-1943-67F3B742B902}"/>
              </a:ext>
            </a:extLst>
          </p:cNvPr>
          <p:cNvSpPr txBox="1"/>
          <p:nvPr/>
        </p:nvSpPr>
        <p:spPr>
          <a:xfrm>
            <a:off x="420636" y="1116576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Career choices</a:t>
            </a:r>
          </a:p>
        </p:txBody>
      </p:sp>
      <p:pic>
        <p:nvPicPr>
          <p:cNvPr id="3" name="Picture 2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AFCA79C2-8067-3953-4FC1-E515D7865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36" y="2282216"/>
            <a:ext cx="2874299" cy="19156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EC78C6-12D7-0EFE-5FC0-9A47BD706FC8}"/>
              </a:ext>
            </a:extLst>
          </p:cNvPr>
          <p:cNvSpPr txBox="1"/>
          <p:nvPr/>
        </p:nvSpPr>
        <p:spPr>
          <a:xfrm>
            <a:off x="954036" y="4363262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Teacher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B4F7FB-060E-68BB-94B8-CB35AF3295A7}"/>
              </a:ext>
            </a:extLst>
          </p:cNvPr>
          <p:cNvSpPr txBox="1"/>
          <p:nvPr/>
        </p:nvSpPr>
        <p:spPr>
          <a:xfrm>
            <a:off x="4621161" y="4363262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Paramedic</a:t>
            </a:r>
          </a:p>
        </p:txBody>
      </p:sp>
      <p:pic>
        <p:nvPicPr>
          <p:cNvPr id="7" name="Picture 6" descr="A person posing for a picture&#10;&#10;Description automatically generated">
            <a:extLst>
              <a:ext uri="{FF2B5EF4-FFF2-40B4-BE49-F238E27FC236}">
                <a16:creationId xmlns:a16="http://schemas.microsoft.com/office/drawing/2014/main" id="{DC2F4758-974A-BFCB-D4B3-9B935108EE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889" y="2253828"/>
            <a:ext cx="2917344" cy="19440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ED3647-4CE1-1AA4-7320-77A133D07783}"/>
              </a:ext>
            </a:extLst>
          </p:cNvPr>
          <p:cNvSpPr txBox="1"/>
          <p:nvPr/>
        </p:nvSpPr>
        <p:spPr>
          <a:xfrm>
            <a:off x="8078736" y="4363261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Dancer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20403D-0491-8252-342C-626ECAD27580}"/>
              </a:ext>
            </a:extLst>
          </p:cNvPr>
          <p:cNvSpPr txBox="1"/>
          <p:nvPr/>
        </p:nvSpPr>
        <p:spPr>
          <a:xfrm>
            <a:off x="1120723" y="5620830"/>
            <a:ext cx="95345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In your pair, </a:t>
            </a: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read about 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the character you have been given.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has influenced their career path?</a:t>
            </a:r>
          </a:p>
        </p:txBody>
      </p:sp>
      <p:pic>
        <p:nvPicPr>
          <p:cNvPr id="5" name="Picture 4" descr="A person in a green uniform&#10;&#10;Description automatically generated">
            <a:extLst>
              <a:ext uri="{FF2B5EF4-FFF2-40B4-BE49-F238E27FC236}">
                <a16:creationId xmlns:a16="http://schemas.microsoft.com/office/drawing/2014/main" id="{8BD51D6B-2200-4115-1DD4-8616C373E0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398" y="2302438"/>
            <a:ext cx="1343606" cy="1895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2860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683701-465B-E6BE-16BC-9DCE976D2AA7}"/>
              </a:ext>
            </a:extLst>
          </p:cNvPr>
          <p:cNvSpPr txBox="1"/>
          <p:nvPr/>
        </p:nvSpPr>
        <p:spPr>
          <a:xfrm>
            <a:off x="509127" y="1236789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Career choices </a:t>
            </a:r>
          </a:p>
        </p:txBody>
      </p:sp>
      <p:pic>
        <p:nvPicPr>
          <p:cNvPr id="3" name="Picture 2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7982A0B6-0DC4-7B50-FF84-9DE0B9A97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259" y="1613837"/>
            <a:ext cx="2723482" cy="1815163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39D474DB-602E-85C2-8C36-87B214DF4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6" y="3586543"/>
            <a:ext cx="7800975" cy="315446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900" i="1" kern="100" dirty="0">
                <a:solidFill>
                  <a:srgbClr val="585857"/>
                </a:solidFill>
                <a:ea typeface="Calibri" panose="020F0502020204030204" pitchFamily="34" charset="0"/>
                <a:cs typeface="Segoe UI" panose="020B0502040204020203" pitchFamily="34" charset="0"/>
              </a:rPr>
              <a:t>My whole family is very sporty and my uncle was a professional football player. When I was at school, I enjoyed playing sports but I realised I didn't want to pursue it as a career. I always loved being around kids - I have three younger sisters and my Mum is a teacher. I used to go and help my Mum set up her classroom during the summer holidays. When I left school, I got a job as a teaching assistant, and I really loved it! I decided to start a teacher training course. At the time, some of my friends wondered why I pursued teaching - all of our teachers had been women, and mostly white. But I loved my first school placement, I discovered it was so rewarding helping kids to learn. I hope to be a headteacher one day.</a:t>
            </a:r>
            <a:endParaRPr lang="en-GB" sz="1900" kern="100" dirty="0">
              <a:solidFill>
                <a:srgbClr val="585857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59F07-110F-2EDC-ACB1-D2D867374FBE}"/>
              </a:ext>
            </a:extLst>
          </p:cNvPr>
          <p:cNvSpPr txBox="1"/>
          <p:nvPr/>
        </p:nvSpPr>
        <p:spPr>
          <a:xfrm>
            <a:off x="852641" y="2229030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Teacher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B65320-A0D8-689D-E1D3-2C7D55B77717}"/>
              </a:ext>
            </a:extLst>
          </p:cNvPr>
          <p:cNvSpPr txBox="1"/>
          <p:nvPr/>
        </p:nvSpPr>
        <p:spPr>
          <a:xfrm>
            <a:off x="8677275" y="2904054"/>
            <a:ext cx="30670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has influenced their career path?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CC0523E-6E12-7DE5-9E8B-5502AB4D62EB}"/>
              </a:ext>
            </a:extLst>
          </p:cNvPr>
          <p:cNvSpPr/>
          <p:nvPr/>
        </p:nvSpPr>
        <p:spPr>
          <a:xfrm>
            <a:off x="8543645" y="1944675"/>
            <a:ext cx="3429000" cy="2830605"/>
          </a:xfrm>
          <a:prstGeom prst="wedgeEllipseCallou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480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683701-465B-E6BE-16BC-9DCE976D2AA7}"/>
              </a:ext>
            </a:extLst>
          </p:cNvPr>
          <p:cNvSpPr txBox="1"/>
          <p:nvPr/>
        </p:nvSpPr>
        <p:spPr>
          <a:xfrm>
            <a:off x="509127" y="1236789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Career choices 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39D474DB-602E-85C2-8C36-87B214DF4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6" y="3806043"/>
            <a:ext cx="7800975" cy="293496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900" b="0" i="1" u="none" strike="noStrike" kern="10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 started my career as a florist - I really enjoyed working with customers and putting together flower arrangements. Unfortunately, the shop had to close. Instead of looking for another florist's job, I considered retraining in an area where I could help others and have more excitement. I saw an advert online to train as a paramedic and decided to go for it. I had really enjoyed working with people in my old job and being a paramedic means I can really make a difference and help others. I am the oldest in my team and some people ask, 'how did you pass the fitness test?'. Sometimes this makes me even more determined to do it!</a:t>
            </a:r>
            <a:endParaRPr kumimoji="0" lang="en-GB" sz="1900" b="0" i="0" u="none" strike="noStrike" kern="10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59F07-110F-2EDC-ACB1-D2D867374FBE}"/>
              </a:ext>
            </a:extLst>
          </p:cNvPr>
          <p:cNvSpPr txBox="1"/>
          <p:nvPr/>
        </p:nvSpPr>
        <p:spPr>
          <a:xfrm>
            <a:off x="852641" y="2229030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Paramedic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B65320-A0D8-689D-E1D3-2C7D55B77717}"/>
              </a:ext>
            </a:extLst>
          </p:cNvPr>
          <p:cNvSpPr txBox="1"/>
          <p:nvPr/>
        </p:nvSpPr>
        <p:spPr>
          <a:xfrm>
            <a:off x="8677275" y="2904054"/>
            <a:ext cx="30670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has influenced their career path?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CC0523E-6E12-7DE5-9E8B-5502AB4D62EB}"/>
              </a:ext>
            </a:extLst>
          </p:cNvPr>
          <p:cNvSpPr/>
          <p:nvPr/>
        </p:nvSpPr>
        <p:spPr>
          <a:xfrm>
            <a:off x="8543645" y="1944675"/>
            <a:ext cx="3429000" cy="2830605"/>
          </a:xfrm>
          <a:prstGeom prst="wedgeEllipseCallou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erson in a green uniform&#10;&#10;Description automatically generated">
            <a:extLst>
              <a:ext uri="{FF2B5EF4-FFF2-40B4-BE49-F238E27FC236}">
                <a16:creationId xmlns:a16="http://schemas.microsoft.com/office/drawing/2014/main" id="{5434B9A8-1413-2D9E-FD15-343F01257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125" y="1013162"/>
            <a:ext cx="1723749" cy="2431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1172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683701-465B-E6BE-16BC-9DCE976D2AA7}"/>
              </a:ext>
            </a:extLst>
          </p:cNvPr>
          <p:cNvSpPr txBox="1"/>
          <p:nvPr/>
        </p:nvSpPr>
        <p:spPr>
          <a:xfrm>
            <a:off x="509127" y="1236789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Career choices 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39D474DB-602E-85C2-8C36-87B214DF4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6" y="3806045"/>
            <a:ext cx="7800975" cy="29349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900" b="0" i="1" u="none" strike="noStrike" kern="120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 always loved any kind of movement, and from a young age I was agile. I loved gymnastics and P.E. at school. I started dancing at a local club. My Dad was very supportive and would take me to competitions. I applied to performing arts school and won a scholarship. I did find it hard at times though - I'm deaf and it means I access the music differently, through feeling the vibrations rather than hearing. I have experienced some discrimination, sometimes people have questioned how I can dance if I can't hear the music. With the right support, I can keep learning and achieve my goal of being in a West End musical – I’d love to become a role model for younger deaf dancers.</a:t>
            </a:r>
            <a:endParaRPr kumimoji="0" lang="en-GB" sz="1900" b="0" i="0" u="none" strike="noStrike" kern="10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159F07-110F-2EDC-ACB1-D2D867374FBE}"/>
              </a:ext>
            </a:extLst>
          </p:cNvPr>
          <p:cNvSpPr txBox="1"/>
          <p:nvPr/>
        </p:nvSpPr>
        <p:spPr>
          <a:xfrm>
            <a:off x="852641" y="2229030"/>
            <a:ext cx="2533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Dancer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B65320-A0D8-689D-E1D3-2C7D55B77717}"/>
              </a:ext>
            </a:extLst>
          </p:cNvPr>
          <p:cNvSpPr txBox="1"/>
          <p:nvPr/>
        </p:nvSpPr>
        <p:spPr>
          <a:xfrm>
            <a:off x="8677275" y="2904054"/>
            <a:ext cx="30670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has influenced their career path?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CC0523E-6E12-7DE5-9E8B-5502AB4D62EB}"/>
              </a:ext>
            </a:extLst>
          </p:cNvPr>
          <p:cNvSpPr/>
          <p:nvPr/>
        </p:nvSpPr>
        <p:spPr>
          <a:xfrm>
            <a:off x="8543645" y="1944675"/>
            <a:ext cx="3429000" cy="2830605"/>
          </a:xfrm>
          <a:prstGeom prst="wedgeEllipseCallou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person posing for a picture&#10;&#10;Description automatically generated">
            <a:extLst>
              <a:ext uri="{FF2B5EF4-FFF2-40B4-BE49-F238E27FC236}">
                <a16:creationId xmlns:a16="http://schemas.microsoft.com/office/drawing/2014/main" id="{D518BE9D-5FEF-0EEC-C04E-957D8975A4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184" y="1660696"/>
            <a:ext cx="2583263" cy="172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5908"/>
      </p:ext>
    </p:extLst>
  </p:cSld>
  <p:clrMapOvr>
    <a:masterClrMapping/>
  </p:clrMapOvr>
</p:sld>
</file>

<file path=ppt/theme/theme1.xml><?xml version="1.0" encoding="utf-8"?>
<a:theme xmlns:a="http://schemas.openxmlformats.org/drawingml/2006/main" name="Start Small; Dream Bi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rt Small; Dream Big" id="{C44ACCD2-2667-46C9-90ED-A4F80E80B603}" vid="{5DE76F3E-18B7-4DC2-A5AB-CBBB0C4F0AD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5ca23ed-fdba-4544-8426-dc162b381dbf" xsi:nil="true"/>
    <lcf76f155ced4ddcb4097134ff3c332f xmlns="a6d796ba-87e0-471c-81e6-24e32029e591">
      <Terms xmlns="http://schemas.microsoft.com/office/infopath/2007/PartnerControls"/>
    </lcf76f155ced4ddcb4097134ff3c332f>
    <n4290a1dd8ff44f2879166c2b78ea0d9 xmlns="a6d796ba-87e0-471c-81e6-24e32029e591">
      <Terms xmlns="http://schemas.microsoft.com/office/infopath/2007/PartnerControls"/>
    </n4290a1dd8ff44f2879166c2b78ea0d9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330508EED1774E83FAD29B4E5B1988" ma:contentTypeVersion="19" ma:contentTypeDescription="Create a new document." ma:contentTypeScope="" ma:versionID="5a5e08c8d2d23acad3d104743fb97c05">
  <xsd:schema xmlns:xsd="http://www.w3.org/2001/XMLSchema" xmlns:xs="http://www.w3.org/2001/XMLSchema" xmlns:p="http://schemas.microsoft.com/office/2006/metadata/properties" xmlns:ns2="a6d796ba-87e0-471c-81e6-24e32029e591" xmlns:ns3="75ca23ed-fdba-4544-8426-dc162b381dbf" targetNamespace="http://schemas.microsoft.com/office/2006/metadata/properties" ma:root="true" ma:fieldsID="11bf54bf675d964034e2b05eaf3ad80a" ns2:_="" ns3:_="">
    <xsd:import namespace="a6d796ba-87e0-471c-81e6-24e32029e591"/>
    <xsd:import namespace="75ca23ed-fdba-4544-8426-dc162b381dbf"/>
    <xsd:element name="properties">
      <xsd:complexType>
        <xsd:sequence>
          <xsd:element name="documentManagement">
            <xsd:complexType>
              <xsd:all>
                <xsd:element ref="ns2:n4290a1dd8ff44f2879166c2b78ea0d9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796ba-87e0-471c-81e6-24e32029e591" elementFormDefault="qualified">
    <xsd:import namespace="http://schemas.microsoft.com/office/2006/documentManagement/types"/>
    <xsd:import namespace="http://schemas.microsoft.com/office/infopath/2007/PartnerControls"/>
    <xsd:element name="n4290a1dd8ff44f2879166c2b78ea0d9" ma:index="9" nillable="true" ma:taxonomy="true" ma:internalName="n4290a1dd8ff44f2879166c2b78ea0d9" ma:taxonomyFieldName="Document_x0020_Type" ma:displayName="Document Type" ma:default="" ma:fieldId="{74290a1d-d8ff-44f2-8791-66c2b78ea0d9}" ma:sspId="f6e0c83f-acaa-4304-b138-9c5a9482c26e" ma:termSetId="78ac366d-73ed-452a-8a2f-816ad01162f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6e0c83f-acaa-4304-b138-9c5a9482c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a23ed-fdba-4544-8426-dc162b381dbf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c64f1724-f6c2-41e0-8cf8-d9c1bee390ee}" ma:internalName="TaxCatchAll" ma:showField="CatchAllData" ma:web="75ca23ed-fdba-4544-8426-dc162b381d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B26EA6-0C4F-420F-A9EE-98B7D3764C05}">
  <ds:schemaRefs>
    <ds:schemaRef ds:uri="http://schemas.microsoft.com/office/2006/metadata/properties"/>
    <ds:schemaRef ds:uri="http://schemas.microsoft.com/office/infopath/2007/PartnerControls"/>
    <ds:schemaRef ds:uri="88f9c89a-407a-49b7-9ca1-7578c3d06dfc"/>
    <ds:schemaRef ds:uri="6ded5182-507a-430e-922d-50a9575e5a4a"/>
  </ds:schemaRefs>
</ds:datastoreItem>
</file>

<file path=customXml/itemProps2.xml><?xml version="1.0" encoding="utf-8"?>
<ds:datastoreItem xmlns:ds="http://schemas.openxmlformats.org/officeDocument/2006/customXml" ds:itemID="{CB74E750-A046-4137-AACC-6F146B87DD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D69298-42ED-415E-A811-2B3772F5A9B8}"/>
</file>

<file path=docProps/app.xml><?xml version="1.0" encoding="utf-8"?>
<Properties xmlns="http://schemas.openxmlformats.org/officeDocument/2006/extended-properties" xmlns:vt="http://schemas.openxmlformats.org/officeDocument/2006/docPropsVTypes">
  <Template>Start Small; Dream Big</Template>
  <TotalTime>100</TotalTime>
  <Words>913</Words>
  <Application>Microsoft Office PowerPoint</Application>
  <PresentationFormat>Widescreen</PresentationFormat>
  <Paragraphs>71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Start Small; Dream Big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Aiysha Rao</dc:creator>
  <cp:lastModifiedBy>Lydia Stober</cp:lastModifiedBy>
  <cp:revision>1</cp:revision>
  <dcterms:created xsi:type="dcterms:W3CDTF">2024-04-04T08:46:32Z</dcterms:created>
  <dcterms:modified xsi:type="dcterms:W3CDTF">2024-04-10T10:16:59Z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0x010100728BFDC805C5124587F2F480EFAE1073</vt:lpwstr>
  </property>
  <property fmtid="{D5CDD505-2E9C-101B-9397-08002B2CF9AE}" pid="3" name="MediaServiceImageTags">
    <vt:lpwstr/>
  </property>
</Properties>
</file>