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</p:sldMasterIdLst>
  <p:notesMasterIdLst>
    <p:notesMasterId r:id="rId19"/>
  </p:notesMasterIdLst>
  <p:sldIdLst>
    <p:sldId id="257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02640C-DFE8-DBF9-8CAA-1964855F0BD9}" name="Lydia Stober" initials="LS" userId="S::Lydia@pshe-association.org.uk::e687ff10-80d0-4eb3-ad71-69ad21d4f6c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ysha Rao" userId="92236932-bc54-49e8-b90d-efafb62cc515" providerId="ADAL" clId="{D37E6E4E-D271-4A73-A32F-A1670E1E0EDA}"/>
    <pc:docChg chg="modMainMaster">
      <pc:chgData name="Aiysha Rao" userId="92236932-bc54-49e8-b90d-efafb62cc515" providerId="ADAL" clId="{D37E6E4E-D271-4A73-A32F-A1670E1E0EDA}" dt="2024-04-05T10:10:50.582" v="0"/>
      <pc:docMkLst>
        <pc:docMk/>
      </pc:docMkLst>
      <pc:sldMasterChg chg="modSldLayout">
        <pc:chgData name="Aiysha Rao" userId="92236932-bc54-49e8-b90d-efafb62cc515" providerId="ADAL" clId="{D37E6E4E-D271-4A73-A32F-A1670E1E0EDA}" dt="2024-04-05T10:10:50.582" v="0"/>
        <pc:sldMasterMkLst>
          <pc:docMk/>
          <pc:sldMasterMk cId="613395388" sldId="2147483663"/>
        </pc:sldMasterMkLst>
        <pc:sldLayoutChg chg="addSp">
          <pc:chgData name="Aiysha Rao" userId="92236932-bc54-49e8-b90d-efafb62cc515" providerId="ADAL" clId="{D37E6E4E-D271-4A73-A32F-A1670E1E0EDA}" dt="2024-04-05T10:10:50.582" v="0"/>
          <pc:sldLayoutMkLst>
            <pc:docMk/>
            <pc:sldMasterMk cId="613395388" sldId="2147483663"/>
            <pc:sldLayoutMk cId="1823051636" sldId="2147483669"/>
          </pc:sldLayoutMkLst>
          <pc:spChg chg="add">
            <ac:chgData name="Aiysha Rao" userId="92236932-bc54-49e8-b90d-efafb62cc515" providerId="ADAL" clId="{D37E6E4E-D271-4A73-A32F-A1670E1E0EDA}" dt="2024-04-05T10:10:50.582" v="0"/>
            <ac:spMkLst>
              <pc:docMk/>
              <pc:sldMasterMk cId="613395388" sldId="2147483663"/>
              <pc:sldLayoutMk cId="1823051636" sldId="2147483669"/>
              <ac:spMk id="3" creationId="{8DF65547-A36F-2E50-B74E-D55486FED36B}"/>
            </ac:spMkLst>
          </pc:spChg>
          <pc:picChg chg="add">
            <ac:chgData name="Aiysha Rao" userId="92236932-bc54-49e8-b90d-efafb62cc515" providerId="ADAL" clId="{D37E6E4E-D271-4A73-A32F-A1670E1E0EDA}" dt="2024-04-05T10:10:50.582" v="0"/>
            <ac:picMkLst>
              <pc:docMk/>
              <pc:sldMasterMk cId="613395388" sldId="2147483663"/>
              <pc:sldLayoutMk cId="1823051636" sldId="2147483669"/>
              <ac:picMk id="4" creationId="{F9544B97-8687-1702-2B8F-51FEFE87C83F}"/>
            </ac:picMkLst>
          </pc:picChg>
          <pc:picChg chg="add">
            <ac:chgData name="Aiysha Rao" userId="92236932-bc54-49e8-b90d-efafb62cc515" providerId="ADAL" clId="{D37E6E4E-D271-4A73-A32F-A1670E1E0EDA}" dt="2024-04-05T10:10:50.582" v="0"/>
            <ac:picMkLst>
              <pc:docMk/>
              <pc:sldMasterMk cId="613395388" sldId="2147483663"/>
              <pc:sldLayoutMk cId="1823051636" sldId="2147483669"/>
              <ac:picMk id="5" creationId="{D2A4BA9E-3D7C-F368-80FD-636E7D6170CA}"/>
            </ac:picMkLst>
          </pc:picChg>
          <pc:picChg chg="add">
            <ac:chgData name="Aiysha Rao" userId="92236932-bc54-49e8-b90d-efafb62cc515" providerId="ADAL" clId="{D37E6E4E-D271-4A73-A32F-A1670E1E0EDA}" dt="2024-04-05T10:10:50.582" v="0"/>
            <ac:picMkLst>
              <pc:docMk/>
              <pc:sldMasterMk cId="613395388" sldId="2147483663"/>
              <pc:sldLayoutMk cId="1823051636" sldId="2147483669"/>
              <ac:picMk id="10" creationId="{3FD58349-E8E4-3EDA-BBED-B92F8BCB589F}"/>
            </ac:picMkLst>
          </pc:picChg>
        </pc:sldLayoutChg>
      </pc:sldMasterChg>
    </pc:docChg>
  </pc:docChgLst>
  <pc:docChgLst>
    <pc:chgData name="Lydia Stober" userId="e687ff10-80d0-4eb3-ad71-69ad21d4f6ca" providerId="ADAL" clId="{2D3D6FAB-DFA0-4166-B824-B7E9C04966AC}"/>
    <pc:docChg chg="undo custSel addSld modSld">
      <pc:chgData name="Lydia Stober" userId="e687ff10-80d0-4eb3-ad71-69ad21d4f6ca" providerId="ADAL" clId="{2D3D6FAB-DFA0-4166-B824-B7E9C04966AC}" dt="2024-04-11T11:18:40.984" v="165" actId="1076"/>
      <pc:docMkLst>
        <pc:docMk/>
      </pc:docMkLst>
      <pc:sldChg chg="delSp modSp mod">
        <pc:chgData name="Lydia Stober" userId="e687ff10-80d0-4eb3-ad71-69ad21d4f6ca" providerId="ADAL" clId="{2D3D6FAB-DFA0-4166-B824-B7E9C04966AC}" dt="2024-04-09T10:58:18.443" v="30" actId="14100"/>
        <pc:sldMkLst>
          <pc:docMk/>
          <pc:sldMk cId="1596201585" sldId="264"/>
        </pc:sldMkLst>
        <pc:spChg chg="mod">
          <ac:chgData name="Lydia Stober" userId="e687ff10-80d0-4eb3-ad71-69ad21d4f6ca" providerId="ADAL" clId="{2D3D6FAB-DFA0-4166-B824-B7E9C04966AC}" dt="2024-04-09T10:58:01.514" v="16" actId="14100"/>
          <ac:spMkLst>
            <pc:docMk/>
            <pc:sldMk cId="1596201585" sldId="264"/>
            <ac:spMk id="3" creationId="{95D43A8B-44DB-300A-D957-9CF6F216ABBE}"/>
          </ac:spMkLst>
        </pc:spChg>
        <pc:spChg chg="mod">
          <ac:chgData name="Lydia Stober" userId="e687ff10-80d0-4eb3-ad71-69ad21d4f6ca" providerId="ADAL" clId="{2D3D6FAB-DFA0-4166-B824-B7E9C04966AC}" dt="2024-04-09T10:58:12.308" v="23" actId="14100"/>
          <ac:spMkLst>
            <pc:docMk/>
            <pc:sldMk cId="1596201585" sldId="264"/>
            <ac:spMk id="4" creationId="{84DBB2A7-A42C-F9CB-C067-9AA41B2CF0D4}"/>
          </ac:spMkLst>
        </pc:spChg>
        <pc:spChg chg="mod">
          <ac:chgData name="Lydia Stober" userId="e687ff10-80d0-4eb3-ad71-69ad21d4f6ca" providerId="ADAL" clId="{2D3D6FAB-DFA0-4166-B824-B7E9C04966AC}" dt="2024-04-09T10:58:18.443" v="30" actId="14100"/>
          <ac:spMkLst>
            <pc:docMk/>
            <pc:sldMk cId="1596201585" sldId="264"/>
            <ac:spMk id="5" creationId="{886F2B42-1543-F3C9-E7A1-504C780B19D2}"/>
          </ac:spMkLst>
        </pc:spChg>
        <pc:picChg chg="mod">
          <ac:chgData name="Lydia Stober" userId="e687ff10-80d0-4eb3-ad71-69ad21d4f6ca" providerId="ADAL" clId="{2D3D6FAB-DFA0-4166-B824-B7E9C04966AC}" dt="2024-04-09T10:57:52.644" v="10" actId="1076"/>
          <ac:picMkLst>
            <pc:docMk/>
            <pc:sldMk cId="1596201585" sldId="264"/>
            <ac:picMk id="6" creationId="{E7D7E7B9-2204-9CC1-DDD3-6ED21D9D40DE}"/>
          </ac:picMkLst>
        </pc:picChg>
        <pc:picChg chg="del">
          <ac:chgData name="Lydia Stober" userId="e687ff10-80d0-4eb3-ad71-69ad21d4f6ca" providerId="ADAL" clId="{2D3D6FAB-DFA0-4166-B824-B7E9C04966AC}" dt="2024-04-09T10:57:54.522" v="11" actId="478"/>
          <ac:picMkLst>
            <pc:docMk/>
            <pc:sldMk cId="1596201585" sldId="264"/>
            <ac:picMk id="7" creationId="{50F5E200-8F03-0B44-BCBA-5CDA2FD29DF5}"/>
          </ac:picMkLst>
        </pc:picChg>
        <pc:picChg chg="del">
          <ac:chgData name="Lydia Stober" userId="e687ff10-80d0-4eb3-ad71-69ad21d4f6ca" providerId="ADAL" clId="{2D3D6FAB-DFA0-4166-B824-B7E9C04966AC}" dt="2024-04-09T10:56:47.489" v="0" actId="478"/>
          <ac:picMkLst>
            <pc:docMk/>
            <pc:sldMk cId="1596201585" sldId="264"/>
            <ac:picMk id="8" creationId="{EBE483F7-4F7F-0E5F-EE6F-8262919CBF3F}"/>
          </ac:picMkLst>
        </pc:picChg>
      </pc:sldChg>
      <pc:sldChg chg="modSp add mod">
        <pc:chgData name="Lydia Stober" userId="e687ff10-80d0-4eb3-ad71-69ad21d4f6ca" providerId="ADAL" clId="{2D3D6FAB-DFA0-4166-B824-B7E9C04966AC}" dt="2024-04-11T11:18:40.984" v="165" actId="1076"/>
        <pc:sldMkLst>
          <pc:docMk/>
          <pc:sldMk cId="2493776221" sldId="273"/>
        </pc:sldMkLst>
        <pc:spChg chg="mod">
          <ac:chgData name="Lydia Stober" userId="e687ff10-80d0-4eb3-ad71-69ad21d4f6ca" providerId="ADAL" clId="{2D3D6FAB-DFA0-4166-B824-B7E9C04966AC}" dt="2024-04-11T11:18:31.894" v="164" actId="20577"/>
          <ac:spMkLst>
            <pc:docMk/>
            <pc:sldMk cId="2493776221" sldId="273"/>
            <ac:spMk id="3" creationId="{529D4A5D-84AC-BF68-97E2-AC955ED7D80D}"/>
          </ac:spMkLst>
        </pc:spChg>
        <pc:picChg chg="mod">
          <ac:chgData name="Lydia Stober" userId="e687ff10-80d0-4eb3-ad71-69ad21d4f6ca" providerId="ADAL" clId="{2D3D6FAB-DFA0-4166-B824-B7E9C04966AC}" dt="2024-04-11T11:18:40.984" v="165" actId="1076"/>
          <ac:picMkLst>
            <pc:docMk/>
            <pc:sldMk cId="2493776221" sldId="273"/>
            <ac:picMk id="4" creationId="{C782AFF5-B27F-69E4-2E38-4F1CC397BE7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7A3CE-4127-41B6-B4E0-386E795D35EA}" type="datetimeFigureOut">
              <a:rPr lang="en-GB" smtClean="0"/>
              <a:t>16/04/2024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563B8-7FC0-468B-B0B4-02DBEEB450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13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1" y="1348135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1" y="35418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1" y="5699961"/>
            <a:ext cx="1714500" cy="17145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5798037-558E-116D-4CF6-C721880B4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66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A66052-6E8B-D446-0643-4D984124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733" y="1727200"/>
            <a:ext cx="1701800" cy="1701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86AE4-1EC6-293A-8033-9074B3BBC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532" y="3239325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799D77-6F0C-BC8D-BD20-BCDE65E68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733" y="4980961"/>
            <a:ext cx="17145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6C0135-438E-0145-AA8C-5EDD52FC0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C190109D-01B7-13EE-6B28-155753FF82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6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6331AE-8CB3-DE0A-8B32-1272056F9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F301498-97B7-9655-35C1-CF896430A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277" y="365194"/>
            <a:ext cx="11906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826D9C-9857-04B2-DE63-13AEFBC9A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48BB7-7FA7-0610-BB75-C88EE41BE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D071F2-29A9-04CC-D57E-829CBE075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44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B09B9-89EA-F365-D581-AE19311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2FF5E-4C97-F44D-AFC5-8D97F7BE7354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4ABBA-0890-9579-8F3E-3B1CDFBD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836E3-0E0F-FB59-AC27-B65B1FAE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84F28A-E3EB-EC47-8F43-6C9C62958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667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85" y="6007100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73" y="56754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515" y="5829270"/>
            <a:ext cx="1714500" cy="1714500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76D4BC-F7F6-19D1-3503-836477AAA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4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8518358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F3C3C80-43A4-A53A-6C56-6EE10B113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69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E50AAB17-9388-960E-5B6F-EFA051771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1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1B109EB-A92E-E452-0345-B4A98C1FA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5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FF4EE7-DC40-A6EE-3F46-DB003B334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F65547-A36F-2E50-B74E-D55486FED36B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4" name="Picture 3" descr="A close-up of a logo&#10;&#10;Description automatically generated">
            <a:extLst>
              <a:ext uri="{FF2B5EF4-FFF2-40B4-BE49-F238E27FC236}">
                <a16:creationId xmlns:a16="http://schemas.microsoft.com/office/drawing/2014/main" id="{F9544B97-8687-1702-2B8F-51FEFE87C8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769" y="520691"/>
            <a:ext cx="1151646" cy="672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A4BA9E-3D7C-F368-80FD-636E7D6170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7074"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D58349-E8E4-3EDA-BBED-B92F8BCB58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50000"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5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-545739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610536" y="6432550"/>
            <a:ext cx="1701800" cy="8509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6514B60-A5BF-B04F-2721-D67169E28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46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94C3BD-4D3C-27B0-199B-DD93EB87A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491" y="3441700"/>
            <a:ext cx="1701800" cy="170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FC32E-65B8-6E2A-B223-BD660E87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809"/>
          <a:stretch/>
        </p:blipFill>
        <p:spPr>
          <a:xfrm>
            <a:off x="10852283" y="1352773"/>
            <a:ext cx="1339717" cy="172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24DBA-A548-E74B-623C-1C2777B0B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007" b="21098"/>
          <a:stretch/>
        </p:blipFill>
        <p:spPr>
          <a:xfrm>
            <a:off x="10683373" y="5505227"/>
            <a:ext cx="1508627" cy="1352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F0189-EEC5-93FD-5E0D-5883E850F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27F2189-ACE4-F830-2179-3BAC09EFDE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0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E4B4F3-8142-8D3B-BA80-EF0CF44CC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74"/>
          <a:stretch/>
        </p:blipFill>
        <p:spPr>
          <a:xfrm>
            <a:off x="3527659" y="0"/>
            <a:ext cx="1714500" cy="12503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0A0EAE-D331-0538-2C48-0AD0CD64DFFA}"/>
              </a:ext>
            </a:extLst>
          </p:cNvPr>
          <p:cNvSpPr/>
          <p:nvPr/>
        </p:nvSpPr>
        <p:spPr>
          <a:xfrm>
            <a:off x="0" y="0"/>
            <a:ext cx="3527659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60C-2A19-AC43-3FA0-3C086107FF41}"/>
              </a:ext>
            </a:extLst>
          </p:cNvPr>
          <p:cNvSpPr txBox="1"/>
          <p:nvPr/>
        </p:nvSpPr>
        <p:spPr>
          <a:xfrm>
            <a:off x="478857" y="2828835"/>
            <a:ext cx="3048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Page Title</a:t>
            </a:r>
          </a:p>
          <a:p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 here</a:t>
            </a:r>
            <a:endParaRPr lang="en-GB" sz="3600" b="1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6F5BC4-C749-04A9-6575-944D5BFD1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747668" y="6007100"/>
            <a:ext cx="1701800" cy="850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D559F9-AF60-5FFC-7F5F-8587299087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288"/>
          <a:stretch/>
        </p:blipFill>
        <p:spPr>
          <a:xfrm>
            <a:off x="10941584" y="1484296"/>
            <a:ext cx="1250416" cy="172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6143C0-5916-FB98-D28B-480558A25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AAF455-4FF5-D6BA-F7BD-D1D3C06C9D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21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3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998CD5-36C2-CD1E-DBB4-DC9D0308D410}"/>
              </a:ext>
            </a:extLst>
          </p:cNvPr>
          <p:cNvSpPr txBox="1"/>
          <p:nvPr/>
        </p:nvSpPr>
        <p:spPr>
          <a:xfrm>
            <a:off x="1356850" y="2188147"/>
            <a:ext cx="8721214" cy="248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Career Explorers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en-US" sz="1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</a:br>
            <a:r>
              <a:rPr lang="en-US" sz="40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Strengths and interests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Key stage 1 – Lesson 1</a:t>
            </a:r>
          </a:p>
        </p:txBody>
      </p:sp>
    </p:spTree>
    <p:extLst>
      <p:ext uri="{BB962C8B-B14F-4D97-AF65-F5344CB8AC3E}">
        <p14:creationId xmlns:p14="http://schemas.microsoft.com/office/powerpoint/2010/main" val="2468225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3A691D1-4760-BEA2-CB6C-833C488FCA71}"/>
              </a:ext>
            </a:extLst>
          </p:cNvPr>
          <p:cNvSpPr txBox="1"/>
          <p:nvPr/>
        </p:nvSpPr>
        <p:spPr>
          <a:xfrm>
            <a:off x="1502703" y="1403718"/>
            <a:ext cx="2513330" cy="2246769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Helping others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r>
              <a:rPr lang="en-GB" sz="2200" i="1" dirty="0"/>
              <a:t>Teacher, doctor, translator</a:t>
            </a:r>
          </a:p>
        </p:txBody>
      </p:sp>
      <p:pic>
        <p:nvPicPr>
          <p:cNvPr id="3" name="Graphic 4" descr="Care outline">
            <a:extLst>
              <a:ext uri="{FF2B5EF4-FFF2-40B4-BE49-F238E27FC236}">
                <a16:creationId xmlns:a16="http://schemas.microsoft.com/office/drawing/2014/main" id="{1500ED7D-7987-EC5E-72EA-D4A4FC9A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21217" y="1860283"/>
            <a:ext cx="771525" cy="771525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028C703F-E100-FD04-BD8B-2384084FCA9A}"/>
              </a:ext>
            </a:extLst>
          </p:cNvPr>
          <p:cNvSpPr txBox="1"/>
          <p:nvPr/>
        </p:nvSpPr>
        <p:spPr>
          <a:xfrm>
            <a:off x="4926623" y="1403718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Nature	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r>
              <a:rPr lang="en-GB" sz="2400" i="1" dirty="0"/>
              <a:t>Gardener, vet, farmer</a:t>
            </a:r>
            <a:endParaRPr lang="en-GB" sz="2400" b="1" dirty="0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982D8C2-7BE1-6D30-3DFF-E06781F6107F}"/>
              </a:ext>
            </a:extLst>
          </p:cNvPr>
          <p:cNvSpPr txBox="1"/>
          <p:nvPr/>
        </p:nvSpPr>
        <p:spPr>
          <a:xfrm>
            <a:off x="8175966" y="1403718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Creative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r>
              <a:rPr lang="en-GB" sz="2400" i="1" dirty="0"/>
              <a:t>Author, chef, musician</a:t>
            </a:r>
            <a:endParaRPr lang="en-GB" sz="2400" b="1" dirty="0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010E7C92-7505-ECD4-DC4A-47CDE4B29A7B}"/>
              </a:ext>
            </a:extLst>
          </p:cNvPr>
          <p:cNvSpPr txBox="1"/>
          <p:nvPr/>
        </p:nvSpPr>
        <p:spPr>
          <a:xfrm>
            <a:off x="2566328" y="4266834"/>
            <a:ext cx="327914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Building and making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r>
              <a:rPr lang="en-GB" sz="2400" i="1" dirty="0"/>
              <a:t>Builder, carpenter, architect</a:t>
            </a:r>
            <a:endParaRPr lang="en-GB" sz="2400" b="1" dirty="0"/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08A38AE7-844C-D6DE-1799-4D51070803BB}"/>
              </a:ext>
            </a:extLst>
          </p:cNvPr>
          <p:cNvSpPr txBox="1"/>
          <p:nvPr/>
        </p:nvSpPr>
        <p:spPr>
          <a:xfrm>
            <a:off x="6328702" y="4266834"/>
            <a:ext cx="327914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Finding out new things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r>
              <a:rPr lang="en-GB" sz="2400" i="1" dirty="0"/>
              <a:t>Scientist, journalist, archaeologist</a:t>
            </a:r>
            <a:endParaRPr lang="en-GB" sz="2400" b="1" dirty="0"/>
          </a:p>
        </p:txBody>
      </p:sp>
      <p:pic>
        <p:nvPicPr>
          <p:cNvPr id="8" name="Graphic 10" descr="Sprouting Seed outline">
            <a:extLst>
              <a:ext uri="{FF2B5EF4-FFF2-40B4-BE49-F238E27FC236}">
                <a16:creationId xmlns:a16="http://schemas.microsoft.com/office/drawing/2014/main" id="{47F918C0-CD80-5570-DAA9-F183FFFDB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2636" y="1782109"/>
            <a:ext cx="829210" cy="829210"/>
          </a:xfrm>
          <a:prstGeom prst="rect">
            <a:avLst/>
          </a:prstGeom>
        </p:spPr>
      </p:pic>
      <p:pic>
        <p:nvPicPr>
          <p:cNvPr id="9" name="Graphic 12" descr="Palette outline">
            <a:extLst>
              <a:ext uri="{FF2B5EF4-FFF2-40B4-BE49-F238E27FC236}">
                <a16:creationId xmlns:a16="http://schemas.microsoft.com/office/drawing/2014/main" id="{3B7FBA1C-78AC-99EE-57A6-2A08AEC26E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90168" y="1683956"/>
            <a:ext cx="715008" cy="715008"/>
          </a:xfrm>
          <a:prstGeom prst="rect">
            <a:avLst/>
          </a:prstGeom>
        </p:spPr>
      </p:pic>
      <p:pic>
        <p:nvPicPr>
          <p:cNvPr id="10" name="Graphic 14" descr="Drama outline">
            <a:extLst>
              <a:ext uri="{FF2B5EF4-FFF2-40B4-BE49-F238E27FC236}">
                <a16:creationId xmlns:a16="http://schemas.microsoft.com/office/drawing/2014/main" id="{D982F697-8D8F-1DD8-62F5-34294D951D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96768" y="1667178"/>
            <a:ext cx="715008" cy="715008"/>
          </a:xfrm>
          <a:prstGeom prst="rect">
            <a:avLst/>
          </a:prstGeom>
        </p:spPr>
      </p:pic>
      <p:pic>
        <p:nvPicPr>
          <p:cNvPr id="11" name="Graphic 16" descr="Hammer outline">
            <a:extLst>
              <a:ext uri="{FF2B5EF4-FFF2-40B4-BE49-F238E27FC236}">
                <a16:creationId xmlns:a16="http://schemas.microsoft.com/office/drawing/2014/main" id="{59347B3E-9F55-D059-8DD1-6756CEBC8D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16033" y="4745673"/>
            <a:ext cx="675323" cy="675323"/>
          </a:xfrm>
          <a:prstGeom prst="rect">
            <a:avLst/>
          </a:prstGeom>
        </p:spPr>
      </p:pic>
      <p:pic>
        <p:nvPicPr>
          <p:cNvPr id="12" name="Graphic 18" descr="Magnifying glass outline">
            <a:extLst>
              <a:ext uri="{FF2B5EF4-FFF2-40B4-BE49-F238E27FC236}">
                <a16:creationId xmlns:a16="http://schemas.microsoft.com/office/drawing/2014/main" id="{531796B3-2ECC-A971-B3FE-ABA0EA7306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86875" y="4658202"/>
            <a:ext cx="762794" cy="762794"/>
          </a:xfrm>
          <a:prstGeom prst="rect">
            <a:avLst/>
          </a:prstGeom>
        </p:spPr>
      </p:pic>
      <p:sp>
        <p:nvSpPr>
          <p:cNvPr id="13" name="TextBox 1">
            <a:extLst>
              <a:ext uri="{FF2B5EF4-FFF2-40B4-BE49-F238E27FC236}">
                <a16:creationId xmlns:a16="http://schemas.microsoft.com/office/drawing/2014/main" id="{313D21E4-D82A-5233-9579-26BF153E573F}"/>
              </a:ext>
            </a:extLst>
          </p:cNvPr>
          <p:cNvSpPr txBox="1"/>
          <p:nvPr/>
        </p:nvSpPr>
        <p:spPr>
          <a:xfrm>
            <a:off x="1657985" y="344731"/>
            <a:ext cx="887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Career pathways</a:t>
            </a:r>
          </a:p>
        </p:txBody>
      </p:sp>
    </p:spTree>
    <p:extLst>
      <p:ext uri="{BB962C8B-B14F-4D97-AF65-F5344CB8AC3E}">
        <p14:creationId xmlns:p14="http://schemas.microsoft.com/office/powerpoint/2010/main" val="4142723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841833-0EB5-C60E-387A-7101EF9DF1E7}"/>
              </a:ext>
            </a:extLst>
          </p:cNvPr>
          <p:cNvSpPr txBox="1"/>
          <p:nvPr/>
        </p:nvSpPr>
        <p:spPr>
          <a:xfrm>
            <a:off x="459812" y="970475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Endpoint assessment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C5D6E662-1138-1E08-D848-DA955D173E8E}"/>
              </a:ext>
            </a:extLst>
          </p:cNvPr>
          <p:cNvSpPr/>
          <p:nvPr/>
        </p:nvSpPr>
        <p:spPr>
          <a:xfrm>
            <a:off x="288361" y="1932500"/>
            <a:ext cx="4076701" cy="2447925"/>
          </a:xfrm>
          <a:prstGeom prst="wedgeEllipse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600" dirty="0">
                <a:solidFill>
                  <a:schemeClr val="tx1"/>
                </a:solidFill>
              </a:rPr>
              <a:t>Say one thing you learnt about strengths and interests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9DE2A724-456B-5085-782A-78CEA9B11083}"/>
              </a:ext>
            </a:extLst>
          </p:cNvPr>
          <p:cNvSpPr/>
          <p:nvPr/>
        </p:nvSpPr>
        <p:spPr>
          <a:xfrm>
            <a:off x="3676342" y="3872220"/>
            <a:ext cx="3881438" cy="2447925"/>
          </a:xfrm>
          <a:prstGeom prst="wedgeEllipse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600" dirty="0">
                <a:solidFill>
                  <a:schemeClr val="tx1"/>
                </a:solidFill>
              </a:rPr>
              <a:t>Say one thing you learnt about different jobs and careers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1610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C6715E-38C3-B756-7BB4-15650AF7FDE1}"/>
              </a:ext>
            </a:extLst>
          </p:cNvPr>
          <p:cNvSpPr txBox="1"/>
          <p:nvPr/>
        </p:nvSpPr>
        <p:spPr>
          <a:xfrm>
            <a:off x="2419350" y="276225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Personal reflection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295CD438-9FBC-501A-F385-6A7051C0E956}"/>
              </a:ext>
            </a:extLst>
          </p:cNvPr>
          <p:cNvSpPr/>
          <p:nvPr/>
        </p:nvSpPr>
        <p:spPr>
          <a:xfrm>
            <a:off x="2838450" y="1152525"/>
            <a:ext cx="6076950" cy="3305176"/>
          </a:xfrm>
          <a:prstGeom prst="cloudCallou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Which of </a:t>
            </a:r>
            <a:r>
              <a:rPr lang="en-GB" sz="2800"/>
              <a:t>the five </a:t>
            </a:r>
            <a:r>
              <a:rPr lang="en-GB" sz="2800" dirty="0"/>
              <a:t>career paths we learnt about today do you think might suit you, and why?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7F6AE8D-5E42-B955-A814-6DC52FBFB8D5}"/>
              </a:ext>
            </a:extLst>
          </p:cNvPr>
          <p:cNvSpPr/>
          <p:nvPr/>
        </p:nvSpPr>
        <p:spPr>
          <a:xfrm>
            <a:off x="2419350" y="5295900"/>
            <a:ext cx="2247900" cy="552450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Helping others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718C581-FF2A-E391-4AA1-2B409A208904}"/>
              </a:ext>
            </a:extLst>
          </p:cNvPr>
          <p:cNvSpPr/>
          <p:nvPr/>
        </p:nvSpPr>
        <p:spPr>
          <a:xfrm>
            <a:off x="4972050" y="5295900"/>
            <a:ext cx="2247900" cy="552450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Nature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9858F14-4E44-DF90-C21E-33EB959EB6ED}"/>
              </a:ext>
            </a:extLst>
          </p:cNvPr>
          <p:cNvSpPr/>
          <p:nvPr/>
        </p:nvSpPr>
        <p:spPr>
          <a:xfrm>
            <a:off x="7524750" y="5295900"/>
            <a:ext cx="2247900" cy="552450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Creative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0E4DBB6-7F87-E2FE-11CA-94F560E32056}"/>
              </a:ext>
            </a:extLst>
          </p:cNvPr>
          <p:cNvSpPr/>
          <p:nvPr/>
        </p:nvSpPr>
        <p:spPr>
          <a:xfrm>
            <a:off x="3000375" y="6029325"/>
            <a:ext cx="2876550" cy="552450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Building and making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1E05E0-FA95-A4E6-5C51-13261FE09672}"/>
              </a:ext>
            </a:extLst>
          </p:cNvPr>
          <p:cNvSpPr/>
          <p:nvPr/>
        </p:nvSpPr>
        <p:spPr>
          <a:xfrm>
            <a:off x="6353174" y="6029325"/>
            <a:ext cx="3152775" cy="552450"/>
          </a:xfrm>
          <a:prstGeom prst="round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Finding out new things</a:t>
            </a:r>
          </a:p>
        </p:txBody>
      </p:sp>
    </p:spTree>
    <p:extLst>
      <p:ext uri="{BB962C8B-B14F-4D97-AF65-F5344CB8AC3E}">
        <p14:creationId xmlns:p14="http://schemas.microsoft.com/office/powerpoint/2010/main" val="1745521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F473BB2A-7730-E9D3-70C3-0EAA77AD2F36}"/>
              </a:ext>
            </a:extLst>
          </p:cNvPr>
          <p:cNvSpPr txBox="1"/>
          <p:nvPr/>
        </p:nvSpPr>
        <p:spPr>
          <a:xfrm>
            <a:off x="842194" y="1317070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Who can help?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F0AB37F-1514-EB2F-FA74-A6E844B65780}"/>
              </a:ext>
            </a:extLst>
          </p:cNvPr>
          <p:cNvSpPr txBox="1"/>
          <p:nvPr/>
        </p:nvSpPr>
        <p:spPr>
          <a:xfrm>
            <a:off x="842194" y="2936320"/>
            <a:ext cx="710565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600" dirty="0">
                <a:solidFill>
                  <a:schemeClr val="bg1"/>
                </a:solidFill>
              </a:rPr>
              <a:t>If you have any questions or worries about jobs or careers, it is important to talk to a trusted adult at home, outside the family, or at school.</a:t>
            </a:r>
            <a:br>
              <a:rPr lang="en-GB" sz="2600" dirty="0">
                <a:solidFill>
                  <a:schemeClr val="bg1"/>
                </a:solidFill>
              </a:rPr>
            </a:br>
            <a:br>
              <a:rPr lang="en-GB" sz="2600" dirty="0">
                <a:solidFill>
                  <a:schemeClr val="bg1"/>
                </a:solidFill>
              </a:rPr>
            </a:br>
            <a:endParaRPr lang="en-GB" sz="2600" dirty="0">
              <a:solidFill>
                <a:schemeClr val="bg1"/>
              </a:solidFill>
            </a:endParaRPr>
          </a:p>
        </p:txBody>
      </p:sp>
      <p:pic>
        <p:nvPicPr>
          <p:cNvPr id="4" name="Graphic 5" descr="House outline">
            <a:extLst>
              <a:ext uri="{FF2B5EF4-FFF2-40B4-BE49-F238E27FC236}">
                <a16:creationId xmlns:a16="http://schemas.microsoft.com/office/drawing/2014/main" id="{C4F75141-C020-FEBE-9E11-F1024408E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7968" y="4765119"/>
            <a:ext cx="1933575" cy="1933575"/>
          </a:xfrm>
          <a:prstGeom prst="rect">
            <a:avLst/>
          </a:prstGeom>
        </p:spPr>
      </p:pic>
      <p:pic>
        <p:nvPicPr>
          <p:cNvPr id="5" name="Graphic 7" descr="Schoolhouse outline">
            <a:extLst>
              <a:ext uri="{FF2B5EF4-FFF2-40B4-BE49-F238E27FC236}">
                <a16:creationId xmlns:a16="http://schemas.microsoft.com/office/drawing/2014/main" id="{F924C68F-96B7-F9C2-801C-20D566EAB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18869" y="4562475"/>
            <a:ext cx="2295525" cy="2295525"/>
          </a:xfrm>
          <a:prstGeom prst="rect">
            <a:avLst/>
          </a:prstGeom>
        </p:spPr>
      </p:pic>
      <p:pic>
        <p:nvPicPr>
          <p:cNvPr id="6" name="Graphic 2" descr="Questions outline">
            <a:extLst>
              <a:ext uri="{FF2B5EF4-FFF2-40B4-BE49-F238E27FC236}">
                <a16:creationId xmlns:a16="http://schemas.microsoft.com/office/drawing/2014/main" id="{600A9509-F444-3EA7-E86E-CA08BF8B10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52718" y="2179074"/>
            <a:ext cx="2971801" cy="297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68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6231C-7CB7-4F59-7B99-1E253880C293}"/>
              </a:ext>
            </a:extLst>
          </p:cNvPr>
          <p:cNvSpPr txBox="1"/>
          <p:nvPr/>
        </p:nvSpPr>
        <p:spPr>
          <a:xfrm>
            <a:off x="496022" y="1032730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/>
              <a:t>More activities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9D4A5D-84AC-BF68-97E2-AC955ED7D80D}"/>
              </a:ext>
            </a:extLst>
          </p:cNvPr>
          <p:cNvSpPr txBox="1"/>
          <p:nvPr/>
        </p:nvSpPr>
        <p:spPr>
          <a:xfrm>
            <a:off x="648864" y="2072063"/>
            <a:ext cx="759101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Create your own character and describe their strengths and interests.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Write your ideas in the </a:t>
            </a:r>
            <a:r>
              <a:rPr lang="en-GB" sz="2800" i="1" dirty="0"/>
              <a:t>Career pathway template.</a:t>
            </a:r>
          </a:p>
          <a:p>
            <a:endParaRPr lang="en-GB" sz="2300" dirty="0">
              <a:latin typeface="Century Gothic" panose="020B0502020202020204" pitchFamily="34" charset="0"/>
            </a:endParaRPr>
          </a:p>
        </p:txBody>
      </p:sp>
      <p:pic>
        <p:nvPicPr>
          <p:cNvPr id="4" name="Graphic 5" descr="Pencil outline">
            <a:extLst>
              <a:ext uri="{FF2B5EF4-FFF2-40B4-BE49-F238E27FC236}">
                <a16:creationId xmlns:a16="http://schemas.microsoft.com/office/drawing/2014/main" id="{C782AFF5-B27F-69E4-2E38-4F1CC397B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9329" y="4422745"/>
            <a:ext cx="1633871" cy="16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76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C2C97A-3445-B378-9B96-E3446F4A6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42" y="2011557"/>
            <a:ext cx="8827773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93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3E657-8D3F-3201-E5C7-F9B9D2B2D1DB}"/>
              </a:ext>
            </a:extLst>
          </p:cNvPr>
          <p:cNvSpPr txBox="1"/>
          <p:nvPr/>
        </p:nvSpPr>
        <p:spPr>
          <a:xfrm>
            <a:off x="934525" y="1062652"/>
            <a:ext cx="7038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Baseline assessment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6F3ADE-396F-7462-5895-8B0AD5F8D9E3}"/>
              </a:ext>
            </a:extLst>
          </p:cNvPr>
          <p:cNvSpPr txBox="1"/>
          <p:nvPr/>
        </p:nvSpPr>
        <p:spPr>
          <a:xfrm>
            <a:off x="1267901" y="4270971"/>
            <a:ext cx="67055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i="1" dirty="0"/>
              <a:t>“We all have different strengths and interests. This is what makes us unique.”</a:t>
            </a:r>
          </a:p>
        </p:txBody>
      </p:sp>
      <p:pic>
        <p:nvPicPr>
          <p:cNvPr id="4" name="Picture 3" descr="A child sitting in a chair holding a pencil and a notebook&#10;&#10;Description automatically generated">
            <a:extLst>
              <a:ext uri="{FF2B5EF4-FFF2-40B4-BE49-F238E27FC236}">
                <a16:creationId xmlns:a16="http://schemas.microsoft.com/office/drawing/2014/main" id="{56B584F4-CE5D-9E84-F438-692D111F2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575" y="2015808"/>
            <a:ext cx="3203971" cy="21359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A825CE-08E6-3064-AFD3-B0AD0F1C3E24}"/>
              </a:ext>
            </a:extLst>
          </p:cNvPr>
          <p:cNvSpPr txBox="1"/>
          <p:nvPr/>
        </p:nvSpPr>
        <p:spPr>
          <a:xfrm>
            <a:off x="1412560" y="5462350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/>
              <a:t>What does Jay mean by ‘strengths’, ‘interests’ and being ‘unique’?</a:t>
            </a:r>
          </a:p>
        </p:txBody>
      </p:sp>
    </p:spTree>
    <p:extLst>
      <p:ext uri="{BB962C8B-B14F-4D97-AF65-F5344CB8AC3E}">
        <p14:creationId xmlns:p14="http://schemas.microsoft.com/office/powerpoint/2010/main" val="2471093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ble">
            <a:extLst>
              <a:ext uri="{FF2B5EF4-FFF2-40B4-BE49-F238E27FC236}">
                <a16:creationId xmlns:a16="http://schemas.microsoft.com/office/drawing/2014/main" id="{DFF28240-EB02-BB2F-789F-DC83D5A76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944" y="1362582"/>
            <a:ext cx="4854474" cy="4132836"/>
          </a:xfrm>
          <a:prstGeom prst="rect">
            <a:avLst/>
          </a:prstGeom>
        </p:spPr>
      </p:pic>
      <p:pic>
        <p:nvPicPr>
          <p:cNvPr id="3" name="Picture 2" descr="A child sitting in a chair holding a pencil and a notebook&#10;&#10;Description automatically generated">
            <a:extLst>
              <a:ext uri="{FF2B5EF4-FFF2-40B4-BE49-F238E27FC236}">
                <a16:creationId xmlns:a16="http://schemas.microsoft.com/office/drawing/2014/main" id="{CB5518E3-9C8A-BDAE-8FAF-6D627A6B5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555" y="2213526"/>
            <a:ext cx="3203971" cy="2135980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07ECE7F6-FCFA-0045-941A-1B429AF4CE9D}"/>
              </a:ext>
            </a:extLst>
          </p:cNvPr>
          <p:cNvSpPr txBox="1"/>
          <p:nvPr/>
        </p:nvSpPr>
        <p:spPr>
          <a:xfrm>
            <a:off x="748582" y="1362582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Strength statements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7A60E539-6721-ACA7-7DDE-38588A2F5F7E}"/>
              </a:ext>
            </a:extLst>
          </p:cNvPr>
          <p:cNvSpPr txBox="1"/>
          <p:nvPr/>
        </p:nvSpPr>
        <p:spPr>
          <a:xfrm>
            <a:off x="314632" y="4456883"/>
            <a:ext cx="791527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bg1"/>
                </a:solidFill>
                <a:effectLst/>
              </a:rPr>
              <a:t>1. I love gymnastics and </a:t>
            </a:r>
            <a:r>
              <a:rPr lang="en-GB" sz="2400" dirty="0" err="1">
                <a:solidFill>
                  <a:schemeClr val="bg1"/>
                </a:solidFill>
                <a:effectLst/>
              </a:rPr>
              <a:t>rollerskating</a:t>
            </a:r>
            <a:br>
              <a:rPr lang="en-GB" sz="2400" dirty="0">
                <a:solidFill>
                  <a:schemeClr val="bg1"/>
                </a:solidFill>
                <a:effectLst/>
              </a:rPr>
            </a:br>
            <a:br>
              <a:rPr lang="en-GB" sz="2400" dirty="0">
                <a:solidFill>
                  <a:schemeClr val="bg1"/>
                </a:solidFill>
                <a:effectLst/>
              </a:rPr>
            </a:br>
            <a:r>
              <a:rPr lang="en-GB" sz="2400" dirty="0">
                <a:solidFill>
                  <a:schemeClr val="bg1"/>
                </a:solidFill>
                <a:effectLst/>
              </a:rPr>
              <a:t>2. I’m a buddy to younger children in school</a:t>
            </a:r>
            <a:br>
              <a:rPr lang="en-GB" sz="2400" dirty="0">
                <a:solidFill>
                  <a:schemeClr val="bg1"/>
                </a:solidFill>
                <a:effectLst/>
              </a:rPr>
            </a:br>
            <a:br>
              <a:rPr lang="en-GB" sz="2400" dirty="0">
                <a:solidFill>
                  <a:schemeClr val="bg1"/>
                </a:solidFill>
                <a:effectLst/>
              </a:rPr>
            </a:br>
            <a:r>
              <a:rPr lang="en-GB" sz="2400" dirty="0">
                <a:solidFill>
                  <a:schemeClr val="bg1"/>
                </a:solidFill>
                <a:effectLst/>
              </a:rPr>
              <a:t>3. I’m always telling jokes with my friends</a:t>
            </a:r>
          </a:p>
        </p:txBody>
      </p:sp>
    </p:spTree>
    <p:extLst>
      <p:ext uri="{BB962C8B-B14F-4D97-AF65-F5344CB8AC3E}">
        <p14:creationId xmlns:p14="http://schemas.microsoft.com/office/powerpoint/2010/main" val="19212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ble">
            <a:extLst>
              <a:ext uri="{FF2B5EF4-FFF2-40B4-BE49-F238E27FC236}">
                <a16:creationId xmlns:a16="http://schemas.microsoft.com/office/drawing/2014/main" id="{DFF28240-EB02-BB2F-789F-DC83D5A76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944" y="1362582"/>
            <a:ext cx="4854474" cy="4132836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C1B32857-D0ED-9DAD-F5F9-41A41D615A9A}"/>
              </a:ext>
            </a:extLst>
          </p:cNvPr>
          <p:cNvSpPr txBox="1"/>
          <p:nvPr/>
        </p:nvSpPr>
        <p:spPr>
          <a:xfrm>
            <a:off x="748582" y="1362582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Strength statements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60E539-6721-ACA7-7DDE-38588A2F5F7E}"/>
              </a:ext>
            </a:extLst>
          </p:cNvPr>
          <p:cNvSpPr txBox="1"/>
          <p:nvPr/>
        </p:nvSpPr>
        <p:spPr>
          <a:xfrm>
            <a:off x="164480" y="2351782"/>
            <a:ext cx="60423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bg1"/>
                </a:solidFill>
                <a:effectLst/>
              </a:rPr>
              <a:t>Now, write some strength statements about yourself onto the strips of paper.</a:t>
            </a:r>
          </a:p>
        </p:txBody>
      </p:sp>
      <p:pic>
        <p:nvPicPr>
          <p:cNvPr id="11" name="Graphic 3" descr="Pencil outline">
            <a:extLst>
              <a:ext uri="{FF2B5EF4-FFF2-40B4-BE49-F238E27FC236}">
                <a16:creationId xmlns:a16="http://schemas.microsoft.com/office/drawing/2014/main" id="{2CD0F6D6-17DA-DC92-B5EC-3D95894A9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350" y="4063320"/>
            <a:ext cx="1457325" cy="1457325"/>
          </a:xfrm>
          <a:prstGeom prst="rect">
            <a:avLst/>
          </a:prstGeom>
        </p:spPr>
      </p:pic>
      <p:pic>
        <p:nvPicPr>
          <p:cNvPr id="12" name="Graphic 9" descr="Paper outline">
            <a:extLst>
              <a:ext uri="{FF2B5EF4-FFF2-40B4-BE49-F238E27FC236}">
                <a16:creationId xmlns:a16="http://schemas.microsoft.com/office/drawing/2014/main" id="{25A3DF8F-A543-24DE-7B20-C761BEB831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314241">
            <a:off x="3015766" y="3587311"/>
            <a:ext cx="935990" cy="2118554"/>
          </a:xfrm>
          <a:prstGeom prst="rect">
            <a:avLst/>
          </a:prstGeom>
        </p:spPr>
      </p:pic>
      <p:pic>
        <p:nvPicPr>
          <p:cNvPr id="13" name="Graphic 10" descr="Paper outline">
            <a:extLst>
              <a:ext uri="{FF2B5EF4-FFF2-40B4-BE49-F238E27FC236}">
                <a16:creationId xmlns:a16="http://schemas.microsoft.com/office/drawing/2014/main" id="{01329851-121E-A719-87DD-3142685F77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266">
            <a:off x="3998384" y="3940978"/>
            <a:ext cx="935990" cy="211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85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D745BE-5CBC-2EBD-78B5-8DF5765E6720}"/>
              </a:ext>
            </a:extLst>
          </p:cNvPr>
          <p:cNvSpPr txBox="1"/>
          <p:nvPr/>
        </p:nvSpPr>
        <p:spPr>
          <a:xfrm>
            <a:off x="443864" y="1152525"/>
            <a:ext cx="887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bg1"/>
                </a:solidFill>
              </a:rPr>
              <a:t>Strength statements – circle of strengths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D43A8B-44DB-300A-D957-9CF6F216ABBE}"/>
              </a:ext>
            </a:extLst>
          </p:cNvPr>
          <p:cNvSpPr/>
          <p:nvPr/>
        </p:nvSpPr>
        <p:spPr>
          <a:xfrm>
            <a:off x="443864" y="2496185"/>
            <a:ext cx="3474720" cy="1991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/>
              <a:t>1. Take one strip and connect the two ends with glue.</a:t>
            </a:r>
          </a:p>
          <a:p>
            <a:pPr algn="ctr"/>
            <a:endParaRPr lang="en-GB" dirty="0"/>
          </a:p>
          <a:p>
            <a:pPr marL="342900" indent="-342900" algn="ctr">
              <a:buAutoNum type="arabicPeriod"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DBB2A7-A42C-F9CB-C067-9AA41B2CF0D4}"/>
              </a:ext>
            </a:extLst>
          </p:cNvPr>
          <p:cNvSpPr/>
          <p:nvPr/>
        </p:nvSpPr>
        <p:spPr>
          <a:xfrm>
            <a:off x="4280536" y="2496185"/>
            <a:ext cx="3474720" cy="1991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/>
              <a:t>2. Loop another strip through the ring and then connect the two ends with glue.</a:t>
            </a:r>
            <a:endParaRPr lang="en-GB" dirty="0"/>
          </a:p>
          <a:p>
            <a:pPr marL="342900" indent="-342900" algn="ctr">
              <a:buAutoNum type="arabicPeriod"/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6F2B42-1543-F3C9-E7A1-504C780B19D2}"/>
              </a:ext>
            </a:extLst>
          </p:cNvPr>
          <p:cNvSpPr/>
          <p:nvPr/>
        </p:nvSpPr>
        <p:spPr>
          <a:xfrm>
            <a:off x="8273416" y="2496185"/>
            <a:ext cx="3474720" cy="199173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/>
              <a:t>3. Repeat until all the strips are used up.</a:t>
            </a:r>
            <a:endParaRPr lang="en-GB" dirty="0"/>
          </a:p>
          <a:p>
            <a:pPr marL="342900" indent="-342900" algn="ctr">
              <a:buAutoNum type="arabicPeriod"/>
            </a:pPr>
            <a:endParaRPr lang="en-GB" dirty="0"/>
          </a:p>
          <a:p>
            <a:pPr marL="342900" indent="-342900" algn="ctr">
              <a:buAutoNum type="arabicPeriod"/>
            </a:pPr>
            <a:endParaRPr lang="en-GB" dirty="0"/>
          </a:p>
          <a:p>
            <a:pPr marL="342900" indent="-342900" algn="ctr">
              <a:buAutoNum type="arabicPeriod"/>
            </a:pPr>
            <a:endParaRPr lang="en-GB" dirty="0"/>
          </a:p>
        </p:txBody>
      </p:sp>
      <p:pic>
        <p:nvPicPr>
          <p:cNvPr id="6" name="Graphic 6" descr="Glue outline">
            <a:extLst>
              <a:ext uri="{FF2B5EF4-FFF2-40B4-BE49-F238E27FC236}">
                <a16:creationId xmlns:a16="http://schemas.microsoft.com/office/drawing/2014/main" id="{E7D7E7B9-2204-9CC1-DDD3-6ED21D9D4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455422">
            <a:off x="9222183" y="1196485"/>
            <a:ext cx="973200" cy="9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01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hild smiling at camera&#10;&#10;Description automatically generated">
            <a:extLst>
              <a:ext uri="{FF2B5EF4-FFF2-40B4-BE49-F238E27FC236}">
                <a16:creationId xmlns:a16="http://schemas.microsoft.com/office/drawing/2014/main" id="{277C8088-F9E0-3BAD-DD9E-76BC4A2A6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809" y="2148179"/>
            <a:ext cx="2756535" cy="4134803"/>
          </a:xfrm>
          <a:prstGeom prst="rect">
            <a:avLst/>
          </a:prstGeom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A6F33C4E-CE04-7DF9-C3C0-9CEDE507688B}"/>
              </a:ext>
            </a:extLst>
          </p:cNvPr>
          <p:cNvSpPr/>
          <p:nvPr/>
        </p:nvSpPr>
        <p:spPr>
          <a:xfrm>
            <a:off x="5264489" y="2188026"/>
            <a:ext cx="5159375" cy="3684270"/>
          </a:xfrm>
          <a:prstGeom prst="wedgeEllipseCallou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>
                <a:solidFill>
                  <a:schemeClr val="tx1"/>
                </a:solidFill>
              </a:rPr>
              <a:t>My hobbies are baking and going to dance club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D1CE2A51-96DA-0301-2C90-7BA6B61B6723}"/>
              </a:ext>
            </a:extLst>
          </p:cNvPr>
          <p:cNvSpPr txBox="1"/>
          <p:nvPr/>
        </p:nvSpPr>
        <p:spPr>
          <a:xfrm>
            <a:off x="979559" y="1192182"/>
            <a:ext cx="887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Interest interviews</a:t>
            </a:r>
          </a:p>
        </p:txBody>
      </p:sp>
    </p:spTree>
    <p:extLst>
      <p:ext uri="{BB962C8B-B14F-4D97-AF65-F5344CB8AC3E}">
        <p14:creationId xmlns:p14="http://schemas.microsoft.com/office/powerpoint/2010/main" val="2972073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CE2A51-96DA-0301-2C90-7BA6B61B6723}"/>
              </a:ext>
            </a:extLst>
          </p:cNvPr>
          <p:cNvSpPr txBox="1"/>
          <p:nvPr/>
        </p:nvSpPr>
        <p:spPr>
          <a:xfrm>
            <a:off x="719136" y="1141438"/>
            <a:ext cx="887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Interest interviews</a:t>
            </a:r>
          </a:p>
        </p:txBody>
      </p:sp>
      <p:pic>
        <p:nvPicPr>
          <p:cNvPr id="3" name="Graphic 6" descr="Boardroom outline">
            <a:extLst>
              <a:ext uri="{FF2B5EF4-FFF2-40B4-BE49-F238E27FC236}">
                <a16:creationId xmlns:a16="http://schemas.microsoft.com/office/drawing/2014/main" id="{5B145C85-C02D-8497-393C-D767D7F89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951" y="1820226"/>
            <a:ext cx="4202431" cy="4202431"/>
          </a:xfrm>
          <a:prstGeom prst="rect">
            <a:avLst/>
          </a:prstGeom>
        </p:spPr>
      </p:pic>
      <p:sp>
        <p:nvSpPr>
          <p:cNvPr id="4" name="TextBox 10">
            <a:extLst>
              <a:ext uri="{FF2B5EF4-FFF2-40B4-BE49-F238E27FC236}">
                <a16:creationId xmlns:a16="http://schemas.microsoft.com/office/drawing/2014/main" id="{DB3AE47A-AD25-CC76-98F9-FA7F52E566E9}"/>
              </a:ext>
            </a:extLst>
          </p:cNvPr>
          <p:cNvSpPr txBox="1"/>
          <p:nvPr/>
        </p:nvSpPr>
        <p:spPr>
          <a:xfrm>
            <a:off x="495617" y="2151726"/>
            <a:ext cx="55029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Do you have any hobbies, or do you go to any clubs?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What things do you like to do at the weekend?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What are you interested in learning more about in the future?</a:t>
            </a:r>
          </a:p>
        </p:txBody>
      </p:sp>
    </p:spTree>
    <p:extLst>
      <p:ext uri="{BB962C8B-B14F-4D97-AF65-F5344CB8AC3E}">
        <p14:creationId xmlns:p14="http://schemas.microsoft.com/office/powerpoint/2010/main" val="3517611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3D21E4-D82A-5233-9579-26BF153E573F}"/>
              </a:ext>
            </a:extLst>
          </p:cNvPr>
          <p:cNvSpPr txBox="1"/>
          <p:nvPr/>
        </p:nvSpPr>
        <p:spPr>
          <a:xfrm>
            <a:off x="1559661" y="303785"/>
            <a:ext cx="887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/>
              <a:t>Career pathways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A691D1-4760-BEA2-CB6C-833C488FCA71}"/>
              </a:ext>
            </a:extLst>
          </p:cNvPr>
          <p:cNvSpPr txBox="1"/>
          <p:nvPr/>
        </p:nvSpPr>
        <p:spPr>
          <a:xfrm>
            <a:off x="1477645" y="1343660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Helping others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</p:txBody>
      </p:sp>
      <p:pic>
        <p:nvPicPr>
          <p:cNvPr id="4" name="Graphic 4" descr="Care outline">
            <a:extLst>
              <a:ext uri="{FF2B5EF4-FFF2-40B4-BE49-F238E27FC236}">
                <a16:creationId xmlns:a16="http://schemas.microsoft.com/office/drawing/2014/main" id="{1500ED7D-7987-EC5E-72EA-D4A4FC9A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60914" y="2009092"/>
            <a:ext cx="1346791" cy="1346791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028C703F-E100-FD04-BD8B-2384084FCA9A}"/>
              </a:ext>
            </a:extLst>
          </p:cNvPr>
          <p:cNvSpPr txBox="1"/>
          <p:nvPr/>
        </p:nvSpPr>
        <p:spPr>
          <a:xfrm>
            <a:off x="4901565" y="1343660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Nature	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982D8C2-7BE1-6D30-3DFF-E06781F6107F}"/>
              </a:ext>
            </a:extLst>
          </p:cNvPr>
          <p:cNvSpPr txBox="1"/>
          <p:nvPr/>
        </p:nvSpPr>
        <p:spPr>
          <a:xfrm>
            <a:off x="8325485" y="1343660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Creative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010E7C92-7505-ECD4-DC4A-47CDE4B29A7B}"/>
              </a:ext>
            </a:extLst>
          </p:cNvPr>
          <p:cNvSpPr txBox="1"/>
          <p:nvPr/>
        </p:nvSpPr>
        <p:spPr>
          <a:xfrm>
            <a:off x="3154045" y="4206776"/>
            <a:ext cx="2666364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Building and making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08A38AE7-844C-D6DE-1799-4D51070803BB}"/>
              </a:ext>
            </a:extLst>
          </p:cNvPr>
          <p:cNvSpPr txBox="1"/>
          <p:nvPr/>
        </p:nvSpPr>
        <p:spPr>
          <a:xfrm>
            <a:off x="6456045" y="4206776"/>
            <a:ext cx="2513330" cy="230832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/>
              <a:t>Finding out new things</a:t>
            </a:r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  <a:p>
            <a:pPr algn="ctr"/>
            <a:endParaRPr lang="en-GB" sz="2400" b="1" dirty="0"/>
          </a:p>
        </p:txBody>
      </p:sp>
      <p:pic>
        <p:nvPicPr>
          <p:cNvPr id="9" name="Graphic 10" descr="Sprouting Seed outline">
            <a:extLst>
              <a:ext uri="{FF2B5EF4-FFF2-40B4-BE49-F238E27FC236}">
                <a16:creationId xmlns:a16="http://schemas.microsoft.com/office/drawing/2014/main" id="{47F918C0-CD80-5570-DAA9-F183FFFDB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79744" y="2009091"/>
            <a:ext cx="1202689" cy="1202689"/>
          </a:xfrm>
          <a:prstGeom prst="rect">
            <a:avLst/>
          </a:prstGeom>
        </p:spPr>
      </p:pic>
      <p:pic>
        <p:nvPicPr>
          <p:cNvPr id="10" name="Graphic 12" descr="Palette outline">
            <a:extLst>
              <a:ext uri="{FF2B5EF4-FFF2-40B4-BE49-F238E27FC236}">
                <a16:creationId xmlns:a16="http://schemas.microsoft.com/office/drawing/2014/main" id="{3B7FBA1C-78AC-99EE-57A6-2A08AEC26E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92184" y="1914525"/>
            <a:ext cx="989966" cy="989966"/>
          </a:xfrm>
          <a:prstGeom prst="rect">
            <a:avLst/>
          </a:prstGeom>
        </p:spPr>
      </p:pic>
      <p:pic>
        <p:nvPicPr>
          <p:cNvPr id="11" name="Graphic 14" descr="Drama outline">
            <a:extLst>
              <a:ext uri="{FF2B5EF4-FFF2-40B4-BE49-F238E27FC236}">
                <a16:creationId xmlns:a16="http://schemas.microsoft.com/office/drawing/2014/main" id="{D982F697-8D8F-1DD8-62F5-34294D951D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82149" y="2441482"/>
            <a:ext cx="1076959" cy="1076959"/>
          </a:xfrm>
          <a:prstGeom prst="rect">
            <a:avLst/>
          </a:prstGeom>
        </p:spPr>
      </p:pic>
      <p:pic>
        <p:nvPicPr>
          <p:cNvPr id="12" name="Graphic 16" descr="Hammer outline">
            <a:extLst>
              <a:ext uri="{FF2B5EF4-FFF2-40B4-BE49-F238E27FC236}">
                <a16:creationId xmlns:a16="http://schemas.microsoft.com/office/drawing/2014/main" id="{59347B3E-9F55-D059-8DD1-6756CEBC8D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63352" y="5162550"/>
            <a:ext cx="1047750" cy="1047750"/>
          </a:xfrm>
          <a:prstGeom prst="rect">
            <a:avLst/>
          </a:prstGeom>
        </p:spPr>
      </p:pic>
      <p:pic>
        <p:nvPicPr>
          <p:cNvPr id="13" name="Graphic 18" descr="Magnifying glass outline">
            <a:extLst>
              <a:ext uri="{FF2B5EF4-FFF2-40B4-BE49-F238E27FC236}">
                <a16:creationId xmlns:a16="http://schemas.microsoft.com/office/drawing/2014/main" id="{531796B3-2ECC-A971-B3FE-ABA0EA7306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279005" y="5109845"/>
            <a:ext cx="1153160" cy="115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97935"/>
      </p:ext>
    </p:extLst>
  </p:cSld>
  <p:clrMapOvr>
    <a:masterClrMapping/>
  </p:clrMapOvr>
</p:sld>
</file>

<file path=ppt/theme/theme1.xml><?xml version="1.0" encoding="utf-8"?>
<a:theme xmlns:a="http://schemas.openxmlformats.org/drawingml/2006/main" name="Start Small; Dream Bi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rt Small; Dream Big" id="{C44ACCD2-2667-46C9-90ED-A4F80E80B603}" vid="{5DE76F3E-18B7-4DC2-A5AB-CBBB0C4F0A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330508EED1774E83FAD29B4E5B1988" ma:contentTypeVersion="19" ma:contentTypeDescription="Create a new document." ma:contentTypeScope="" ma:versionID="5a5e08c8d2d23acad3d104743fb97c05">
  <xsd:schema xmlns:xsd="http://www.w3.org/2001/XMLSchema" xmlns:xs="http://www.w3.org/2001/XMLSchema" xmlns:p="http://schemas.microsoft.com/office/2006/metadata/properties" xmlns:ns2="a6d796ba-87e0-471c-81e6-24e32029e591" xmlns:ns3="75ca23ed-fdba-4544-8426-dc162b381dbf" targetNamespace="http://schemas.microsoft.com/office/2006/metadata/properties" ma:root="true" ma:fieldsID="11bf54bf675d964034e2b05eaf3ad80a" ns2:_="" ns3:_="">
    <xsd:import namespace="a6d796ba-87e0-471c-81e6-24e32029e591"/>
    <xsd:import namespace="75ca23ed-fdba-4544-8426-dc162b381dbf"/>
    <xsd:element name="properties">
      <xsd:complexType>
        <xsd:sequence>
          <xsd:element name="documentManagement">
            <xsd:complexType>
              <xsd:all>
                <xsd:element ref="ns2:n4290a1dd8ff44f2879166c2b78ea0d9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796ba-87e0-471c-81e6-24e32029e591" elementFormDefault="qualified">
    <xsd:import namespace="http://schemas.microsoft.com/office/2006/documentManagement/types"/>
    <xsd:import namespace="http://schemas.microsoft.com/office/infopath/2007/PartnerControls"/>
    <xsd:element name="n4290a1dd8ff44f2879166c2b78ea0d9" ma:index="9" nillable="true" ma:taxonomy="true" ma:internalName="n4290a1dd8ff44f2879166c2b78ea0d9" ma:taxonomyFieldName="Document_x0020_Type" ma:displayName="Document Type" ma:default="" ma:fieldId="{74290a1d-d8ff-44f2-8791-66c2b78ea0d9}" ma:sspId="f6e0c83f-acaa-4304-b138-9c5a9482c26e" ma:termSetId="78ac366d-73ed-452a-8a2f-816ad01162f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6e0c83f-acaa-4304-b138-9c5a9482c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a23ed-fdba-4544-8426-dc162b381dbf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c64f1724-f6c2-41e0-8cf8-d9c1bee390ee}" ma:internalName="TaxCatchAll" ma:showField="CatchAllData" ma:web="75ca23ed-fdba-4544-8426-dc162b381d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5ca23ed-fdba-4544-8426-dc162b381dbf" xsi:nil="true"/>
    <lcf76f155ced4ddcb4097134ff3c332f xmlns="a6d796ba-87e0-471c-81e6-24e32029e591">
      <Terms xmlns="http://schemas.microsoft.com/office/infopath/2007/PartnerControls"/>
    </lcf76f155ced4ddcb4097134ff3c332f>
    <SharedWithUsers xmlns="75ca23ed-fdba-4544-8426-dc162b381dbf">
      <UserInfo>
        <DisplayName/>
        <AccountId xsi:nil="true"/>
        <AccountType/>
      </UserInfo>
    </SharedWithUsers>
    <n4290a1dd8ff44f2879166c2b78ea0d9 xmlns="a6d796ba-87e0-471c-81e6-24e32029e591">
      <Terms xmlns="http://schemas.microsoft.com/office/infopath/2007/PartnerControls"/>
    </n4290a1dd8ff44f2879166c2b78ea0d9>
  </documentManagement>
</p:properties>
</file>

<file path=customXml/itemProps1.xml><?xml version="1.0" encoding="utf-8"?>
<ds:datastoreItem xmlns:ds="http://schemas.openxmlformats.org/officeDocument/2006/customXml" ds:itemID="{85F129C4-FB3C-406E-956B-214DC64BA0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857CD1-42DD-433C-B1B4-05A6B9B5EEDD}"/>
</file>

<file path=customXml/itemProps3.xml><?xml version="1.0" encoding="utf-8"?>
<ds:datastoreItem xmlns:ds="http://schemas.openxmlformats.org/officeDocument/2006/customXml" ds:itemID="{34E1E77D-1C82-413B-9786-4B501E157488}">
  <ds:schemaRefs>
    <ds:schemaRef ds:uri="http://www.w3.org/XML/1998/namespace"/>
    <ds:schemaRef ds:uri="http://schemas.microsoft.com/office/2006/metadata/properties"/>
    <ds:schemaRef ds:uri="a6d796ba-87e0-471c-81e6-24e32029e59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75ca23ed-fdba-4544-8426-dc162b381dbf"/>
    <ds:schemaRef ds:uri="http://purl.org/dc/dcmitype/"/>
    <ds:schemaRef ds:uri="88f9c89a-407a-49b7-9ca1-7578c3d06dfc"/>
    <ds:schemaRef ds:uri="6ded5182-507a-430e-922d-50a9575e5a4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Start Small; Dream Big</Template>
  <TotalTime>73</TotalTime>
  <Words>361</Words>
  <Application>Microsoft Office PowerPoint</Application>
  <PresentationFormat>Widescreen</PresentationFormat>
  <Paragraphs>82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Arial</vt:lpstr>
      <vt:lpstr>Calibri</vt:lpstr>
      <vt:lpstr>Century Gothic</vt:lpstr>
      <vt:lpstr>Start Small; Dream Big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Rao</dc:creator>
  <cp:lastModifiedBy>Lydia Stober</cp:lastModifiedBy>
  <cp:revision>1</cp:revision>
  <dcterms:created xsi:type="dcterms:W3CDTF">2024-04-03T09:12:57Z</dcterms:created>
  <dcterms:modified xsi:type="dcterms:W3CDTF">2024-04-16T11:46:32Z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0x01010046330508EED1774E83FAD29B4E5B1988</vt:lpwstr>
  </property>
  <property fmtid="{D5CDD505-2E9C-101B-9397-08002B2CF9AE}" pid="3" name="MediaServiceImageTags">
    <vt:lpwstr/>
  </property>
  <property fmtid="{D5CDD505-2E9C-101B-9397-08002B2CF9AE}" pid="4" name="Document Type">
    <vt:lpwstr/>
  </property>
  <property fmtid="{D5CDD505-2E9C-101B-9397-08002B2CF9AE}" pid="5" name="Order">
    <vt:r8>17200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