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5"/>
    <p:sldMasterId id="2147483652" r:id="rId6"/>
    <p:sldMasterId id="2147483658" r:id="rId7"/>
  </p:sldMasterIdLst>
  <p:notesMasterIdLst>
    <p:notesMasterId r:id="rId20"/>
  </p:notesMasterIdLst>
  <p:handoutMasterIdLst>
    <p:handoutMasterId r:id="rId21"/>
  </p:handoutMasterIdLst>
  <p:sldIdLst>
    <p:sldId id="271" r:id="rId8"/>
    <p:sldId id="266" r:id="rId9"/>
    <p:sldId id="256" r:id="rId10"/>
    <p:sldId id="257" r:id="rId11"/>
    <p:sldId id="259" r:id="rId12"/>
    <p:sldId id="260" r:id="rId13"/>
    <p:sldId id="261" r:id="rId14"/>
    <p:sldId id="263" r:id="rId15"/>
    <p:sldId id="264" r:id="rId16"/>
    <p:sldId id="265" r:id="rId17"/>
    <p:sldId id="262" r:id="rId18"/>
    <p:sldId id="27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B562"/>
    <a:srgbClr val="F7B01E"/>
    <a:srgbClr val="EE6E50"/>
    <a:srgbClr val="006CB2"/>
    <a:srgbClr val="535E91"/>
    <a:srgbClr val="F04F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7" autoAdjust="0"/>
    <p:restoredTop sz="97638"/>
  </p:normalViewPr>
  <p:slideViewPr>
    <p:cSldViewPr snapToGrid="0" snapToObjects="1">
      <p:cViewPr varScale="1">
        <p:scale>
          <a:sx n="67" d="100"/>
          <a:sy n="67" d="100"/>
        </p:scale>
        <p:origin x="64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18" d="100"/>
          <a:sy n="118" d="100"/>
        </p:scale>
        <p:origin x="4520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4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8.xml"/><Relationship Id="rId23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37A571-4E21-3241-B04F-CE65251E00A9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1E7F03-AD05-154B-924B-25C63A382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8413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EA75B8-6BDA-48B1-B0B0-FEF6E803F9BF}" type="datetimeFigureOut">
              <a:rPr lang="en-GB" smtClean="0"/>
              <a:t>28/04/2020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A6A746-4016-4E2B-84CF-A37C0FF5FC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01717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994C62-E67A-4086-93C1-F994A772118B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27736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g"/><Relationship Id="rId4" Type="http://schemas.openxmlformats.org/officeDocument/2006/relationships/image" Target="../media/image3.tiff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g"/><Relationship Id="rId4" Type="http://schemas.openxmlformats.org/officeDocument/2006/relationships/image" Target="../media/image3.tif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597912"/>
          </a:xfrm>
          <a:prstGeom prst="rect">
            <a:avLst/>
          </a:prstGeom>
        </p:spPr>
      </p:pic>
      <p:sp>
        <p:nvSpPr>
          <p:cNvPr id="19" name="Text Placeholder 19">
            <a:extLst>
              <a:ext uri="{FF2B5EF4-FFF2-40B4-BE49-F238E27FC236}">
                <a16:creationId xmlns:a16="http://schemas.microsoft.com/office/drawing/2014/main" id="{F167411D-CA14-CC4F-83C2-BF0F3CA576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4540" y="1278269"/>
            <a:ext cx="6218023" cy="93670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Resource title here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A96B35DA-0565-924F-AD5D-5CCE9933633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9415" y="2291765"/>
            <a:ext cx="6218023" cy="42583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0" i="0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Resource subtitle here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98FBBC6E-3130-444A-AF01-62BF6AD8DEE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6140" y="2808285"/>
            <a:ext cx="6218023" cy="42583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Name here, title here, date xx/xx/</a:t>
            </a:r>
            <a:r>
              <a:rPr lang="en-US" dirty="0" err="1"/>
              <a:t>xxxx</a:t>
            </a:r>
            <a:endParaRPr lang="en-US" dirty="0"/>
          </a:p>
        </p:txBody>
      </p:sp>
      <p:sp>
        <p:nvSpPr>
          <p:cNvPr id="11" name="Triangle 10"/>
          <p:cNvSpPr/>
          <p:nvPr userDrawn="1"/>
        </p:nvSpPr>
        <p:spPr>
          <a:xfrm rot="1903305">
            <a:off x="10197920" y="504818"/>
            <a:ext cx="1543003" cy="1330175"/>
          </a:xfrm>
          <a:prstGeom prst="triangle">
            <a:avLst/>
          </a:prstGeom>
          <a:solidFill>
            <a:srgbClr val="535E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 userDrawn="1"/>
        </p:nvSpPr>
        <p:spPr>
          <a:xfrm>
            <a:off x="9823645" y="2527961"/>
            <a:ext cx="1638324" cy="1638324"/>
          </a:xfrm>
          <a:prstGeom prst="ellipse">
            <a:avLst/>
          </a:prstGeom>
          <a:solidFill>
            <a:srgbClr val="E9B5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 userDrawn="1"/>
        </p:nvSpPr>
        <p:spPr>
          <a:xfrm>
            <a:off x="9559406" y="2369039"/>
            <a:ext cx="1799495" cy="1724974"/>
          </a:xfrm>
          <a:prstGeom prst="ellipse">
            <a:avLst/>
          </a:prstGeom>
          <a:noFill/>
          <a:ln w="15875">
            <a:solidFill>
              <a:srgbClr val="E9B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riangle 23"/>
          <p:cNvSpPr/>
          <p:nvPr userDrawn="1"/>
        </p:nvSpPr>
        <p:spPr>
          <a:xfrm rot="2428000">
            <a:off x="10317875" y="300133"/>
            <a:ext cx="1567224" cy="1351055"/>
          </a:xfrm>
          <a:prstGeom prst="triangle">
            <a:avLst/>
          </a:prstGeom>
          <a:noFill/>
          <a:ln w="15875">
            <a:solidFill>
              <a:srgbClr val="535E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89250" y="3475217"/>
            <a:ext cx="8869454" cy="212269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245087" y="1463864"/>
            <a:ext cx="1535980" cy="151865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40" y="5994842"/>
            <a:ext cx="1128729" cy="457352"/>
          </a:xfrm>
          <a:prstGeom prst="rect">
            <a:avLst/>
          </a:prstGeom>
        </p:spPr>
      </p:pic>
      <p:sp>
        <p:nvSpPr>
          <p:cNvPr id="16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7018541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partner logo</a:t>
            </a:r>
          </a:p>
        </p:txBody>
      </p:sp>
      <p:cxnSp>
        <p:nvCxnSpPr>
          <p:cNvPr id="23" name="Straight Connector 22"/>
          <p:cNvCxnSpPr/>
          <p:nvPr userDrawn="1"/>
        </p:nvCxnSpPr>
        <p:spPr>
          <a:xfrm flipH="1">
            <a:off x="8531784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 userDrawn="1"/>
        </p:nvCxnSpPr>
        <p:spPr>
          <a:xfrm flipH="1">
            <a:off x="10194883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8679306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toolkit logo</a:t>
            </a:r>
          </a:p>
        </p:txBody>
      </p:sp>
    </p:spTree>
    <p:extLst>
      <p:ext uri="{BB962C8B-B14F-4D97-AF65-F5344CB8AC3E}">
        <p14:creationId xmlns:p14="http://schemas.microsoft.com/office/powerpoint/2010/main" val="11002545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_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05D8E2A-2CA3-C246-871B-8A8E1366F39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8773" y="452667"/>
            <a:ext cx="7315200" cy="3693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Slide title here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252C462D-37E9-BE47-A5E8-4A522ECB714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61645" y="3152554"/>
            <a:ext cx="3025934" cy="181991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6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000" b="0" i="0" smtClean="0"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Text here: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9697152-5D01-CD48-8D01-78AB9AFA8324}"/>
              </a:ext>
            </a:extLst>
          </p:cNvPr>
          <p:cNvCxnSpPr/>
          <p:nvPr userDrawn="1"/>
        </p:nvCxnSpPr>
        <p:spPr>
          <a:xfrm>
            <a:off x="1261645" y="2869146"/>
            <a:ext cx="2245643" cy="0"/>
          </a:xfrm>
          <a:prstGeom prst="line">
            <a:avLst/>
          </a:prstGeom>
          <a:ln w="38100">
            <a:solidFill>
              <a:srgbClr val="006C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AD76D4B-5E41-754D-9413-FA53DB384209}"/>
              </a:ext>
            </a:extLst>
          </p:cNvPr>
          <p:cNvCxnSpPr/>
          <p:nvPr userDrawn="1"/>
        </p:nvCxnSpPr>
        <p:spPr>
          <a:xfrm>
            <a:off x="4798658" y="2869146"/>
            <a:ext cx="2245643" cy="0"/>
          </a:xfrm>
          <a:prstGeom prst="line">
            <a:avLst/>
          </a:prstGeom>
          <a:ln w="38100">
            <a:solidFill>
              <a:srgbClr val="EE6E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2404D11-9803-E34B-A984-4AC71D1891D3}"/>
              </a:ext>
            </a:extLst>
          </p:cNvPr>
          <p:cNvCxnSpPr/>
          <p:nvPr userDrawn="1"/>
        </p:nvCxnSpPr>
        <p:spPr>
          <a:xfrm>
            <a:off x="8318472" y="2869146"/>
            <a:ext cx="2245643" cy="0"/>
          </a:xfrm>
          <a:prstGeom prst="line">
            <a:avLst/>
          </a:prstGeom>
          <a:ln w="38100">
            <a:solidFill>
              <a:srgbClr val="F7B0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5A4DE830-46DB-6F44-A88D-7BE76CB3DC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1654" y="3152554"/>
            <a:ext cx="3025934" cy="181991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6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000" b="0" i="0" smtClean="0"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Text here: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</a:t>
            </a:r>
          </a:p>
        </p:txBody>
      </p:sp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537EBB6E-DBF6-6D42-B432-1E7ED10885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00398" y="3152554"/>
            <a:ext cx="3025934" cy="181991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6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000" b="0" i="0" smtClean="0"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Text here: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40" y="5994842"/>
            <a:ext cx="1128729" cy="457352"/>
          </a:xfrm>
          <a:prstGeom prst="rect">
            <a:avLst/>
          </a:prstGeom>
        </p:spPr>
      </p:pic>
      <p:sp>
        <p:nvSpPr>
          <p:cNvPr id="15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7018541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partner logo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 flipH="1">
            <a:off x="8531784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 flipH="1">
            <a:off x="10194883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8679306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toolkit logo</a:t>
            </a:r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252C462D-37E9-BE47-A5E8-4A522ECB714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61645" y="1937360"/>
            <a:ext cx="2245643" cy="73141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6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000" b="1" i="0" baseline="0" smtClean="0"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Column title here</a:t>
            </a:r>
          </a:p>
        </p:txBody>
      </p: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252C462D-37E9-BE47-A5E8-4A522ECB714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72898" y="1937360"/>
            <a:ext cx="2245643" cy="73141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6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000" b="1" i="0" baseline="0" smtClean="0"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Column title here</a:t>
            </a:r>
          </a:p>
        </p:txBody>
      </p:sp>
      <p:sp>
        <p:nvSpPr>
          <p:cNvPr id="25" name="Text Placeholder 13">
            <a:extLst>
              <a:ext uri="{FF2B5EF4-FFF2-40B4-BE49-F238E27FC236}">
                <a16:creationId xmlns:a16="http://schemas.microsoft.com/office/drawing/2014/main" id="{252C462D-37E9-BE47-A5E8-4A522ECB714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18471" y="1937360"/>
            <a:ext cx="2245643" cy="73141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6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000" b="1" i="0" baseline="0" smtClean="0"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Column title here</a:t>
            </a:r>
          </a:p>
        </p:txBody>
      </p:sp>
    </p:spTree>
    <p:extLst>
      <p:ext uri="{BB962C8B-B14F-4D97-AF65-F5344CB8AC3E}">
        <p14:creationId xmlns:p14="http://schemas.microsoft.com/office/powerpoint/2010/main" val="2922936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05D8E2A-2CA3-C246-871B-8A8E1366F39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8773" y="452667"/>
            <a:ext cx="7315200" cy="3693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Slide title here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40" y="5994842"/>
            <a:ext cx="1128729" cy="457352"/>
          </a:xfrm>
          <a:prstGeom prst="rect">
            <a:avLst/>
          </a:prstGeom>
        </p:spPr>
      </p:pic>
      <p:sp>
        <p:nvSpPr>
          <p:cNvPr id="6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7018541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partner logo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8531784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 flipH="1">
            <a:off x="10194883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8679306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toolkit logo</a:t>
            </a:r>
          </a:p>
        </p:txBody>
      </p:sp>
    </p:spTree>
    <p:extLst>
      <p:ext uri="{BB962C8B-B14F-4D97-AF65-F5344CB8AC3E}">
        <p14:creationId xmlns:p14="http://schemas.microsoft.com/office/powerpoint/2010/main" val="241841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_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1"/>
            <a:ext cx="12192000" cy="5495746"/>
          </a:xfrm>
          <a:prstGeom prst="rect">
            <a:avLst/>
          </a:prstGeom>
          <a:solidFill>
            <a:srgbClr val="E9B562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 userDrawn="1"/>
        </p:nvSpPr>
        <p:spPr>
          <a:xfrm>
            <a:off x="7542070" y="2253007"/>
            <a:ext cx="3995525" cy="3830062"/>
          </a:xfrm>
          <a:prstGeom prst="ellipse">
            <a:avLst/>
          </a:prstGeom>
          <a:noFill/>
          <a:ln w="15875">
            <a:solidFill>
              <a:srgbClr val="E9B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 userDrawn="1"/>
        </p:nvSpPr>
        <p:spPr>
          <a:xfrm>
            <a:off x="4142996" y="197962"/>
            <a:ext cx="3399074" cy="3258311"/>
          </a:xfrm>
          <a:prstGeom prst="ellipse">
            <a:avLst/>
          </a:prstGeom>
          <a:noFill/>
          <a:ln w="15875">
            <a:solidFill>
              <a:srgbClr val="E9B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 userDrawn="1"/>
        </p:nvSpPr>
        <p:spPr>
          <a:xfrm>
            <a:off x="0" y="5495747"/>
            <a:ext cx="12192000" cy="13622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7BF25754-63FB-2A4B-8032-A9D7551D65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3750" y="2870267"/>
            <a:ext cx="6218023" cy="79557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Divider slide title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9C71F3-9B0C-F54C-B6B8-D8E6D956A0E4}"/>
              </a:ext>
            </a:extLst>
          </p:cNvPr>
          <p:cNvSpPr txBox="1"/>
          <p:nvPr userDrawn="1"/>
        </p:nvSpPr>
        <p:spPr>
          <a:xfrm>
            <a:off x="12835467" y="-812800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40" y="5994842"/>
            <a:ext cx="1128729" cy="457352"/>
          </a:xfrm>
          <a:prstGeom prst="rect">
            <a:avLst/>
          </a:prstGeom>
        </p:spPr>
      </p:pic>
      <p:sp>
        <p:nvSpPr>
          <p:cNvPr id="7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7018541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partner logo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 flipH="1">
            <a:off x="8531784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 flipH="1">
            <a:off x="10194883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8679306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toolkit logo</a:t>
            </a:r>
          </a:p>
        </p:txBody>
      </p:sp>
    </p:spTree>
    <p:extLst>
      <p:ext uri="{BB962C8B-B14F-4D97-AF65-F5344CB8AC3E}">
        <p14:creationId xmlns:p14="http://schemas.microsoft.com/office/powerpoint/2010/main" val="20640669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56"/>
            <a:ext cx="12192000" cy="5498402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0" y="5495747"/>
            <a:ext cx="12192000" cy="13622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7BF25754-63FB-2A4B-8032-A9D7551D65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3750" y="2870267"/>
            <a:ext cx="6218023" cy="79557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Divider slide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9C71F3-9B0C-F54C-B6B8-D8E6D956A0E4}"/>
              </a:ext>
            </a:extLst>
          </p:cNvPr>
          <p:cNvSpPr txBox="1"/>
          <p:nvPr userDrawn="1"/>
        </p:nvSpPr>
        <p:spPr>
          <a:xfrm>
            <a:off x="12835467" y="-812800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40" y="5994842"/>
            <a:ext cx="1128729" cy="457352"/>
          </a:xfrm>
          <a:prstGeom prst="rect">
            <a:avLst/>
          </a:prstGeom>
        </p:spPr>
      </p:pic>
      <p:sp>
        <p:nvSpPr>
          <p:cNvPr id="10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7018541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partner logo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 flipH="1">
            <a:off x="8531784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 flipH="1">
            <a:off x="10194883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8679306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toolkit logo</a:t>
            </a:r>
          </a:p>
        </p:txBody>
      </p:sp>
    </p:spTree>
    <p:extLst>
      <p:ext uri="{BB962C8B-B14F-4D97-AF65-F5344CB8AC3E}">
        <p14:creationId xmlns:p14="http://schemas.microsoft.com/office/powerpoint/2010/main" val="6660537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" y="-2656"/>
            <a:ext cx="12190730" cy="5498403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0" y="5495747"/>
            <a:ext cx="12192000" cy="13622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7BF25754-63FB-2A4B-8032-A9D7551D65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3750" y="2870267"/>
            <a:ext cx="6218023" cy="79557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Divider slide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9C71F3-9B0C-F54C-B6B8-D8E6D956A0E4}"/>
              </a:ext>
            </a:extLst>
          </p:cNvPr>
          <p:cNvSpPr txBox="1"/>
          <p:nvPr userDrawn="1"/>
        </p:nvSpPr>
        <p:spPr>
          <a:xfrm>
            <a:off x="12835467" y="-812800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40" y="5994842"/>
            <a:ext cx="1128729" cy="457352"/>
          </a:xfrm>
          <a:prstGeom prst="rect">
            <a:avLst/>
          </a:prstGeom>
        </p:spPr>
      </p:pic>
      <p:sp>
        <p:nvSpPr>
          <p:cNvPr id="10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7018541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partner logo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 flipH="1">
            <a:off x="8531784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 flipH="1">
            <a:off x="10194883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8679306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toolkit logo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1999" cy="5494887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0" y="5495747"/>
            <a:ext cx="12192000" cy="13622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7BF25754-63FB-2A4B-8032-A9D7551D65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3750" y="2870267"/>
            <a:ext cx="6218023" cy="79557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Divider slide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9C71F3-9B0C-F54C-B6B8-D8E6D956A0E4}"/>
              </a:ext>
            </a:extLst>
          </p:cNvPr>
          <p:cNvSpPr txBox="1"/>
          <p:nvPr userDrawn="1"/>
        </p:nvSpPr>
        <p:spPr>
          <a:xfrm>
            <a:off x="12835467" y="-812800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40" y="5994842"/>
            <a:ext cx="1128729" cy="457352"/>
          </a:xfrm>
          <a:prstGeom prst="rect">
            <a:avLst/>
          </a:prstGeom>
        </p:spPr>
      </p:pic>
      <p:sp>
        <p:nvSpPr>
          <p:cNvPr id="10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7018541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partner logo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 flipH="1">
            <a:off x="8531784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 flipH="1">
            <a:off x="10194883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8679306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toolkit logo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937"/>
            <a:ext cx="12198822" cy="5496684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0" y="5495747"/>
            <a:ext cx="12192000" cy="13622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7BF25754-63FB-2A4B-8032-A9D7551D65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3750" y="2870267"/>
            <a:ext cx="6218023" cy="79557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Divider slide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9C71F3-9B0C-F54C-B6B8-D8E6D956A0E4}"/>
              </a:ext>
            </a:extLst>
          </p:cNvPr>
          <p:cNvSpPr txBox="1"/>
          <p:nvPr userDrawn="1"/>
        </p:nvSpPr>
        <p:spPr>
          <a:xfrm>
            <a:off x="12835467" y="-812800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40" y="5994842"/>
            <a:ext cx="1128729" cy="457352"/>
          </a:xfrm>
          <a:prstGeom prst="rect">
            <a:avLst/>
          </a:prstGeom>
        </p:spPr>
      </p:pic>
      <p:sp>
        <p:nvSpPr>
          <p:cNvPr id="10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7018541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partner logo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 flipH="1">
            <a:off x="8531784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 flipH="1">
            <a:off x="10194883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8679306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toolkit logo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571460"/>
          </a:xfrm>
          <a:prstGeom prst="rect">
            <a:avLst/>
          </a:prstGeom>
        </p:spPr>
      </p:pic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254E705-B325-6744-8239-09ED355D53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3750" y="2314775"/>
            <a:ext cx="6218023" cy="79557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Thank you</a:t>
            </a: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7B93BFA5-DD19-4045-B054-74BB17EE46F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3518" y="3258035"/>
            <a:ext cx="6218023" cy="135849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Contact: Name here, title here </a:t>
            </a:r>
            <a:br>
              <a:rPr lang="en-US" dirty="0"/>
            </a:br>
            <a:r>
              <a:rPr lang="en-US" dirty="0"/>
              <a:t>Email: </a:t>
            </a:r>
            <a:r>
              <a:rPr lang="en-US" dirty="0" err="1"/>
              <a:t>name@email.org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Phone: </a:t>
            </a:r>
            <a:r>
              <a:rPr lang="en-US" dirty="0" err="1"/>
              <a:t>xxxxx</a:t>
            </a:r>
            <a:r>
              <a:rPr lang="en-US" dirty="0"/>
              <a:t>-xxx-xxx</a:t>
            </a:r>
            <a:br>
              <a:rPr lang="en-US" dirty="0"/>
            </a:br>
            <a:r>
              <a:rPr lang="en-US" dirty="0" err="1"/>
              <a:t>www.url.org</a:t>
            </a:r>
            <a:endParaRPr lang="en-US" dirty="0"/>
          </a:p>
        </p:txBody>
      </p:sp>
      <p:sp>
        <p:nvSpPr>
          <p:cNvPr id="13" name="Triangle 12"/>
          <p:cNvSpPr/>
          <p:nvPr userDrawn="1"/>
        </p:nvSpPr>
        <p:spPr>
          <a:xfrm rot="2634693">
            <a:off x="10140381" y="3249559"/>
            <a:ext cx="1812216" cy="1562255"/>
          </a:xfrm>
          <a:prstGeom prst="triangle">
            <a:avLst/>
          </a:prstGeom>
          <a:solidFill>
            <a:srgbClr val="535E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riangle 13"/>
          <p:cNvSpPr/>
          <p:nvPr userDrawn="1"/>
        </p:nvSpPr>
        <p:spPr>
          <a:xfrm rot="3159388">
            <a:off x="10253226" y="3016058"/>
            <a:ext cx="1840663" cy="1586778"/>
          </a:xfrm>
          <a:prstGeom prst="triangle">
            <a:avLst/>
          </a:prstGeom>
          <a:noFill/>
          <a:ln w="15875">
            <a:solidFill>
              <a:srgbClr val="535E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712522">
            <a:off x="8815956" y="1977377"/>
            <a:ext cx="1666808" cy="104325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82865" y="364362"/>
            <a:ext cx="1535980" cy="15186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40" y="5994842"/>
            <a:ext cx="1128729" cy="457352"/>
          </a:xfrm>
          <a:prstGeom prst="rect">
            <a:avLst/>
          </a:prstGeom>
        </p:spPr>
      </p:pic>
      <p:sp>
        <p:nvSpPr>
          <p:cNvPr id="12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7018541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partner logo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 flipH="1">
            <a:off x="8531784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 flipH="1">
            <a:off x="10194883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8679306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toolkit logo</a:t>
            </a:r>
          </a:p>
        </p:txBody>
      </p:sp>
    </p:spTree>
    <p:extLst>
      <p:ext uri="{BB962C8B-B14F-4D97-AF65-F5344CB8AC3E}">
        <p14:creationId xmlns:p14="http://schemas.microsoft.com/office/powerpoint/2010/main" val="429909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2DA68-7BF3-4854-8610-1C480E177F63}" type="datetimeFigureOut">
              <a:rPr lang="en-GB" smtClean="0"/>
              <a:t>28/04/2020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60D57-494F-4AFE-B133-D4BD3DC4B7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47461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2DA68-7BF3-4854-8610-1C480E177F63}" type="datetimeFigureOut">
              <a:rPr lang="en-GB" smtClean="0"/>
              <a:t>28/04/2020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60D57-494F-4AFE-B133-D4BD3DC4B7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37663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05D8E2A-2CA3-C246-871B-8A8E1366F39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8773" y="452667"/>
            <a:ext cx="7315200" cy="3693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Slide title here</a:t>
            </a:r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351A4EB2-E2A2-C044-8720-6E744693478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73654" y="1594028"/>
            <a:ext cx="7315200" cy="46173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Header here</a:t>
            </a:r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7C0B24A1-4892-C648-BC83-52AEA30104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73653" y="2430021"/>
            <a:ext cx="9241947" cy="300005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6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000" b="0" i="0" smtClean="0"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Text here: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</a:t>
            </a:r>
            <a:r>
              <a:rPr lang="en-US" dirty="0" err="1"/>
              <a:t>sunt</a:t>
            </a:r>
            <a:r>
              <a:rPr lang="en-US" dirty="0"/>
              <a:t> in culpa qui </a:t>
            </a:r>
            <a:r>
              <a:rPr lang="en-US" dirty="0" err="1"/>
              <a:t>officia</a:t>
            </a:r>
            <a:r>
              <a:rPr lang="en-US" dirty="0"/>
              <a:t> </a:t>
            </a:r>
            <a:r>
              <a:rPr lang="en-US" dirty="0" err="1"/>
              <a:t>deserunt</a:t>
            </a:r>
            <a:r>
              <a:rPr lang="en-US" dirty="0"/>
              <a:t> </a:t>
            </a:r>
            <a:r>
              <a:rPr lang="en-US" dirty="0" err="1"/>
              <a:t>mollit</a:t>
            </a:r>
            <a:r>
              <a:rPr lang="en-US" dirty="0"/>
              <a:t> </a:t>
            </a:r>
            <a:r>
              <a:rPr lang="en-US" dirty="0" err="1"/>
              <a:t>anim</a:t>
            </a:r>
            <a:r>
              <a:rPr lang="en-US" dirty="0"/>
              <a:t> id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laborum</a:t>
            </a:r>
            <a:r>
              <a:rPr lang="en-US" dirty="0"/>
              <a:t>.</a:t>
            </a: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1273653" y="2215299"/>
            <a:ext cx="9158140" cy="0"/>
          </a:xfrm>
          <a:prstGeom prst="line">
            <a:avLst/>
          </a:prstGeom>
          <a:ln w="44450">
            <a:solidFill>
              <a:srgbClr val="EE6E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40" y="5994842"/>
            <a:ext cx="1128729" cy="457352"/>
          </a:xfrm>
          <a:prstGeom prst="rect">
            <a:avLst/>
          </a:prstGeom>
        </p:spPr>
      </p:pic>
      <p:sp>
        <p:nvSpPr>
          <p:cNvPr id="11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7018541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partner logo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8531784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 flipH="1">
            <a:off x="10194883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8679306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toolkit logo</a:t>
            </a:r>
          </a:p>
        </p:txBody>
      </p:sp>
    </p:spTree>
    <p:extLst>
      <p:ext uri="{BB962C8B-B14F-4D97-AF65-F5344CB8AC3E}">
        <p14:creationId xmlns:p14="http://schemas.microsoft.com/office/powerpoint/2010/main" val="23034440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05D8E2A-2CA3-C246-871B-8A8E1366F39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8773" y="452667"/>
            <a:ext cx="7315200" cy="3693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Slide title here</a:t>
            </a:r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351A4EB2-E2A2-C044-8720-6E744693478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73654" y="1594028"/>
            <a:ext cx="4286886" cy="46173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Header here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8A65B5-1BDC-D946-B92C-F2E507C79E6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05513" y="1593850"/>
            <a:ext cx="5165725" cy="384565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9CF096C2-DA5C-CD41-8B8A-98B562B7611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73653" y="2439448"/>
            <a:ext cx="4286887" cy="300005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6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000" b="0" i="0" smtClean="0"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Text here: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endParaRPr lang="en-US" dirty="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1273653" y="2215299"/>
            <a:ext cx="4286887" cy="0"/>
          </a:xfrm>
          <a:prstGeom prst="line">
            <a:avLst/>
          </a:prstGeom>
          <a:ln w="44450">
            <a:solidFill>
              <a:srgbClr val="E9B5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40" y="5994842"/>
            <a:ext cx="1128729" cy="457352"/>
          </a:xfrm>
          <a:prstGeom prst="rect">
            <a:avLst/>
          </a:prstGeom>
        </p:spPr>
      </p:pic>
      <p:sp>
        <p:nvSpPr>
          <p:cNvPr id="11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7018541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partner logo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8531784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 flipH="1">
            <a:off x="10194883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8679306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toolkit logo</a:t>
            </a:r>
          </a:p>
        </p:txBody>
      </p:sp>
    </p:spTree>
    <p:extLst>
      <p:ext uri="{BB962C8B-B14F-4D97-AF65-F5344CB8AC3E}">
        <p14:creationId xmlns:p14="http://schemas.microsoft.com/office/powerpoint/2010/main" val="606948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05D8E2A-2CA3-C246-871B-8A8E1366F39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8773" y="452667"/>
            <a:ext cx="7315200" cy="3693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Slide title here</a:t>
            </a:r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351A4EB2-E2A2-C044-8720-6E744693478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73654" y="1594028"/>
            <a:ext cx="8352260" cy="46173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Two column layout header here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9CF096C2-DA5C-CD41-8B8A-98B562B7611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73653" y="2458302"/>
            <a:ext cx="4286887" cy="300005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6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000" b="0" i="0" smtClean="0"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Text here: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endParaRPr lang="en-US" dirty="0"/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D963AD44-DED3-D247-9C2D-DF79702865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458302"/>
            <a:ext cx="4286887" cy="300005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6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000" b="0" i="0" smtClean="0"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273653" y="2215299"/>
            <a:ext cx="9158140" cy="0"/>
          </a:xfrm>
          <a:prstGeom prst="line">
            <a:avLst/>
          </a:prstGeom>
          <a:ln w="44450">
            <a:solidFill>
              <a:srgbClr val="006C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40" y="5994842"/>
            <a:ext cx="1128729" cy="457352"/>
          </a:xfrm>
          <a:prstGeom prst="rect">
            <a:avLst/>
          </a:prstGeom>
        </p:spPr>
      </p:pic>
      <p:sp>
        <p:nvSpPr>
          <p:cNvPr id="12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7018541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partner logo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 flipH="1">
            <a:off x="8531784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 flipH="1">
            <a:off x="10194883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8679306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toolkit logo</a:t>
            </a:r>
          </a:p>
        </p:txBody>
      </p:sp>
    </p:spTree>
    <p:extLst>
      <p:ext uri="{BB962C8B-B14F-4D97-AF65-F5344CB8AC3E}">
        <p14:creationId xmlns:p14="http://schemas.microsoft.com/office/powerpoint/2010/main" val="1717278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05D8E2A-2CA3-C246-871B-8A8E1366F39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8773" y="452667"/>
            <a:ext cx="7315200" cy="3693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Slide title here</a:t>
            </a:r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351A4EB2-E2A2-C044-8720-6E744693478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73654" y="1594028"/>
            <a:ext cx="7315200" cy="46173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Bullet list title</a:t>
            </a:r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7C0B24A1-4892-C648-BC83-52AEA30104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73653" y="2374839"/>
            <a:ext cx="9241947" cy="3000057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ts val="378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GB" b="0" i="0" smtClean="0">
                <a:effectLst/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Bullet list item 1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Bullet list item 2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Bullet list item 3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Bullet list item 4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1273653" y="2215299"/>
            <a:ext cx="9158140" cy="0"/>
          </a:xfrm>
          <a:prstGeom prst="line">
            <a:avLst/>
          </a:prstGeom>
          <a:ln w="44450">
            <a:solidFill>
              <a:srgbClr val="535E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40" y="5994842"/>
            <a:ext cx="1128729" cy="457352"/>
          </a:xfrm>
          <a:prstGeom prst="rect">
            <a:avLst/>
          </a:prstGeom>
        </p:spPr>
      </p:pic>
      <p:sp>
        <p:nvSpPr>
          <p:cNvPr id="9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7018541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Click here to add partner logo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 flipH="1">
            <a:off x="8531784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 flipH="1">
            <a:off x="10194883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8679306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Click here to add toolkit logo</a:t>
            </a:r>
          </a:p>
        </p:txBody>
      </p:sp>
    </p:spTree>
    <p:extLst>
      <p:ext uri="{BB962C8B-B14F-4D97-AF65-F5344CB8AC3E}">
        <p14:creationId xmlns:p14="http://schemas.microsoft.com/office/powerpoint/2010/main" val="4272051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05D8E2A-2CA3-C246-871B-8A8E1366F39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8773" y="452667"/>
            <a:ext cx="7315200" cy="3693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Slide title here</a:t>
            </a:r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351A4EB2-E2A2-C044-8720-6E744693478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73654" y="1594028"/>
            <a:ext cx="8352260" cy="46173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Two column bullet list title here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D3284D3D-4662-C440-A057-404CA995578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73653" y="2374839"/>
            <a:ext cx="4286887" cy="3000057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ts val="378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GB" b="0" i="0" smtClean="0">
                <a:effectLst/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Bullet list item 1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Bullet list item 2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Bullet list item 3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Bullet list item 4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26058D6D-2463-C641-B6AD-9A6700ACEA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05145" y="2374839"/>
            <a:ext cx="4286887" cy="3000057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ts val="378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GB" b="0" i="0" smtClean="0">
                <a:effectLst/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Bullet list item 1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Bullet list item 2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Bullet list item 3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Bullet list item 4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1273653" y="2215299"/>
            <a:ext cx="9158140" cy="0"/>
          </a:xfrm>
          <a:prstGeom prst="line">
            <a:avLst/>
          </a:prstGeom>
          <a:ln w="44450">
            <a:solidFill>
              <a:srgbClr val="E9B5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40" y="5994842"/>
            <a:ext cx="1128729" cy="457352"/>
          </a:xfrm>
          <a:prstGeom prst="rect">
            <a:avLst/>
          </a:prstGeom>
        </p:spPr>
      </p:pic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7018541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partner logo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 flipH="1">
            <a:off x="8531784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 flipH="1">
            <a:off x="10194883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8679306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toolkit logo</a:t>
            </a:r>
          </a:p>
        </p:txBody>
      </p:sp>
    </p:spTree>
    <p:extLst>
      <p:ext uri="{BB962C8B-B14F-4D97-AF65-F5344CB8AC3E}">
        <p14:creationId xmlns:p14="http://schemas.microsoft.com/office/powerpoint/2010/main" val="615390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1.tiff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1711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67" r:id="rId2"/>
    <p:sldLayoutId id="2147483678" r:id="rId3"/>
    <p:sldLayoutId id="2147483679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24B867F-14AA-4444-B866-33EA11A32B74}"/>
              </a:ext>
            </a:extLst>
          </p:cNvPr>
          <p:cNvCxnSpPr>
            <a:cxnSpLocks/>
          </p:cNvCxnSpPr>
          <p:nvPr userDrawn="1"/>
        </p:nvCxnSpPr>
        <p:spPr>
          <a:xfrm>
            <a:off x="788773" y="5692173"/>
            <a:ext cx="10614454" cy="0"/>
          </a:xfrm>
          <a:prstGeom prst="line">
            <a:avLst/>
          </a:prstGeom>
          <a:ln w="539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0" y="1"/>
            <a:ext cx="12192000" cy="1216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517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6" r:id="rId3"/>
    <p:sldLayoutId id="2147483655" r:id="rId4"/>
    <p:sldLayoutId id="2147483657" r:id="rId5"/>
    <p:sldLayoutId id="2147483663" r:id="rId6"/>
    <p:sldLayoutId id="2147483669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9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5495747"/>
            <a:ext cx="12192000" cy="13622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129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4" r:id="rId2"/>
    <p:sldLayoutId id="2147483675" r:id="rId3"/>
    <p:sldLayoutId id="2147483676" r:id="rId4"/>
    <p:sldLayoutId id="214748367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reerseastsussex.co.uk/" TargetMode="External"/><Relationship Id="rId2" Type="http://schemas.openxmlformats.org/officeDocument/2006/relationships/hyperlink" Target="mailto:primarycareershub@eastsussex.gov.uk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19414" y="1264378"/>
            <a:ext cx="6218023" cy="936703"/>
          </a:xfrm>
        </p:spPr>
        <p:txBody>
          <a:bodyPr/>
          <a:lstStyle/>
          <a:p>
            <a:r>
              <a:rPr lang="en-US" dirty="0"/>
              <a:t>Have I Got Skills for You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Exploring skills in industry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East Sussex Primary Careers Hub December 2020</a:t>
            </a:r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EA91C47A-16E0-4F83-BC5E-26DB51FDAFA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125" y="5781675"/>
            <a:ext cx="857250" cy="866776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0AD6B0F1-B5F6-4018-A578-8103570E1C5A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4" t="20153" r="25509" b="19831"/>
          <a:stretch/>
        </p:blipFill>
        <p:spPr bwMode="auto">
          <a:xfrm>
            <a:off x="8845056" y="5853193"/>
            <a:ext cx="1045719" cy="7675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126604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58" t="26098" r="17423" b="17583"/>
          <a:stretch/>
        </p:blipFill>
        <p:spPr bwMode="auto">
          <a:xfrm>
            <a:off x="1666875" y="188640"/>
            <a:ext cx="8861550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 rot="946948">
            <a:off x="2759754" y="2434251"/>
            <a:ext cx="720791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Role models from Toni and Guy encourage communication skills in workshop</a:t>
            </a:r>
            <a:endParaRPr lang="en-GB" sz="28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Rectangle 4"/>
          <p:cNvSpPr/>
          <p:nvPr/>
        </p:nvSpPr>
        <p:spPr>
          <a:xfrm rot="997182">
            <a:off x="2922286" y="2226671"/>
            <a:ext cx="2213788" cy="4006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0B63CB-F473-43EE-AAFF-F3B4866B7814}"/>
              </a:ext>
            </a:extLst>
          </p:cNvPr>
          <p:cNvSpPr/>
          <p:nvPr/>
        </p:nvSpPr>
        <p:spPr>
          <a:xfrm rot="946948">
            <a:off x="2759752" y="2458531"/>
            <a:ext cx="720791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Role models from Toni and Guy encourage communication skills in workshop</a:t>
            </a:r>
            <a:endParaRPr lang="en-GB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851636-7798-43F5-A219-406E6C1332F8}"/>
              </a:ext>
            </a:extLst>
          </p:cNvPr>
          <p:cNvSpPr/>
          <p:nvPr/>
        </p:nvSpPr>
        <p:spPr>
          <a:xfrm rot="961606">
            <a:off x="2908959" y="2328702"/>
            <a:ext cx="2182001" cy="347218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1693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341" y="209956"/>
            <a:ext cx="8613648" cy="4846320"/>
          </a:xfrm>
          <a:prstGeom prst="rect">
            <a:avLst/>
          </a:prstGeom>
        </p:spPr>
      </p:pic>
      <p:pic>
        <p:nvPicPr>
          <p:cNvPr id="8" name="Picture 2" descr="https://a.kpcdn.co/wp-content/uploads/2018/04/Have-We-Got-News-For-You-16x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04" b="26377"/>
          <a:stretch/>
        </p:blipFill>
        <p:spPr bwMode="auto">
          <a:xfrm>
            <a:off x="1781023" y="5056276"/>
            <a:ext cx="8612956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 rot="20645916">
            <a:off x="2591581" y="2000746"/>
            <a:ext cx="70491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Headteacher sets up real café run by children in school playground, improves attainment and attendance </a:t>
            </a:r>
            <a:endParaRPr lang="en-GB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 rot="20595188">
            <a:off x="3767849" y="3128974"/>
            <a:ext cx="1055839" cy="2387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 rot="20595188">
            <a:off x="5235317" y="2739236"/>
            <a:ext cx="1141842" cy="1917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6850267-0F9A-43D0-8A65-86483149C3EF}"/>
              </a:ext>
            </a:extLst>
          </p:cNvPr>
          <p:cNvSpPr/>
          <p:nvPr/>
        </p:nvSpPr>
        <p:spPr>
          <a:xfrm rot="20645916">
            <a:off x="2561282" y="1970467"/>
            <a:ext cx="7185950" cy="9464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1850" dirty="0"/>
          </a:p>
          <a:p>
            <a:r>
              <a:rPr lang="en-US" sz="1850" b="1" dirty="0"/>
              <a:t>Headteacher sets up real café run by children in school playground, improves attainment and attendance </a:t>
            </a:r>
            <a:endParaRPr lang="en-GB" sz="1850" dirty="0">
              <a:latin typeface="Baskerville Old Face" panose="02020602080505020303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C416A16-6D97-43C6-B996-D7A200E885D5}"/>
              </a:ext>
            </a:extLst>
          </p:cNvPr>
          <p:cNvSpPr/>
          <p:nvPr/>
        </p:nvSpPr>
        <p:spPr>
          <a:xfrm rot="20595188">
            <a:off x="3710506" y="3146361"/>
            <a:ext cx="1177630" cy="246254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65867B2-F3DE-46AA-ACA2-EB497AC28995}"/>
              </a:ext>
            </a:extLst>
          </p:cNvPr>
          <p:cNvSpPr/>
          <p:nvPr/>
        </p:nvSpPr>
        <p:spPr>
          <a:xfrm rot="20595188">
            <a:off x="5217423" y="2711996"/>
            <a:ext cx="1177630" cy="246254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2751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The East Sussex Primary Careers Hub</a:t>
            </a:r>
          </a:p>
          <a:p>
            <a:r>
              <a:rPr lang="en-US" dirty="0">
                <a:hlinkClick r:id="rId2"/>
              </a:rPr>
              <a:t>primarycareershub@eastsussex.gov.uk</a:t>
            </a:r>
            <a:endParaRPr lang="en-US" dirty="0"/>
          </a:p>
          <a:p>
            <a:r>
              <a:rPr lang="en-US" dirty="0">
                <a:hlinkClick r:id="rId3"/>
              </a:rPr>
              <a:t>www.careerseastsussex.co.uk</a:t>
            </a:r>
            <a:endParaRPr lang="en-US" dirty="0"/>
          </a:p>
          <a:p>
            <a:endParaRPr lang="en-US" dirty="0"/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70FC9ADC-D276-4F4C-88A8-CAC59FCB174D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125" y="5781675"/>
            <a:ext cx="857250" cy="866776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8E6257D5-6B7E-418D-B9E8-D434349349D1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4" t="20153" r="25509" b="19831"/>
          <a:stretch/>
        </p:blipFill>
        <p:spPr bwMode="auto">
          <a:xfrm>
            <a:off x="8845056" y="5853193"/>
            <a:ext cx="1045719" cy="7675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51463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ave I Got Skills For You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28825" y="1143000"/>
            <a:ext cx="81343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823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e the source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21" y="260648"/>
            <a:ext cx="8970090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a.kpcdn.co/wp-content/uploads/2018/04/Have-We-Got-News-For-You-16x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98" b="44604"/>
          <a:stretch/>
        </p:blipFill>
        <p:spPr bwMode="auto">
          <a:xfrm>
            <a:off x="1600222" y="5301208"/>
            <a:ext cx="8970559" cy="1413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1" t="45840" r="42328" b="45369"/>
          <a:stretch/>
        </p:blipFill>
        <p:spPr bwMode="auto">
          <a:xfrm>
            <a:off x="1775520" y="5733256"/>
            <a:ext cx="8568953" cy="819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37" t="50000" r="22182" b="25000"/>
          <a:stretch/>
        </p:blipFill>
        <p:spPr bwMode="auto">
          <a:xfrm rot="686013">
            <a:off x="7318583" y="1173583"/>
            <a:ext cx="2897079" cy="189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3025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331" y="188640"/>
            <a:ext cx="8613648" cy="48463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20621879">
            <a:off x="2514319" y="2134748"/>
            <a:ext cx="71456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Asda helps Year 9 pupils discover algebra can be applied in working life</a:t>
            </a:r>
          </a:p>
        </p:txBody>
      </p:sp>
      <p:sp>
        <p:nvSpPr>
          <p:cNvPr id="4" name="Rectangle 3"/>
          <p:cNvSpPr/>
          <p:nvPr/>
        </p:nvSpPr>
        <p:spPr>
          <a:xfrm rot="20595188">
            <a:off x="7361055" y="1715870"/>
            <a:ext cx="1072406" cy="3484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FEF0DD-6FCF-428B-90C1-137E5B9AEB26}"/>
              </a:ext>
            </a:extLst>
          </p:cNvPr>
          <p:cNvSpPr txBox="1"/>
          <p:nvPr/>
        </p:nvSpPr>
        <p:spPr>
          <a:xfrm rot="20621879">
            <a:off x="2532012" y="2115560"/>
            <a:ext cx="71456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Asda helps Year 9 pupils discover algebra can be applied in working life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EE87CB-7645-43EF-9076-97E671277619}"/>
              </a:ext>
            </a:extLst>
          </p:cNvPr>
          <p:cNvSpPr/>
          <p:nvPr/>
        </p:nvSpPr>
        <p:spPr>
          <a:xfrm rot="20595188">
            <a:off x="7392063" y="1715869"/>
            <a:ext cx="1072406" cy="348427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9047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58" t="26098" r="17423" b="17583"/>
          <a:stretch/>
        </p:blipFill>
        <p:spPr bwMode="auto">
          <a:xfrm>
            <a:off x="1666875" y="188640"/>
            <a:ext cx="8861550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 rot="946948">
            <a:off x="2897491" y="2370666"/>
            <a:ext cx="665494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Local architect's feedback helps improve practical </a:t>
            </a:r>
          </a:p>
          <a:p>
            <a:endParaRPr lang="en-US" sz="105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work in year 9 Design &amp; Technology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 rot="997182">
            <a:off x="3820535" y="1906037"/>
            <a:ext cx="1093213" cy="3547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DD67F4C-4C5B-4603-972D-EE587580CCCD}"/>
              </a:ext>
            </a:extLst>
          </p:cNvPr>
          <p:cNvSpPr/>
          <p:nvPr/>
        </p:nvSpPr>
        <p:spPr>
          <a:xfrm rot="946948">
            <a:off x="2918225" y="2368116"/>
            <a:ext cx="665494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Local architect's feedback helps improve practical </a:t>
            </a:r>
          </a:p>
          <a:p>
            <a:endParaRPr lang="en-US" sz="1050" dirty="0"/>
          </a:p>
          <a:p>
            <a:r>
              <a:rPr lang="en-US" sz="2400" dirty="0"/>
              <a:t>work in year 9 Design &amp; Technology</a:t>
            </a:r>
            <a:endParaRPr lang="en-GB" sz="24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3E726C1-C84E-4D1D-A0AD-D9DA79C1A805}"/>
              </a:ext>
            </a:extLst>
          </p:cNvPr>
          <p:cNvSpPr/>
          <p:nvPr/>
        </p:nvSpPr>
        <p:spPr>
          <a:xfrm rot="961606">
            <a:off x="3862720" y="1909211"/>
            <a:ext cx="1072406" cy="348427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0002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331" y="209956"/>
            <a:ext cx="8613648" cy="48463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639616" y="2611800"/>
            <a:ext cx="6984776" cy="11052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 rot="20645916">
            <a:off x="2804532" y="2196302"/>
            <a:ext cx="66549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Baskerville Old Face" panose="02020602080505020303" pitchFamily="18" charset="0"/>
              </a:rPr>
              <a:t>Year 2 pupils visit costume hire shop to explore and develop aspirations</a:t>
            </a:r>
            <a:endParaRPr lang="en-GB" sz="2400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 rot="20595188">
            <a:off x="4026763" y="3035366"/>
            <a:ext cx="1330163" cy="3276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03CD6AE-D1A9-4FD2-A18B-4DE972844772}"/>
              </a:ext>
            </a:extLst>
          </p:cNvPr>
          <p:cNvSpPr/>
          <p:nvPr/>
        </p:nvSpPr>
        <p:spPr>
          <a:xfrm rot="20645916">
            <a:off x="2732524" y="2217617"/>
            <a:ext cx="66549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Baskerville Old Face" panose="02020602080505020303" pitchFamily="18" charset="0"/>
              </a:rPr>
              <a:t>Year 2 pupils visit costume hire shop to explore and explore aspirations</a:t>
            </a:r>
            <a:endParaRPr lang="en-GB" sz="2400" dirty="0">
              <a:latin typeface="Baskerville Old Face" panose="02020602080505020303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7A6D00-C989-40CF-85E1-27FE77F31FAB}"/>
              </a:ext>
            </a:extLst>
          </p:cNvPr>
          <p:cNvSpPr/>
          <p:nvPr/>
        </p:nvSpPr>
        <p:spPr>
          <a:xfrm rot="20595188">
            <a:off x="3848618" y="3084236"/>
            <a:ext cx="1401657" cy="339947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526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58" t="26098" r="17423" b="17583"/>
          <a:stretch/>
        </p:blipFill>
        <p:spPr bwMode="auto">
          <a:xfrm>
            <a:off x="1699762" y="217215"/>
            <a:ext cx="8861550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 rot="935688">
            <a:off x="2916641" y="2246982"/>
            <a:ext cx="6408712" cy="12258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 rot="946948">
            <a:off x="2897491" y="2370665"/>
            <a:ext cx="665494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Children in East Sussex enter competition to win a </a:t>
            </a:r>
          </a:p>
          <a:p>
            <a:endParaRPr lang="en-US" sz="20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en-US" sz="2000" dirty="0" err="1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maths</a:t>
            </a:r>
            <a:r>
              <a:rPr lang="en-US" sz="20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lesson at Hastings Adventure Golf</a:t>
            </a:r>
            <a:endParaRPr lang="en-GB" sz="20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7" name="Rectangle 6"/>
          <p:cNvSpPr/>
          <p:nvPr/>
        </p:nvSpPr>
        <p:spPr>
          <a:xfrm rot="997182">
            <a:off x="2989236" y="2191212"/>
            <a:ext cx="778007" cy="3547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E73CAA-A96A-4B5C-8714-B0AB9B694C68}"/>
              </a:ext>
            </a:extLst>
          </p:cNvPr>
          <p:cNvSpPr/>
          <p:nvPr/>
        </p:nvSpPr>
        <p:spPr>
          <a:xfrm rot="946948">
            <a:off x="3072448" y="2429924"/>
            <a:ext cx="665494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Aharoni" panose="02010803020104030203" pitchFamily="2" charset="-79"/>
                <a:cs typeface="Aharoni" panose="02010803020104030203" pitchFamily="2" charset="-79"/>
              </a:rPr>
              <a:t>Children in East Sussex enter competition to win a </a:t>
            </a:r>
          </a:p>
          <a:p>
            <a:endParaRPr lang="en-US" sz="20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en-US" sz="2000" dirty="0" err="1">
                <a:latin typeface="Aharoni" panose="02010803020104030203" pitchFamily="2" charset="-79"/>
                <a:cs typeface="Aharoni" panose="02010803020104030203" pitchFamily="2" charset="-79"/>
              </a:rPr>
              <a:t>maths</a:t>
            </a:r>
            <a:r>
              <a:rPr lang="en-US" sz="2000" dirty="0">
                <a:latin typeface="Aharoni" panose="02010803020104030203" pitchFamily="2" charset="-79"/>
                <a:cs typeface="Aharoni" panose="02010803020104030203" pitchFamily="2" charset="-79"/>
              </a:rPr>
              <a:t> lesson at Hastings Adventure Golf</a:t>
            </a:r>
            <a:endParaRPr lang="en-GB" sz="20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6BD05AD-AAD3-40EA-BF30-258703144C2B}"/>
              </a:ext>
            </a:extLst>
          </p:cNvPr>
          <p:cNvSpPr/>
          <p:nvPr/>
        </p:nvSpPr>
        <p:spPr>
          <a:xfrm rot="961606">
            <a:off x="3176720" y="2285056"/>
            <a:ext cx="793076" cy="306887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2941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58" t="26098" r="17423" b="17583"/>
          <a:stretch/>
        </p:blipFill>
        <p:spPr bwMode="auto">
          <a:xfrm>
            <a:off x="1666875" y="188640"/>
            <a:ext cx="8861550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 rot="946948">
            <a:off x="2770178" y="2297496"/>
            <a:ext cx="665494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Students come up with ideas for water conservation at Severn Trent</a:t>
            </a:r>
            <a:endParaRPr lang="en-GB" sz="32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8" name="Rectangle 7"/>
          <p:cNvSpPr/>
          <p:nvPr/>
        </p:nvSpPr>
        <p:spPr>
          <a:xfrm rot="997182">
            <a:off x="2923779" y="2216456"/>
            <a:ext cx="2142361" cy="4006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 rot="997182">
            <a:off x="8219712" y="3111426"/>
            <a:ext cx="1044773" cy="4006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C9FBC56-8C50-4BE9-859D-0A1DBBAE9A8F}"/>
              </a:ext>
            </a:extLst>
          </p:cNvPr>
          <p:cNvSpPr/>
          <p:nvPr/>
        </p:nvSpPr>
        <p:spPr>
          <a:xfrm rot="946948">
            <a:off x="2846378" y="2297496"/>
            <a:ext cx="665494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Students come up with ideas for water conservation at Severn Trent</a:t>
            </a:r>
            <a:endParaRPr lang="en-GB" sz="32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8A1B114-37AA-4FAC-AD6A-EE3035CF4F2D}"/>
              </a:ext>
            </a:extLst>
          </p:cNvPr>
          <p:cNvSpPr/>
          <p:nvPr/>
        </p:nvSpPr>
        <p:spPr>
          <a:xfrm rot="961606">
            <a:off x="8273407" y="3163466"/>
            <a:ext cx="1072406" cy="348427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5D887BC-7E83-4DD6-9277-B25DE849FEDF}"/>
              </a:ext>
            </a:extLst>
          </p:cNvPr>
          <p:cNvSpPr/>
          <p:nvPr/>
        </p:nvSpPr>
        <p:spPr>
          <a:xfrm rot="961606">
            <a:off x="2908959" y="2328702"/>
            <a:ext cx="2182001" cy="347218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8233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331" y="209956"/>
            <a:ext cx="8613648" cy="484632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 rot="20645916">
            <a:off x="2597550" y="1818130"/>
            <a:ext cx="70294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2400" dirty="0">
              <a:solidFill>
                <a:schemeClr val="bg1"/>
              </a:solidFill>
            </a:endParaRPr>
          </a:p>
          <a:p>
            <a:r>
              <a:rPr lang="en-US" sz="2300" b="1" dirty="0">
                <a:solidFill>
                  <a:schemeClr val="bg1"/>
                </a:solidFill>
              </a:rPr>
              <a:t>Floating &amp; Sinking’ is made meaningful with input from a self-employed boat builder </a:t>
            </a:r>
            <a:endParaRPr lang="en-GB" sz="2300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 rot="20595188">
            <a:off x="2782242" y="2882659"/>
            <a:ext cx="2248012" cy="3212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A4D680D-BB10-4BE6-A013-018BFDC7D583}"/>
              </a:ext>
            </a:extLst>
          </p:cNvPr>
          <p:cNvSpPr/>
          <p:nvPr/>
        </p:nvSpPr>
        <p:spPr>
          <a:xfrm rot="20645916">
            <a:off x="2597549" y="1818130"/>
            <a:ext cx="70294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2400" dirty="0"/>
          </a:p>
          <a:p>
            <a:r>
              <a:rPr lang="en-US" sz="2300" b="1" dirty="0"/>
              <a:t>Floating &amp; Sinking’ is made meaningful with input from a self-employed boat builder </a:t>
            </a:r>
            <a:endParaRPr lang="en-GB" sz="2300" dirty="0">
              <a:latin typeface="Baskerville Old Face" panose="02020602080505020303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D23E49-0931-407A-A338-5A0093B02008}"/>
              </a:ext>
            </a:extLst>
          </p:cNvPr>
          <p:cNvSpPr/>
          <p:nvPr/>
        </p:nvSpPr>
        <p:spPr>
          <a:xfrm rot="20595188">
            <a:off x="2711738" y="2843112"/>
            <a:ext cx="2387338" cy="395295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8139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heme/theme1.xml><?xml version="1.0" encoding="utf-8"?>
<a:theme xmlns:a="http://schemas.openxmlformats.org/drawingml/2006/main" name="Cover pag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3620F1FD-BB95-2543-8313-57DC80C776FC}" vid="{F642C1AE-9A28-FD4D-84A4-C163511FA3F1}"/>
    </a:ext>
  </a:extLst>
</a:theme>
</file>

<file path=ppt/theme/theme2.xml><?xml version="1.0" encoding="utf-8"?>
<a:theme xmlns:a="http://schemas.openxmlformats.org/drawingml/2006/main" name="Text pag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3620F1FD-BB95-2543-8313-57DC80C776FC}" vid="{022B3605-88A6-AB4C-8308-787F91171A41}"/>
    </a:ext>
  </a:extLst>
</a:theme>
</file>

<file path=ppt/theme/theme3.xml><?xml version="1.0" encoding="utf-8"?>
<a:theme xmlns:a="http://schemas.openxmlformats.org/drawingml/2006/main" name="Divider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3620F1FD-BB95-2543-8313-57DC80C776FC}" vid="{08F145BD-4479-AC45-98F4-E8EF7E6A10D2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739DA195FB2BD4795D003DD19D66415" ma:contentTypeVersion="2" ma:contentTypeDescription="Create a new document." ma:contentTypeScope="" ma:versionID="edaf31ad3fa637f567c53d4a54b721da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bd06f4e6b77dae5f06e92fde8dc86231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haredContentType xmlns="Microsoft.SharePoint.Taxonomy.ContentTypeSync" SourceId="691f71b9-b64f-4844-8bf8-0e85b55a74e6" ContentTypeId="0x0101" PreviousValue="false"/>
</file>

<file path=customXml/itemProps1.xml><?xml version="1.0" encoding="utf-8"?>
<ds:datastoreItem xmlns:ds="http://schemas.openxmlformats.org/officeDocument/2006/customXml" ds:itemID="{31707B16-822C-46B5-B840-641D36A3124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C5DCDAD7-ED67-4570-81F7-19444C10F28D}">
  <ds:schemaRefs>
    <ds:schemaRef ds:uri="http://schemas.openxmlformats.org/package/2006/metadata/core-properties"/>
    <ds:schemaRef ds:uri="http://schemas.microsoft.com/office/2006/metadata/properties"/>
    <ds:schemaRef ds:uri="http://purl.org/dc/terms/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E9EBEB2E-5230-4CA1-9CFB-DEECE1731423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57201789-9200-410B-AEE4-A4621C23B52D}">
  <ds:schemaRefs>
    <ds:schemaRef ds:uri="Microsoft.SharePoint.Taxonomy.ContentTypeSyn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Revised CEC_Primary Toolkit_Resource template</Template>
  <TotalTime>2070</TotalTime>
  <Words>248</Words>
  <Application>Microsoft Office PowerPoint</Application>
  <PresentationFormat>Widescreen</PresentationFormat>
  <Paragraphs>35</Paragraphs>
  <Slides>12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Aharoni</vt:lpstr>
      <vt:lpstr>Arial</vt:lpstr>
      <vt:lpstr>Baskerville Old Face</vt:lpstr>
      <vt:lpstr>Calibri</vt:lpstr>
      <vt:lpstr>Calibri Light</vt:lpstr>
      <vt:lpstr>Times New Roman</vt:lpstr>
      <vt:lpstr>Cover pages</vt:lpstr>
      <vt:lpstr>Text pages</vt:lpstr>
      <vt:lpstr>Divider slides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Isabel Hutton</dc:creator>
  <cp:lastModifiedBy>Emma  Waring</cp:lastModifiedBy>
  <cp:revision>9</cp:revision>
  <dcterms:created xsi:type="dcterms:W3CDTF">2020-03-30T12:59:08Z</dcterms:created>
  <dcterms:modified xsi:type="dcterms:W3CDTF">2020-04-28T08:58:16Z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0x010100E739DA195FB2BD4795D003DD19D66415</vt:lpwstr>
  </property>
  <property fmtid="{D5CDD505-2E9C-101B-9397-08002B2CF9AE}" pid="3" name="IsMyDocuments">
    <vt:bool>true</vt:bool>
  </property>
</Properties>
</file>