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8" r:id="rId6"/>
  </p:sldMasterIdLst>
  <p:notesMasterIdLst>
    <p:notesMasterId r:id="rId34"/>
  </p:notesMasterIdLst>
  <p:handoutMasterIdLst>
    <p:handoutMasterId r:id="rId35"/>
  </p:handoutMasterIdLst>
  <p:sldIdLst>
    <p:sldId id="271" r:id="rId7"/>
    <p:sldId id="290" r:id="rId8"/>
    <p:sldId id="277" r:id="rId9"/>
    <p:sldId id="285" r:id="rId10"/>
    <p:sldId id="286" r:id="rId11"/>
    <p:sldId id="287" r:id="rId12"/>
    <p:sldId id="288" r:id="rId13"/>
    <p:sldId id="289" r:id="rId14"/>
    <p:sldId id="291" r:id="rId15"/>
    <p:sldId id="292" r:id="rId16"/>
    <p:sldId id="279" r:id="rId17"/>
    <p:sldId id="273" r:id="rId18"/>
    <p:sldId id="293" r:id="rId19"/>
    <p:sldId id="294" r:id="rId20"/>
    <p:sldId id="300" r:id="rId21"/>
    <p:sldId id="295" r:id="rId22"/>
    <p:sldId id="296" r:id="rId23"/>
    <p:sldId id="304" r:id="rId24"/>
    <p:sldId id="297" r:id="rId25"/>
    <p:sldId id="298" r:id="rId26"/>
    <p:sldId id="305" r:id="rId27"/>
    <p:sldId id="299" r:id="rId28"/>
    <p:sldId id="301" r:id="rId29"/>
    <p:sldId id="307" r:id="rId30"/>
    <p:sldId id="309" r:id="rId31"/>
    <p:sldId id="308"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B562"/>
    <a:srgbClr val="F7B01E"/>
    <a:srgbClr val="EE6E50"/>
    <a:srgbClr val="006CB2"/>
    <a:srgbClr val="535E91"/>
    <a:srgbClr val="F04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48A65A-BD8E-4001-BDC1-DB68C2A05C41}" v="2" dt="2024-06-21T10:18:18.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7638"/>
  </p:normalViewPr>
  <p:slideViewPr>
    <p:cSldViewPr snapToGrid="0" snapToObjects="1">
      <p:cViewPr varScale="1">
        <p:scale>
          <a:sx n="60" d="100"/>
          <a:sy n="60" d="100"/>
        </p:scale>
        <p:origin x="920" y="48"/>
      </p:cViewPr>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Parker" userId="fec62871-f1d7-4f59-a6d2-54ea7e8491fc" providerId="ADAL" clId="{C648A65A-BD8E-4001-BDC1-DB68C2A05C41}"/>
    <pc:docChg chg="custSel modSld">
      <pc:chgData name="Clare Parker" userId="fec62871-f1d7-4f59-a6d2-54ea7e8491fc" providerId="ADAL" clId="{C648A65A-BD8E-4001-BDC1-DB68C2A05C41}" dt="2024-06-27T08:34:36.476" v="39" actId="255"/>
      <pc:docMkLst>
        <pc:docMk/>
      </pc:docMkLst>
      <pc:sldChg chg="addSp delSp modSp mod delAnim">
        <pc:chgData name="Clare Parker" userId="fec62871-f1d7-4f59-a6d2-54ea7e8491fc" providerId="ADAL" clId="{C648A65A-BD8E-4001-BDC1-DB68C2A05C41}" dt="2024-06-27T08:34:36.476" v="39" actId="255"/>
        <pc:sldMkLst>
          <pc:docMk/>
          <pc:sldMk cId="959987309" sldId="287"/>
        </pc:sldMkLst>
        <pc:spChg chg="add mod">
          <ac:chgData name="Clare Parker" userId="fec62871-f1d7-4f59-a6d2-54ea7e8491fc" providerId="ADAL" clId="{C648A65A-BD8E-4001-BDC1-DB68C2A05C41}" dt="2024-06-27T08:34:36.476" v="39" actId="255"/>
          <ac:spMkLst>
            <pc:docMk/>
            <pc:sldMk cId="959987309" sldId="287"/>
            <ac:spMk id="3" creationId="{69142478-2B51-1FF3-5F01-E1AE19605360}"/>
          </ac:spMkLst>
        </pc:spChg>
        <pc:picChg chg="del">
          <ac:chgData name="Clare Parker" userId="fec62871-f1d7-4f59-a6d2-54ea7e8491fc" providerId="ADAL" clId="{C648A65A-BD8E-4001-BDC1-DB68C2A05C41}" dt="2024-06-21T10:17:45.244" v="0" actId="478"/>
          <ac:picMkLst>
            <pc:docMk/>
            <pc:sldMk cId="959987309" sldId="287"/>
            <ac:picMk id="7" creationId="{7A3F2780-DC29-44DB-9767-C1D341AB2E39}"/>
          </ac:picMkLst>
        </pc:picChg>
      </pc:sldChg>
      <pc:sldChg chg="addSp delSp modSp mod delAnim">
        <pc:chgData name="Clare Parker" userId="fec62871-f1d7-4f59-a6d2-54ea7e8491fc" providerId="ADAL" clId="{C648A65A-BD8E-4001-BDC1-DB68C2A05C41}" dt="2024-06-27T08:34:26.533" v="38" actId="14100"/>
        <pc:sldMkLst>
          <pc:docMk/>
          <pc:sldMk cId="4184292701" sldId="289"/>
        </pc:sldMkLst>
        <pc:spChg chg="add mod">
          <ac:chgData name="Clare Parker" userId="fec62871-f1d7-4f59-a6d2-54ea7e8491fc" providerId="ADAL" clId="{C648A65A-BD8E-4001-BDC1-DB68C2A05C41}" dt="2024-06-27T08:34:26.533" v="38" actId="14100"/>
          <ac:spMkLst>
            <pc:docMk/>
            <pc:sldMk cId="4184292701" sldId="289"/>
            <ac:spMk id="3" creationId="{E7151013-DEB8-EC4B-8E72-9C612791A81D}"/>
          </ac:spMkLst>
        </pc:spChg>
        <pc:picChg chg="del">
          <ac:chgData name="Clare Parker" userId="fec62871-f1d7-4f59-a6d2-54ea7e8491fc" providerId="ADAL" clId="{C648A65A-BD8E-4001-BDC1-DB68C2A05C41}" dt="2024-06-21T10:18:17.058" v="24" actId="478"/>
          <ac:picMkLst>
            <pc:docMk/>
            <pc:sldMk cId="4184292701" sldId="289"/>
            <ac:picMk id="7" creationId="{896CD18E-FC4A-4055-BE83-0BF44859D2F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6/27/2024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77516-FAA5-4632-A565-F91B9D8A53FA}" type="datetimeFigureOut">
              <a:rPr lang="en-GB" smtClean="0"/>
              <a:t>27/06/2024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DAE3-9812-4AE6-86F3-AD24DCF7C232}" type="slidenum">
              <a:rPr lang="en-GB" smtClean="0"/>
              <a:t>‹#›</a:t>
            </a:fld>
            <a:endParaRPr lang="en-GB"/>
          </a:p>
        </p:txBody>
      </p:sp>
    </p:spTree>
    <p:extLst>
      <p:ext uri="{BB962C8B-B14F-4D97-AF65-F5344CB8AC3E}">
        <p14:creationId xmlns:p14="http://schemas.microsoft.com/office/powerpoint/2010/main" val="29467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a class or whole school assembly. </a:t>
            </a:r>
          </a:p>
        </p:txBody>
      </p:sp>
      <p:sp>
        <p:nvSpPr>
          <p:cNvPr id="4" name="Slide Number Placeholder 3"/>
          <p:cNvSpPr>
            <a:spLocks noGrp="1"/>
          </p:cNvSpPr>
          <p:nvPr>
            <p:ph type="sldNum" sz="quarter" idx="5"/>
          </p:nvPr>
        </p:nvSpPr>
        <p:spPr/>
        <p:txBody>
          <a:bodyPr/>
          <a:lstStyle/>
          <a:p>
            <a:fld id="{A303DAE3-9812-4AE6-86F3-AD24DCF7C232}" type="slidenum">
              <a:rPr lang="en-GB" smtClean="0"/>
              <a:t>1</a:t>
            </a:fld>
            <a:endParaRPr lang="en-GB"/>
          </a:p>
        </p:txBody>
      </p:sp>
    </p:spTree>
    <p:extLst>
      <p:ext uri="{BB962C8B-B14F-4D97-AF65-F5344CB8AC3E}">
        <p14:creationId xmlns:p14="http://schemas.microsoft.com/office/powerpoint/2010/main" val="193360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know that boys and girls strength is the same, and their brains are the same, can they do the same things?</a:t>
            </a:r>
          </a:p>
        </p:txBody>
      </p:sp>
      <p:sp>
        <p:nvSpPr>
          <p:cNvPr id="4" name="Slide Number Placeholder 3"/>
          <p:cNvSpPr>
            <a:spLocks noGrp="1"/>
          </p:cNvSpPr>
          <p:nvPr>
            <p:ph type="sldNum" sz="quarter" idx="5"/>
          </p:nvPr>
        </p:nvSpPr>
        <p:spPr/>
        <p:txBody>
          <a:bodyPr/>
          <a:lstStyle/>
          <a:p>
            <a:fld id="{A303DAE3-9812-4AE6-86F3-AD24DCF7C232}" type="slidenum">
              <a:rPr lang="en-GB" smtClean="0"/>
              <a:t>10</a:t>
            </a:fld>
            <a:endParaRPr lang="en-GB"/>
          </a:p>
        </p:txBody>
      </p:sp>
    </p:spTree>
    <p:extLst>
      <p:ext uri="{BB962C8B-B14F-4D97-AF65-F5344CB8AC3E}">
        <p14:creationId xmlns:p14="http://schemas.microsoft.com/office/powerpoint/2010/main" val="420322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skills are important for every career, but in this job you need to be particularly strong in…</a:t>
            </a:r>
          </a:p>
        </p:txBody>
      </p:sp>
      <p:sp>
        <p:nvSpPr>
          <p:cNvPr id="4" name="Slide Number Placeholder 3"/>
          <p:cNvSpPr>
            <a:spLocks noGrp="1"/>
          </p:cNvSpPr>
          <p:nvPr>
            <p:ph type="sldNum" sz="quarter" idx="5"/>
          </p:nvPr>
        </p:nvSpPr>
        <p:spPr/>
        <p:txBody>
          <a:bodyPr/>
          <a:lstStyle/>
          <a:p>
            <a:fld id="{A303DAE3-9812-4AE6-86F3-AD24DCF7C232}" type="slidenum">
              <a:rPr lang="en-GB" smtClean="0"/>
              <a:t>13</a:t>
            </a:fld>
            <a:endParaRPr lang="en-GB"/>
          </a:p>
        </p:txBody>
      </p:sp>
    </p:spTree>
    <p:extLst>
      <p:ext uri="{BB962C8B-B14F-4D97-AF65-F5344CB8AC3E}">
        <p14:creationId xmlns:p14="http://schemas.microsoft.com/office/powerpoint/2010/main" val="51020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used for notes, and may be a good prompt for a philosophy session. </a:t>
            </a:r>
          </a:p>
        </p:txBody>
      </p:sp>
      <p:sp>
        <p:nvSpPr>
          <p:cNvPr id="4" name="Slide Number Placeholder 3"/>
          <p:cNvSpPr>
            <a:spLocks noGrp="1"/>
          </p:cNvSpPr>
          <p:nvPr>
            <p:ph type="sldNum" sz="quarter" idx="5"/>
          </p:nvPr>
        </p:nvSpPr>
        <p:spPr/>
        <p:txBody>
          <a:bodyPr/>
          <a:lstStyle/>
          <a:p>
            <a:fld id="{A303DAE3-9812-4AE6-86F3-AD24DCF7C232}" type="slidenum">
              <a:rPr lang="en-GB" smtClean="0"/>
              <a:t>15</a:t>
            </a:fld>
            <a:endParaRPr lang="en-GB"/>
          </a:p>
        </p:txBody>
      </p:sp>
    </p:spTree>
    <p:extLst>
      <p:ext uri="{BB962C8B-B14F-4D97-AF65-F5344CB8AC3E}">
        <p14:creationId xmlns:p14="http://schemas.microsoft.com/office/powerpoint/2010/main" val="3138291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16</a:t>
            </a:fld>
            <a:endParaRPr lang="en-GB"/>
          </a:p>
        </p:txBody>
      </p:sp>
    </p:spTree>
    <p:extLst>
      <p:ext uri="{BB962C8B-B14F-4D97-AF65-F5344CB8AC3E}">
        <p14:creationId xmlns:p14="http://schemas.microsoft.com/office/powerpoint/2010/main" val="19850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18</a:t>
            </a:fld>
            <a:endParaRPr lang="en-GB"/>
          </a:p>
        </p:txBody>
      </p:sp>
    </p:spTree>
    <p:extLst>
      <p:ext uri="{BB962C8B-B14F-4D97-AF65-F5344CB8AC3E}">
        <p14:creationId xmlns:p14="http://schemas.microsoft.com/office/powerpoint/2010/main" val="314214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19</a:t>
            </a:fld>
            <a:endParaRPr lang="en-GB"/>
          </a:p>
        </p:txBody>
      </p:sp>
    </p:spTree>
    <p:extLst>
      <p:ext uri="{BB962C8B-B14F-4D97-AF65-F5344CB8AC3E}">
        <p14:creationId xmlns:p14="http://schemas.microsoft.com/office/powerpoint/2010/main" val="124987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21</a:t>
            </a:fld>
            <a:endParaRPr lang="en-GB"/>
          </a:p>
        </p:txBody>
      </p:sp>
    </p:spTree>
    <p:extLst>
      <p:ext uri="{BB962C8B-B14F-4D97-AF65-F5344CB8AC3E}">
        <p14:creationId xmlns:p14="http://schemas.microsoft.com/office/powerpoint/2010/main" val="364948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the skills are important for every career, but in this job you need to be particularly strong in…</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22</a:t>
            </a:fld>
            <a:endParaRPr lang="en-GB"/>
          </a:p>
        </p:txBody>
      </p:sp>
    </p:spTree>
    <p:extLst>
      <p:ext uri="{BB962C8B-B14F-4D97-AF65-F5344CB8AC3E}">
        <p14:creationId xmlns:p14="http://schemas.microsoft.com/office/powerpoint/2010/main" val="101552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can be used for notes, and may be a good prompt for a philosophy session.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24</a:t>
            </a:fld>
            <a:endParaRPr lang="en-GB"/>
          </a:p>
        </p:txBody>
      </p:sp>
    </p:spTree>
    <p:extLst>
      <p:ext uri="{BB962C8B-B14F-4D97-AF65-F5344CB8AC3E}">
        <p14:creationId xmlns:p14="http://schemas.microsoft.com/office/powerpoint/2010/main" val="168836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children and adults to share their thoughts.</a:t>
            </a:r>
          </a:p>
        </p:txBody>
      </p:sp>
      <p:sp>
        <p:nvSpPr>
          <p:cNvPr id="4" name="Slide Number Placeholder 3"/>
          <p:cNvSpPr>
            <a:spLocks noGrp="1"/>
          </p:cNvSpPr>
          <p:nvPr>
            <p:ph type="sldNum" sz="quarter" idx="5"/>
          </p:nvPr>
        </p:nvSpPr>
        <p:spPr/>
        <p:txBody>
          <a:bodyPr/>
          <a:lstStyle/>
          <a:p>
            <a:fld id="{A303DAE3-9812-4AE6-86F3-AD24DCF7C232}" type="slidenum">
              <a:rPr lang="en-GB" smtClean="0"/>
              <a:t>2</a:t>
            </a:fld>
            <a:endParaRPr lang="en-GB"/>
          </a:p>
        </p:txBody>
      </p:sp>
    </p:spTree>
    <p:extLst>
      <p:ext uri="{BB962C8B-B14F-4D97-AF65-F5344CB8AC3E}">
        <p14:creationId xmlns:p14="http://schemas.microsoft.com/office/powerpoint/2010/main" val="153935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Count how many boys and girls stand up – is it an even spread? </a:t>
            </a:r>
          </a:p>
        </p:txBody>
      </p:sp>
      <p:sp>
        <p:nvSpPr>
          <p:cNvPr id="4" name="Slide Number Placeholder 3"/>
          <p:cNvSpPr>
            <a:spLocks noGrp="1"/>
          </p:cNvSpPr>
          <p:nvPr>
            <p:ph type="sldNum" sz="quarter" idx="5"/>
          </p:nvPr>
        </p:nvSpPr>
        <p:spPr/>
        <p:txBody>
          <a:bodyPr/>
          <a:lstStyle/>
          <a:p>
            <a:fld id="{A303DAE3-9812-4AE6-86F3-AD24DCF7C232}" type="slidenum">
              <a:rPr lang="en-GB" smtClean="0"/>
              <a:t>3</a:t>
            </a:fld>
            <a:endParaRPr lang="en-GB"/>
          </a:p>
        </p:txBody>
      </p:sp>
    </p:spTree>
    <p:extLst>
      <p:ext uri="{BB962C8B-B14F-4D97-AF65-F5344CB8AC3E}">
        <p14:creationId xmlns:p14="http://schemas.microsoft.com/office/powerpoint/2010/main" val="264583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Count how many boys and girls stand up – is it an even spread? </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4</a:t>
            </a:fld>
            <a:endParaRPr lang="en-GB"/>
          </a:p>
        </p:txBody>
      </p:sp>
    </p:spTree>
    <p:extLst>
      <p:ext uri="{BB962C8B-B14F-4D97-AF65-F5344CB8AC3E}">
        <p14:creationId xmlns:p14="http://schemas.microsoft.com/office/powerpoint/2010/main" val="238741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discussion.</a:t>
            </a:r>
          </a:p>
        </p:txBody>
      </p:sp>
      <p:sp>
        <p:nvSpPr>
          <p:cNvPr id="4" name="Slide Number Placeholder 3"/>
          <p:cNvSpPr>
            <a:spLocks noGrp="1"/>
          </p:cNvSpPr>
          <p:nvPr>
            <p:ph type="sldNum" sz="quarter" idx="5"/>
          </p:nvPr>
        </p:nvSpPr>
        <p:spPr/>
        <p:txBody>
          <a:bodyPr/>
          <a:lstStyle/>
          <a:p>
            <a:fld id="{A303DAE3-9812-4AE6-86F3-AD24DCF7C232}" type="slidenum">
              <a:rPr lang="en-GB" smtClean="0"/>
              <a:t>5</a:t>
            </a:fld>
            <a:endParaRPr lang="en-GB"/>
          </a:p>
        </p:txBody>
      </p:sp>
    </p:spTree>
    <p:extLst>
      <p:ext uri="{BB962C8B-B14F-4D97-AF65-F5344CB8AC3E}">
        <p14:creationId xmlns:p14="http://schemas.microsoft.com/office/powerpoint/2010/main" val="41943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https://www.bbc.co.uk/programmes/b09202jz for more information about the programme. </a:t>
            </a:r>
          </a:p>
        </p:txBody>
      </p:sp>
      <p:sp>
        <p:nvSpPr>
          <p:cNvPr id="4" name="Slide Number Placeholder 3"/>
          <p:cNvSpPr>
            <a:spLocks noGrp="1"/>
          </p:cNvSpPr>
          <p:nvPr>
            <p:ph type="sldNum" sz="quarter" idx="5"/>
          </p:nvPr>
        </p:nvSpPr>
        <p:spPr/>
        <p:txBody>
          <a:bodyPr/>
          <a:lstStyle/>
          <a:p>
            <a:fld id="{A303DAE3-9812-4AE6-86F3-AD24DCF7C232}" type="slidenum">
              <a:rPr lang="en-GB" smtClean="0"/>
              <a:t>6</a:t>
            </a:fld>
            <a:endParaRPr lang="en-GB"/>
          </a:p>
        </p:txBody>
      </p:sp>
    </p:spTree>
    <p:extLst>
      <p:ext uri="{BB962C8B-B14F-4D97-AF65-F5344CB8AC3E}">
        <p14:creationId xmlns:p14="http://schemas.microsoft.com/office/powerpoint/2010/main" val="253499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clip – the science now tells us there is no difference between boys and girls, so why are they often very different? </a:t>
            </a:r>
          </a:p>
          <a:p>
            <a:r>
              <a:rPr lang="en-GB" dirty="0"/>
              <a:t>Self-creation – use the example of learning a new skill such as riding a unicycle – it can not be done without repeated practise. This practise causes your brain to grow a certain way. </a:t>
            </a:r>
          </a:p>
          <a:p>
            <a:r>
              <a:rPr lang="en-GB" dirty="0"/>
              <a:t>Toys</a:t>
            </a:r>
          </a:p>
          <a:p>
            <a:r>
              <a:rPr lang="en-GB" dirty="0"/>
              <a:t>Ask children to suggest which toys they think manufacturers often aim at girls – what skills do playing with these toys help their brains develop?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children to suggest which toys they think manufacturers often aim at boys – what skills do playing with these toys help their brains develop?</a:t>
            </a:r>
          </a:p>
          <a:p>
            <a:endParaRPr lang="en-GB" dirty="0"/>
          </a:p>
        </p:txBody>
      </p:sp>
      <p:sp>
        <p:nvSpPr>
          <p:cNvPr id="4" name="Slide Number Placeholder 3"/>
          <p:cNvSpPr>
            <a:spLocks noGrp="1"/>
          </p:cNvSpPr>
          <p:nvPr>
            <p:ph type="sldNum" sz="quarter" idx="5"/>
          </p:nvPr>
        </p:nvSpPr>
        <p:spPr/>
        <p:txBody>
          <a:bodyPr/>
          <a:lstStyle/>
          <a:p>
            <a:fld id="{A303DAE3-9812-4AE6-86F3-AD24DCF7C232}" type="slidenum">
              <a:rPr lang="en-GB" smtClean="0"/>
              <a:t>7</a:t>
            </a:fld>
            <a:endParaRPr lang="en-GB"/>
          </a:p>
        </p:txBody>
      </p:sp>
    </p:spTree>
    <p:extLst>
      <p:ext uri="{BB962C8B-B14F-4D97-AF65-F5344CB8AC3E}">
        <p14:creationId xmlns:p14="http://schemas.microsoft.com/office/powerpoint/2010/main" val="315136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time to discuss this clip.</a:t>
            </a:r>
          </a:p>
        </p:txBody>
      </p:sp>
      <p:sp>
        <p:nvSpPr>
          <p:cNvPr id="4" name="Slide Number Placeholder 3"/>
          <p:cNvSpPr>
            <a:spLocks noGrp="1"/>
          </p:cNvSpPr>
          <p:nvPr>
            <p:ph type="sldNum" sz="quarter" idx="5"/>
          </p:nvPr>
        </p:nvSpPr>
        <p:spPr/>
        <p:txBody>
          <a:bodyPr/>
          <a:lstStyle/>
          <a:p>
            <a:fld id="{A303DAE3-9812-4AE6-86F3-AD24DCF7C232}" type="slidenum">
              <a:rPr lang="en-GB" smtClean="0"/>
              <a:t>8</a:t>
            </a:fld>
            <a:endParaRPr lang="en-GB"/>
          </a:p>
        </p:txBody>
      </p:sp>
    </p:spTree>
    <p:extLst>
      <p:ext uri="{BB962C8B-B14F-4D97-AF65-F5344CB8AC3E}">
        <p14:creationId xmlns:p14="http://schemas.microsoft.com/office/powerpoint/2010/main" val="223408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p>
        </p:txBody>
      </p:sp>
      <p:sp>
        <p:nvSpPr>
          <p:cNvPr id="4" name="Slide Number Placeholder 3"/>
          <p:cNvSpPr>
            <a:spLocks noGrp="1"/>
          </p:cNvSpPr>
          <p:nvPr>
            <p:ph type="sldNum" sz="quarter" idx="5"/>
          </p:nvPr>
        </p:nvSpPr>
        <p:spPr/>
        <p:txBody>
          <a:bodyPr/>
          <a:lstStyle/>
          <a:p>
            <a:fld id="{A303DAE3-9812-4AE6-86F3-AD24DCF7C232}" type="slidenum">
              <a:rPr lang="en-GB" smtClean="0"/>
              <a:t>9</a:t>
            </a:fld>
            <a:endParaRPr lang="en-GB"/>
          </a:p>
        </p:txBody>
      </p:sp>
    </p:spTree>
    <p:extLst>
      <p:ext uri="{BB962C8B-B14F-4D97-AF65-F5344CB8AC3E}">
        <p14:creationId xmlns:p14="http://schemas.microsoft.com/office/powerpoint/2010/main" val="1108355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healthcare-network/2017/mar/01/why-so-few-male-nurse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jpg"/><Relationship Id="rId7"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g"/><Relationship Id="rId7"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6.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jpg"/><Relationship Id="rId7"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www.engineeringuk.com/" TargetMode="External"/><Relationship Id="rId7"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www.pbctoday.co.uk/news/hr-skills-news/women-in-engineering-2/66246/" TargetMode="External"/><Relationship Id="rId4" Type="http://schemas.openxmlformats.org/officeDocument/2006/relationships/hyperlink" Target="https://www.pbctoday.co.uk/news/hr-skills-news/women-manufacturing-engineering-sectors/58237/"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2.png"/><Relationship Id="rId7" Type="http://schemas.openxmlformats.org/officeDocument/2006/relationships/image" Target="../media/image44.png"/><Relationship Id="rId2" Type="http://schemas.microsoft.com/office/2017/06/relationships/model3d" Target="../media/model3d2.glb"/><Relationship Id="rId1" Type="http://schemas.openxmlformats.org/officeDocument/2006/relationships/slideLayout" Target="../slideLayouts/slideLayout4.xml"/><Relationship Id="rId6" Type="http://schemas.microsoft.com/office/2017/06/relationships/model3d" Target="../media/model3d4.glb"/><Relationship Id="rId5" Type="http://schemas.openxmlformats.org/officeDocument/2006/relationships/image" Target="../media/image43.png"/><Relationship Id="rId4" Type="http://schemas.microsoft.com/office/2017/06/relationships/model3d" Target="../media/model3d3.glb"/><Relationship Id="rId9" Type="http://schemas.openxmlformats.org/officeDocument/2006/relationships/image" Target="../media/image11.jp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primarycareershub@eastsussex.gov.uk"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www.youtube.com/watch?v=ZpS5_JMWrE8"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www.youtube.com/watch?v=Yvu-SsEVM5I"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SKILLS</a:t>
            </a:r>
          </a:p>
        </p:txBody>
      </p:sp>
      <p:sp>
        <p:nvSpPr>
          <p:cNvPr id="3" name="Text Placeholder 2"/>
          <p:cNvSpPr>
            <a:spLocks noGrp="1"/>
          </p:cNvSpPr>
          <p:nvPr>
            <p:ph type="body" sz="quarter" idx="11"/>
          </p:nvPr>
        </p:nvSpPr>
        <p:spPr/>
        <p:txBody>
          <a:bodyPr/>
          <a:lstStyle/>
          <a:p>
            <a:r>
              <a:rPr lang="en-US" dirty="0"/>
              <a:t>A school assembly</a:t>
            </a:r>
          </a:p>
        </p:txBody>
      </p:sp>
      <p:sp>
        <p:nvSpPr>
          <p:cNvPr id="4" name="Text Placeholder 3"/>
          <p:cNvSpPr>
            <a:spLocks noGrp="1"/>
          </p:cNvSpPr>
          <p:nvPr>
            <p:ph type="body" sz="quarter" idx="12"/>
          </p:nvPr>
        </p:nvSpPr>
        <p:spPr/>
        <p:txBody>
          <a:bodyPr/>
          <a:lstStyle/>
          <a:p>
            <a:r>
              <a:rPr lang="en-US" dirty="0"/>
              <a:t>East Sussex Primary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3">
            <a:extLst>
              <a:ext uri="{FF2B5EF4-FFF2-40B4-BE49-F238E27FC236}">
                <a16:creationId xmlns:a16="http://schemas.microsoft.com/office/drawing/2014/main" id="{01CC68FA-2DC7-45CF-B795-B2FC051388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62" r="28328"/>
          <a:stretch/>
        </p:blipFill>
        <p:spPr bwMode="auto">
          <a:xfrm>
            <a:off x="1710924" y="738750"/>
            <a:ext cx="2062363" cy="549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4">
            <a:extLst>
              <a:ext uri="{FF2B5EF4-FFF2-40B4-BE49-F238E27FC236}">
                <a16:creationId xmlns:a16="http://schemas.microsoft.com/office/drawing/2014/main" id="{31860494-7452-4343-B8CD-E820C25E1E82}"/>
              </a:ext>
            </a:extLst>
          </p:cNvPr>
          <p:cNvSpPr/>
          <p:nvPr/>
        </p:nvSpPr>
        <p:spPr>
          <a:xfrm>
            <a:off x="5829739" y="980728"/>
            <a:ext cx="3960440" cy="4464496"/>
          </a:xfrm>
          <a:prstGeom prst="wedgeRoundRectCallout">
            <a:avLst>
              <a:gd name="adj1" fmla="val -95508"/>
              <a:gd name="adj2" fmla="val 3984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If boys and girls are the same size, they have the same strength. This does not change until they reach secondary school.</a:t>
            </a:r>
          </a:p>
        </p:txBody>
      </p:sp>
    </p:spTree>
    <p:extLst>
      <p:ext uri="{BB962C8B-B14F-4D97-AF65-F5344CB8AC3E}">
        <p14:creationId xmlns:p14="http://schemas.microsoft.com/office/powerpoint/2010/main" val="221057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Skills and Careers</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9473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Stand up survey</a:t>
            </a:r>
          </a:p>
        </p:txBody>
      </p:sp>
      <p:sp>
        <p:nvSpPr>
          <p:cNvPr id="3" name="Text Placeholder 2"/>
          <p:cNvSpPr>
            <a:spLocks noGrp="1"/>
          </p:cNvSpPr>
          <p:nvPr>
            <p:ph type="body" sz="quarter" idx="11"/>
          </p:nvPr>
        </p:nvSpPr>
        <p:spPr/>
        <p:txBody>
          <a:bodyPr/>
          <a:lstStyle/>
          <a:p>
            <a:r>
              <a:rPr lang="en-US" dirty="0"/>
              <a:t>Everyone stand up!</a:t>
            </a:r>
          </a:p>
        </p:txBody>
      </p:sp>
      <p:sp>
        <p:nvSpPr>
          <p:cNvPr id="5" name="Text Placeholder 4"/>
          <p:cNvSpPr>
            <a:spLocks noGrp="1"/>
          </p:cNvSpPr>
          <p:nvPr>
            <p:ph type="body" sz="quarter" idx="12"/>
          </p:nvPr>
        </p:nvSpPr>
        <p:spPr/>
        <p:txBody>
          <a:bodyPr/>
          <a:lstStyle/>
          <a:p>
            <a:r>
              <a:rPr lang="en-US" dirty="0"/>
              <a:t>Start with everyone standing up. Some careers will be gradually revealed by showing the character, interests and skills you might need for these each. If this doesn’t sound like you, you can sit down. When the career is revealed, those left standing will be the most suited to it. </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m3d="http://schemas.microsoft.com/office/drawing/2017/model3d" Requires="am3d">
          <p:graphicFrame>
            <p:nvGraphicFramePr>
              <p:cNvPr id="6" name="3D Model 5" descr="Chat">
                <a:extLst>
                  <a:ext uri="{FF2B5EF4-FFF2-40B4-BE49-F238E27FC236}">
                    <a16:creationId xmlns:a16="http://schemas.microsoft.com/office/drawing/2014/main" id="{7F04C790-BEFD-4A78-AAD1-3EB582B01715}"/>
                  </a:ext>
                </a:extLst>
              </p:cNvPr>
              <p:cNvGraphicFramePr>
                <a:graphicFrameLocks noChangeAspect="1"/>
              </p:cNvGraphicFramePr>
              <p:nvPr>
                <p:extLst>
                  <p:ext uri="{D42A27DB-BD31-4B8C-83A1-F6EECF244321}">
                    <p14:modId xmlns:p14="http://schemas.microsoft.com/office/powerpoint/2010/main" val="2041772910"/>
                  </p:ext>
                </p:extLst>
              </p:nvPr>
            </p:nvGraphicFramePr>
            <p:xfrm>
              <a:off x="6435769" y="2173344"/>
              <a:ext cx="4818573" cy="2256984"/>
            </p:xfrm>
            <a:graphic>
              <a:graphicData uri="http://schemas.microsoft.com/office/drawing/2017/model3d">
                <am3d:model3d r:embed="rId4">
                  <am3d:spPr>
                    <a:xfrm>
                      <a:off x="0" y="0"/>
                      <a:ext cx="4818573" cy="2256984"/>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m3d:postTrans dx="0" dy="0" dz="0"/>
                  </am3d:trans>
                  <am3d:raster rName="Office3DRenderer" rVer="16.0.8326">
                    <am3d:blip r:embed="rId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Chat">
                <a:extLst>
                  <a:ext uri="{FF2B5EF4-FFF2-40B4-BE49-F238E27FC236}">
                    <a16:creationId xmlns:a16="http://schemas.microsoft.com/office/drawing/2014/main" id="{7F04C790-BEFD-4A78-AAD1-3EB582B01715}"/>
                  </a:ext>
                </a:extLst>
              </p:cNvPr>
              <p:cNvPicPr>
                <a:picLocks noGrp="1" noRot="1" noChangeAspect="1" noMove="1" noResize="1" noEditPoints="1" noAdjustHandles="1" noChangeArrowheads="1" noChangeShapeType="1" noCrop="1"/>
              </p:cNvPicPr>
              <p:nvPr/>
            </p:nvPicPr>
            <p:blipFill>
              <a:blip r:embed="rId5"/>
              <a:stretch>
                <a:fillRect/>
              </a:stretch>
            </p:blipFill>
            <p:spPr>
              <a:xfrm>
                <a:off x="6435769" y="2173344"/>
                <a:ext cx="4818573" cy="2256984"/>
              </a:xfrm>
              <a:prstGeom prst="rect">
                <a:avLst/>
              </a:prstGeom>
            </p:spPr>
          </p:pic>
        </mc:Fallback>
      </mc:AlternateContent>
    </p:spTree>
    <p:extLst>
      <p:ext uri="{BB962C8B-B14F-4D97-AF65-F5344CB8AC3E}">
        <p14:creationId xmlns:p14="http://schemas.microsoft.com/office/powerpoint/2010/main" val="138371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2">
            <a:extLst>
              <a:ext uri="{FF2B5EF4-FFF2-40B4-BE49-F238E27FC236}">
                <a16:creationId xmlns:a16="http://schemas.microsoft.com/office/drawing/2014/main" id="{93D26FD7-0ECA-44CF-B6D4-B1A7E123A8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90" t="10981" r="18036" b="28635"/>
          <a:stretch/>
        </p:blipFill>
        <p:spPr bwMode="auto">
          <a:xfrm>
            <a:off x="5513420" y="1340768"/>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loud Callout 1">
            <a:extLst>
              <a:ext uri="{FF2B5EF4-FFF2-40B4-BE49-F238E27FC236}">
                <a16:creationId xmlns:a16="http://schemas.microsoft.com/office/drawing/2014/main" id="{752AD792-D1AF-4112-B289-48DEA1531B01}"/>
              </a:ext>
            </a:extLst>
          </p:cNvPr>
          <p:cNvSpPr/>
          <p:nvPr/>
        </p:nvSpPr>
        <p:spPr>
          <a:xfrm>
            <a:off x="8681773" y="81536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Excellent memory &amp; organisation</a:t>
            </a:r>
          </a:p>
        </p:txBody>
      </p:sp>
      <p:sp>
        <p:nvSpPr>
          <p:cNvPr id="18" name="Cloud Callout 13">
            <a:extLst>
              <a:ext uri="{FF2B5EF4-FFF2-40B4-BE49-F238E27FC236}">
                <a16:creationId xmlns:a16="http://schemas.microsoft.com/office/drawing/2014/main" id="{FE7B28C5-C7BA-4368-B80D-C8C5FF4753C7}"/>
              </a:ext>
            </a:extLst>
          </p:cNvPr>
          <p:cNvSpPr/>
          <p:nvPr/>
        </p:nvSpPr>
        <p:spPr>
          <a:xfrm>
            <a:off x="3259268" y="273225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Like to help people</a:t>
            </a:r>
          </a:p>
        </p:txBody>
      </p:sp>
      <p:sp>
        <p:nvSpPr>
          <p:cNvPr id="19" name="Cloud Callout 14">
            <a:extLst>
              <a:ext uri="{FF2B5EF4-FFF2-40B4-BE49-F238E27FC236}">
                <a16:creationId xmlns:a16="http://schemas.microsoft.com/office/drawing/2014/main" id="{39EE2E6A-30FC-4F15-A0BB-B58CD4DBE779}"/>
              </a:ext>
            </a:extLst>
          </p:cNvPr>
          <p:cNvSpPr/>
          <p:nvPr/>
        </p:nvSpPr>
        <p:spPr>
          <a:xfrm>
            <a:off x="8885045" y="304761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prstClr val="black">
                    <a:lumMod val="95000"/>
                    <a:lumOff val="5000"/>
                  </a:prstClr>
                </a:solidFill>
                <a:ea typeface="Yu Gothic" panose="020B0400000000000000" pitchFamily="34" charset="-128"/>
                <a:cs typeface="Kartika" panose="02020503030404060203" pitchFamily="18" charset="0"/>
              </a:rPr>
              <a:t>Not squeamish</a:t>
            </a:r>
            <a:endParaRPr lang="en-GB" sz="2400" dirty="0">
              <a:solidFill>
                <a:prstClr val="white"/>
              </a:solidFill>
            </a:endParaRPr>
          </a:p>
        </p:txBody>
      </p:sp>
      <p:sp>
        <p:nvSpPr>
          <p:cNvPr id="20" name="Cloud Callout 12">
            <a:extLst>
              <a:ext uri="{FF2B5EF4-FFF2-40B4-BE49-F238E27FC236}">
                <a16:creationId xmlns:a16="http://schemas.microsoft.com/office/drawing/2014/main" id="{58CFF01B-BF75-4C01-A966-0F5A75D8009A}"/>
              </a:ext>
            </a:extLst>
          </p:cNvPr>
          <p:cNvSpPr/>
          <p:nvPr/>
        </p:nvSpPr>
        <p:spPr>
          <a:xfrm>
            <a:off x="3787681" y="181677"/>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pic>
        <p:nvPicPr>
          <p:cNvPr id="3" name="Picture 2" descr="A close up of a logo&#10;&#10;Description automatically generated">
            <a:extLst>
              <a:ext uri="{FF2B5EF4-FFF2-40B4-BE49-F238E27FC236}">
                <a16:creationId xmlns:a16="http://schemas.microsoft.com/office/drawing/2014/main" id="{A4F22DAD-6AF3-4A5C-943F-0885D8E819C5}"/>
              </a:ext>
            </a:extLst>
          </p:cNvPr>
          <p:cNvPicPr>
            <a:picLocks noChangeAspect="1"/>
          </p:cNvPicPr>
          <p:nvPr/>
        </p:nvPicPr>
        <p:blipFill>
          <a:blip r:embed="rId6"/>
          <a:stretch>
            <a:fillRect/>
          </a:stretch>
        </p:blipFill>
        <p:spPr>
          <a:xfrm>
            <a:off x="175427" y="1155873"/>
            <a:ext cx="1378800" cy="1378800"/>
          </a:xfrm>
          <a:prstGeom prst="rect">
            <a:avLst/>
          </a:prstGeom>
        </p:spPr>
      </p:pic>
      <p:pic>
        <p:nvPicPr>
          <p:cNvPr id="7" name="Picture 6" descr="A close up of a logo&#10;&#10;Description automatically generated">
            <a:extLst>
              <a:ext uri="{FF2B5EF4-FFF2-40B4-BE49-F238E27FC236}">
                <a16:creationId xmlns:a16="http://schemas.microsoft.com/office/drawing/2014/main" id="{66F76A83-CE0B-4A37-9F6D-41C81AAD7D73}"/>
              </a:ext>
            </a:extLst>
          </p:cNvPr>
          <p:cNvPicPr>
            <a:picLocks noChangeAspect="1"/>
          </p:cNvPicPr>
          <p:nvPr/>
        </p:nvPicPr>
        <p:blipFill>
          <a:blip r:embed="rId7"/>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CEA9C2E2-33A6-4DFC-B76E-9596BAB0BDEE}"/>
              </a:ext>
            </a:extLst>
          </p:cNvPr>
          <p:cNvPicPr>
            <a:picLocks noChangeAspect="1"/>
          </p:cNvPicPr>
          <p:nvPr/>
        </p:nvPicPr>
        <p:blipFill>
          <a:blip r:embed="rId8"/>
          <a:stretch>
            <a:fillRect/>
          </a:stretch>
        </p:blipFill>
        <p:spPr>
          <a:xfrm>
            <a:off x="175427" y="2211691"/>
            <a:ext cx="1378800" cy="1378800"/>
          </a:xfrm>
          <a:prstGeom prst="rect">
            <a:avLst/>
          </a:prstGeom>
        </p:spPr>
      </p:pic>
      <p:pic>
        <p:nvPicPr>
          <p:cNvPr id="24" name="Picture 23" descr="A close up of a logo&#10;&#10;Description automatically generated">
            <a:extLst>
              <a:ext uri="{FF2B5EF4-FFF2-40B4-BE49-F238E27FC236}">
                <a16:creationId xmlns:a16="http://schemas.microsoft.com/office/drawing/2014/main" id="{82865006-FB0C-4CFC-B1E5-9773E4CF89D6}"/>
              </a:ext>
            </a:extLst>
          </p:cNvPr>
          <p:cNvPicPr>
            <a:picLocks noChangeAspect="1"/>
          </p:cNvPicPr>
          <p:nvPr/>
        </p:nvPicPr>
        <p:blipFill>
          <a:blip r:embed="rId9"/>
          <a:stretch>
            <a:fillRect/>
          </a:stretch>
        </p:blipFill>
        <p:spPr>
          <a:xfrm>
            <a:off x="1320987" y="2211691"/>
            <a:ext cx="1378800" cy="1378800"/>
          </a:xfrm>
          <a:prstGeom prst="rect">
            <a:avLst/>
          </a:prstGeom>
        </p:spPr>
      </p:pic>
      <p:pic>
        <p:nvPicPr>
          <p:cNvPr id="26" name="Picture 25" descr="A picture containing ball, room&#10;&#10;Description automatically generated">
            <a:extLst>
              <a:ext uri="{FF2B5EF4-FFF2-40B4-BE49-F238E27FC236}">
                <a16:creationId xmlns:a16="http://schemas.microsoft.com/office/drawing/2014/main" id="{F0462942-6B66-4B19-8471-99E7B313BE8F}"/>
              </a:ext>
            </a:extLst>
          </p:cNvPr>
          <p:cNvPicPr>
            <a:picLocks noChangeAspect="1"/>
          </p:cNvPicPr>
          <p:nvPr/>
        </p:nvPicPr>
        <p:blipFill>
          <a:blip r:embed="rId10"/>
          <a:stretch>
            <a:fillRect/>
          </a:stretch>
        </p:blipFill>
        <p:spPr>
          <a:xfrm>
            <a:off x="175427" y="3267509"/>
            <a:ext cx="1378800" cy="1378800"/>
          </a:xfrm>
          <a:prstGeom prst="rect">
            <a:avLst/>
          </a:prstGeom>
        </p:spPr>
      </p:pic>
      <p:pic>
        <p:nvPicPr>
          <p:cNvPr id="28" name="Picture 27" descr="A close up of a sign&#10;&#10;Description automatically generated">
            <a:extLst>
              <a:ext uri="{FF2B5EF4-FFF2-40B4-BE49-F238E27FC236}">
                <a16:creationId xmlns:a16="http://schemas.microsoft.com/office/drawing/2014/main" id="{2154585E-219A-49DA-9E3B-D1830F5B1D66}"/>
              </a:ext>
            </a:extLst>
          </p:cNvPr>
          <p:cNvPicPr>
            <a:picLocks noChangeAspect="1"/>
          </p:cNvPicPr>
          <p:nvPr/>
        </p:nvPicPr>
        <p:blipFill>
          <a:blip r:embed="rId11"/>
          <a:stretch>
            <a:fillRect/>
          </a:stretch>
        </p:blipFill>
        <p:spPr>
          <a:xfrm>
            <a:off x="1320987" y="3267509"/>
            <a:ext cx="1378800" cy="1378800"/>
          </a:xfrm>
          <a:prstGeom prst="rect">
            <a:avLst/>
          </a:prstGeom>
        </p:spPr>
      </p:pic>
      <p:pic>
        <p:nvPicPr>
          <p:cNvPr id="30" name="Picture 29" descr="A picture containing sitting, white, sign&#10;&#10;Description automatically generated">
            <a:extLst>
              <a:ext uri="{FF2B5EF4-FFF2-40B4-BE49-F238E27FC236}">
                <a16:creationId xmlns:a16="http://schemas.microsoft.com/office/drawing/2014/main" id="{E87FF47D-6F48-4CD4-A0C2-1E0F1C096953}"/>
              </a:ext>
            </a:extLst>
          </p:cNvPr>
          <p:cNvPicPr>
            <a:picLocks noChangeAspect="1"/>
          </p:cNvPicPr>
          <p:nvPr/>
        </p:nvPicPr>
        <p:blipFill>
          <a:blip r:embed="rId12"/>
          <a:stretch>
            <a:fillRect/>
          </a:stretch>
        </p:blipFill>
        <p:spPr>
          <a:xfrm>
            <a:off x="175427" y="4323327"/>
            <a:ext cx="1373616" cy="1378800"/>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4CE734F3-5C51-4753-9218-5ED44DAEA71C}"/>
              </a:ext>
            </a:extLst>
          </p:cNvPr>
          <p:cNvPicPr>
            <a:picLocks noChangeAspect="1"/>
          </p:cNvPicPr>
          <p:nvPr/>
        </p:nvPicPr>
        <p:blipFill>
          <a:blip r:embed="rId13"/>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6444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3"/>
                                        </p:tgtEl>
                                      </p:cBhvr>
                                    </p:animEffect>
                                    <p:animScale>
                                      <p:cBhvr>
                                        <p:cTn id="7" dur="125" autoRev="1" fill="hold"/>
                                        <p:tgtEl>
                                          <p:spTgt spid="3"/>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7"/>
                                        </p:tgtEl>
                                      </p:cBhvr>
                                    </p:animEffect>
                                    <p:animScale>
                                      <p:cBhvr>
                                        <p:cTn id="11" dur="125" autoRev="1" fill="hold"/>
                                        <p:tgtEl>
                                          <p:spTgt spid="7"/>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4"/>
                                        </p:tgtEl>
                                      </p:cBhvr>
                                    </p:animEffect>
                                    <p:animScale>
                                      <p:cBhvr>
                                        <p:cTn id="19" dur="125" autoRev="1" fill="hold"/>
                                        <p:tgtEl>
                                          <p:spTgt spid="24"/>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6"/>
                                        </p:tgtEl>
                                      </p:cBhvr>
                                    </p:animEffect>
                                    <p:animScale>
                                      <p:cBhvr>
                                        <p:cTn id="23" dur="125" autoRev="1" fill="hold"/>
                                        <p:tgtEl>
                                          <p:spTgt spid="26"/>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8"/>
                                        </p:tgtEl>
                                      </p:cBhvr>
                                    </p:animEffect>
                                    <p:animScale>
                                      <p:cBhvr>
                                        <p:cTn id="27" dur="125" autoRev="1" fill="hold"/>
                                        <p:tgtEl>
                                          <p:spTgt spid="28"/>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30"/>
                                        </p:tgtEl>
                                      </p:cBhvr>
                                    </p:animEffect>
                                    <p:animScale>
                                      <p:cBhvr>
                                        <p:cTn id="31" dur="125" autoRev="1" fill="hold"/>
                                        <p:tgtEl>
                                          <p:spTgt spid="30"/>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32"/>
                                        </p:tgtEl>
                                      </p:cBhvr>
                                    </p:animEffect>
                                    <p:animScale>
                                      <p:cBhvr>
                                        <p:cTn id="35" dur="125" autoRev="1" fill="hold"/>
                                        <p:tgtEl>
                                          <p:spTgt spid="3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3"/>
                                        </p:tgtEl>
                                      </p:cBhvr>
                                      <p:by x="150000" y="150000"/>
                                    </p:animScale>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1000" fill="hold"/>
                                        <p:tgtEl>
                                          <p:spTgt spid="7"/>
                                        </p:tgtEl>
                                      </p:cBhvr>
                                      <p:by x="150000" y="150000"/>
                                    </p:animScale>
                                  </p:childTnLst>
                                </p:cTn>
                              </p:par>
                            </p:childTnLst>
                          </p:cTn>
                        </p:par>
                        <p:par>
                          <p:cTn id="43" fill="hold">
                            <p:stCondLst>
                              <p:cond delay="2000"/>
                            </p:stCondLst>
                            <p:childTnLst>
                              <p:par>
                                <p:cTn id="44" presetID="6" presetClass="emph" presetSubtype="0" fill="hold" nodeType="afterEffect">
                                  <p:stCondLst>
                                    <p:cond delay="0"/>
                                  </p:stCondLst>
                                  <p:childTnLst>
                                    <p:animScale>
                                      <p:cBhvr>
                                        <p:cTn id="45" dur="1000" fill="hold"/>
                                        <p:tgtEl>
                                          <p:spTgt spid="22"/>
                                        </p:tgtEl>
                                      </p:cBhvr>
                                      <p:by x="150000" y="150000"/>
                                    </p:animScale>
                                  </p:childTnLst>
                                </p:cTn>
                              </p:par>
                            </p:childTnLst>
                          </p:cTn>
                        </p:par>
                        <p:par>
                          <p:cTn id="46" fill="hold">
                            <p:stCondLst>
                              <p:cond delay="3000"/>
                            </p:stCondLst>
                            <p:childTnLst>
                              <p:par>
                                <p:cTn id="47" presetID="6" presetClass="emph" presetSubtype="0" fill="hold" nodeType="afterEffect">
                                  <p:stCondLst>
                                    <p:cond delay="0"/>
                                  </p:stCondLst>
                                  <p:childTnLst>
                                    <p:animScale>
                                      <p:cBhvr>
                                        <p:cTn id="48" dur="1000" fill="hold"/>
                                        <p:tgtEl>
                                          <p:spTgt spid="26"/>
                                        </p:tgtEl>
                                      </p:cBhvr>
                                      <p:by x="150000" y="150000"/>
                                    </p:animScale>
                                  </p:childTnLst>
                                </p:cTn>
                              </p:par>
                            </p:childTnLst>
                          </p:cTn>
                        </p:par>
                        <p:par>
                          <p:cTn id="49" fill="hold">
                            <p:stCondLst>
                              <p:cond delay="4000"/>
                            </p:stCondLst>
                            <p:childTnLst>
                              <p:par>
                                <p:cTn id="50" presetID="6" presetClass="emph" presetSubtype="0" fill="hold" nodeType="afterEffect">
                                  <p:stCondLst>
                                    <p:cond delay="0"/>
                                  </p:stCondLst>
                                  <p:childTnLst>
                                    <p:animScale>
                                      <p:cBhvr>
                                        <p:cTn id="51" dur="1000" fill="hold"/>
                                        <p:tgtEl>
                                          <p:spTgt spid="30"/>
                                        </p:tgtEl>
                                      </p:cBhvr>
                                      <p:by x="150000" y="150000"/>
                                    </p:animScale>
                                  </p:childTnLst>
                                </p:cTn>
                              </p:par>
                            </p:childTnLst>
                          </p:cTn>
                        </p:par>
                        <p:par>
                          <p:cTn id="52" fill="hold">
                            <p:stCondLst>
                              <p:cond delay="5000"/>
                            </p:stCondLst>
                            <p:childTnLst>
                              <p:par>
                                <p:cTn id="53" presetID="6" presetClass="emph" presetSubtype="0" fill="hold" nodeType="afterEffect">
                                  <p:stCondLst>
                                    <p:cond delay="0"/>
                                  </p:stCondLst>
                                  <p:childTnLst>
                                    <p:animScale>
                                      <p:cBhvr>
                                        <p:cTn id="54" dur="1000" fill="hold"/>
                                        <p:tgtEl>
                                          <p:spTgt spid="32"/>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1000"/>
                                        <p:tgtEl>
                                          <p:spTgt spid="19"/>
                                        </p:tgtEl>
                                      </p:cBhvr>
                                    </p:animEffect>
                                    <p:anim calcmode="lin" valueType="num">
                                      <p:cBhvr>
                                        <p:cTn id="81" dur="1000" fill="hold"/>
                                        <p:tgtEl>
                                          <p:spTgt spid="19"/>
                                        </p:tgtEl>
                                        <p:attrNameLst>
                                          <p:attrName>ppt_x</p:attrName>
                                        </p:attrNameLst>
                                      </p:cBhvr>
                                      <p:tavLst>
                                        <p:tav tm="0">
                                          <p:val>
                                            <p:strVal val="#ppt_x"/>
                                          </p:val>
                                        </p:tav>
                                        <p:tav tm="100000">
                                          <p:val>
                                            <p:strVal val="#ppt_x"/>
                                          </p:val>
                                        </p:tav>
                                      </p:tavLst>
                                    </p:anim>
                                    <p:anim calcmode="lin" valueType="num">
                                      <p:cBhvr>
                                        <p:cTn id="8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Cloud Callout 2">
            <a:extLst>
              <a:ext uri="{FF2B5EF4-FFF2-40B4-BE49-F238E27FC236}">
                <a16:creationId xmlns:a16="http://schemas.microsoft.com/office/drawing/2014/main" id="{D823B2F5-9765-4AD7-9406-270168E49F79}"/>
              </a:ext>
            </a:extLst>
          </p:cNvPr>
          <p:cNvSpPr/>
          <p:nvPr/>
        </p:nvSpPr>
        <p:spPr>
          <a:xfrm>
            <a:off x="8637297" y="580778"/>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Excellent memory &amp; organisation</a:t>
            </a:r>
          </a:p>
        </p:txBody>
      </p:sp>
      <p:sp>
        <p:nvSpPr>
          <p:cNvPr id="8" name="Cloud Callout 4">
            <a:extLst>
              <a:ext uri="{FF2B5EF4-FFF2-40B4-BE49-F238E27FC236}">
                <a16:creationId xmlns:a16="http://schemas.microsoft.com/office/drawing/2014/main" id="{2B8317F2-C5F5-40D0-802F-342396AD5D82}"/>
              </a:ext>
            </a:extLst>
          </p:cNvPr>
          <p:cNvSpPr/>
          <p:nvPr/>
        </p:nvSpPr>
        <p:spPr>
          <a:xfrm>
            <a:off x="3214792" y="2497669"/>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Like to help people</a:t>
            </a:r>
          </a:p>
        </p:txBody>
      </p:sp>
      <p:sp>
        <p:nvSpPr>
          <p:cNvPr id="9" name="Cloud Callout 5">
            <a:extLst>
              <a:ext uri="{FF2B5EF4-FFF2-40B4-BE49-F238E27FC236}">
                <a16:creationId xmlns:a16="http://schemas.microsoft.com/office/drawing/2014/main" id="{2FF4A5F8-03C6-48CA-AF6A-D7F076E4A57E}"/>
              </a:ext>
            </a:extLst>
          </p:cNvPr>
          <p:cNvSpPr/>
          <p:nvPr/>
        </p:nvSpPr>
        <p:spPr>
          <a:xfrm>
            <a:off x="8840569" y="2813026"/>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Not squeamish</a:t>
            </a:r>
          </a:p>
        </p:txBody>
      </p:sp>
      <p:sp>
        <p:nvSpPr>
          <p:cNvPr id="10" name="Rectangle 9">
            <a:extLst>
              <a:ext uri="{FF2B5EF4-FFF2-40B4-BE49-F238E27FC236}">
                <a16:creationId xmlns:a16="http://schemas.microsoft.com/office/drawing/2014/main" id="{959D71EF-81E4-4163-B4B4-00037526ADAF}"/>
              </a:ext>
            </a:extLst>
          </p:cNvPr>
          <p:cNvSpPr/>
          <p:nvPr/>
        </p:nvSpPr>
        <p:spPr>
          <a:xfrm>
            <a:off x="483452" y="1476315"/>
            <a:ext cx="3736941"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ea typeface="Yu Gothic" panose="020B0400000000000000" pitchFamily="34" charset="-128"/>
              </a:rPr>
              <a:t>Nurse</a:t>
            </a:r>
          </a:p>
        </p:txBody>
      </p:sp>
      <p:pic>
        <p:nvPicPr>
          <p:cNvPr id="11" name="Picture 2" descr="See the source image">
            <a:extLst>
              <a:ext uri="{FF2B5EF4-FFF2-40B4-BE49-F238E27FC236}">
                <a16:creationId xmlns:a16="http://schemas.microsoft.com/office/drawing/2014/main" id="{A134F481-C591-4A40-A0D3-0131CEB75A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904" y="1369952"/>
            <a:ext cx="2572266" cy="38535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C7DBB0E-0AC7-4C95-8211-00D539BF2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997" y="1259523"/>
            <a:ext cx="2683476" cy="396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AB795EDD-FBF3-4FD6-9848-3E3100EED27E}"/>
              </a:ext>
            </a:extLst>
          </p:cNvPr>
          <p:cNvSpPr/>
          <p:nvPr/>
        </p:nvSpPr>
        <p:spPr>
          <a:xfrm>
            <a:off x="881158" y="2794525"/>
            <a:ext cx="2862076" cy="769441"/>
          </a:xfrm>
          <a:prstGeom prst="rect">
            <a:avLst/>
          </a:prstGeom>
        </p:spPr>
        <p:txBody>
          <a:bodyPr wrap="square">
            <a:spAutoFit/>
          </a:bodyPr>
          <a:lstStyle/>
          <a:p>
            <a:pPr algn="ctr"/>
            <a:r>
              <a:rPr lang="en-US" sz="2200" dirty="0">
                <a:ea typeface="Yu Gothic" panose="020B0400000000000000" pitchFamily="34" charset="-128"/>
              </a:rPr>
              <a:t>Trained to care for sick and injured people.</a:t>
            </a:r>
            <a:endParaRPr lang="en-GB" sz="2200" dirty="0">
              <a:ea typeface="Yu Gothic" panose="020B0400000000000000" pitchFamily="34" charset="-128"/>
            </a:endParaRPr>
          </a:p>
        </p:txBody>
      </p:sp>
      <p:sp>
        <p:nvSpPr>
          <p:cNvPr id="14" name="Rounded Rectangular Callout 7">
            <a:extLst>
              <a:ext uri="{FF2B5EF4-FFF2-40B4-BE49-F238E27FC236}">
                <a16:creationId xmlns:a16="http://schemas.microsoft.com/office/drawing/2014/main" id="{9B76D88F-3B4B-4389-94FF-09F59020F880}"/>
              </a:ext>
            </a:extLst>
          </p:cNvPr>
          <p:cNvSpPr/>
          <p:nvPr/>
        </p:nvSpPr>
        <p:spPr>
          <a:xfrm>
            <a:off x="1630616" y="4301565"/>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Boy or girl?</a:t>
            </a:r>
            <a:endParaRPr lang="en-GB" sz="2800" dirty="0"/>
          </a:p>
        </p:txBody>
      </p:sp>
      <p:sp>
        <p:nvSpPr>
          <p:cNvPr id="15" name="Cloud Callout 3">
            <a:extLst>
              <a:ext uri="{FF2B5EF4-FFF2-40B4-BE49-F238E27FC236}">
                <a16:creationId xmlns:a16="http://schemas.microsoft.com/office/drawing/2014/main" id="{A22A623F-8761-4F9E-A4BD-9EE7A85C90F9}"/>
              </a:ext>
            </a:extLst>
          </p:cNvPr>
          <p:cNvSpPr/>
          <p:nvPr/>
        </p:nvSpPr>
        <p:spPr>
          <a:xfrm>
            <a:off x="3743205" y="187458"/>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spTree>
    <p:extLst>
      <p:ext uri="{BB962C8B-B14F-4D97-AF65-F5344CB8AC3E}">
        <p14:creationId xmlns:p14="http://schemas.microsoft.com/office/powerpoint/2010/main" val="390844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7"/>
                                        </p:tgtEl>
                                        <p:attrNameLst>
                                          <p:attrName>ppt_w</p:attrName>
                                        </p:attrNameLst>
                                      </p:cBhvr>
                                      <p:tavLst>
                                        <p:tav tm="0">
                                          <p:val>
                                            <p:strVal val="ppt_w"/>
                                          </p:val>
                                        </p:tav>
                                        <p:tav tm="100000">
                                          <p:val>
                                            <p:fltVal val="0"/>
                                          </p:val>
                                        </p:tav>
                                      </p:tavLst>
                                    </p:anim>
                                    <p:anim calcmode="lin" valueType="num">
                                      <p:cBhvr>
                                        <p:cTn id="13" dur="1000"/>
                                        <p:tgtEl>
                                          <p:spTgt spid="7"/>
                                        </p:tgtEl>
                                        <p:attrNameLst>
                                          <p:attrName>ppt_h</p:attrName>
                                        </p:attrNameLst>
                                      </p:cBhvr>
                                      <p:tavLst>
                                        <p:tav tm="0">
                                          <p:val>
                                            <p:strVal val="ppt_h"/>
                                          </p:val>
                                        </p:tav>
                                        <p:tav tm="100000">
                                          <p:val>
                                            <p:fltVal val="0"/>
                                          </p:val>
                                        </p:tav>
                                      </p:tavLst>
                                    </p:anim>
                                    <p:anim calcmode="lin" valueType="num">
                                      <p:cBhvr>
                                        <p:cTn id="14" dur="1000"/>
                                        <p:tgtEl>
                                          <p:spTgt spid="7"/>
                                        </p:tgtEl>
                                        <p:attrNameLst>
                                          <p:attrName>style.rotation</p:attrName>
                                        </p:attrNameLst>
                                      </p:cBhvr>
                                      <p:tavLst>
                                        <p:tav tm="0">
                                          <p:val>
                                            <p:fltVal val="0"/>
                                          </p:val>
                                        </p:tav>
                                        <p:tav tm="100000">
                                          <p:val>
                                            <p:fltVal val="90"/>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9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Nurses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Men were an accepted part of what was then known as nursing in the Middle Ages, where they were often part of monasteries. There is historical evidence that men were </a:t>
            </a:r>
            <a:r>
              <a:rPr lang="en-US" dirty="0" err="1"/>
              <a:t>carers</a:t>
            </a:r>
            <a:r>
              <a:rPr lang="en-US" dirty="0"/>
              <a:t> in the voluntary hospitals and in the poor workhouses of early Victorian England. Men were less likely to be seen as nurses during the time of Florence Nightingale (1820 – 1920), as she discouraged it, and then during the two world wars men were required to join the armed forces. </a:t>
            </a:r>
            <a:r>
              <a:rPr lang="en-US" b="1" dirty="0"/>
              <a:t>In 2016, only 11.4% of registered nurses in the UK were male </a:t>
            </a:r>
            <a:r>
              <a:rPr lang="en-US" i="1" dirty="0">
                <a:hlinkClick r:id="rId3"/>
              </a:rPr>
              <a:t>https://www.theguardian.com/healthcare-network/2017/mar/01/why-so-few-male-nurses</a:t>
            </a:r>
            <a:endParaRPr lang="en-US" i="1" dirty="0"/>
          </a:p>
          <a:p>
            <a:r>
              <a:rPr lang="en-US" b="1" dirty="0"/>
              <a:t>What impact does this low proportion of male nurses have in the UK?</a:t>
            </a:r>
          </a:p>
          <a:p>
            <a:endParaRPr lang="en-US" dirty="0"/>
          </a:p>
          <a:p>
            <a:endParaRPr lang="en-US" dirty="0"/>
          </a:p>
        </p:txBody>
      </p:sp>
      <p:pic>
        <p:nvPicPr>
          <p:cNvPr id="7" name="Picture 6" descr="A close up of a sign&#10;&#10;Description automatically generated">
            <a:extLst>
              <a:ext uri="{FF2B5EF4-FFF2-40B4-BE49-F238E27FC236}">
                <a16:creationId xmlns:a16="http://schemas.microsoft.com/office/drawing/2014/main" id="{6684E5E2-EBB5-408B-A9A7-6621A67FBA95}"/>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3CEE639-CC32-4B0D-A10A-A3B3AD4B9348}"/>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899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33" name="Picture 2">
            <a:extLst>
              <a:ext uri="{FF2B5EF4-FFF2-40B4-BE49-F238E27FC236}">
                <a16:creationId xmlns:a16="http://schemas.microsoft.com/office/drawing/2014/main" id="{BBE7AB43-C415-479D-B4C3-83B939E9D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90" t="10981" r="18036" b="28635"/>
          <a:stretch/>
        </p:blipFill>
        <p:spPr bwMode="auto">
          <a:xfrm>
            <a:off x="5265847" y="1244793"/>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Cloud Callout 10">
            <a:extLst>
              <a:ext uri="{FF2B5EF4-FFF2-40B4-BE49-F238E27FC236}">
                <a16:creationId xmlns:a16="http://schemas.microsoft.com/office/drawing/2014/main" id="{88B554D8-DACF-4D8C-B85B-2ED9CFA5837A}"/>
              </a:ext>
            </a:extLst>
          </p:cNvPr>
          <p:cNvSpPr/>
          <p:nvPr/>
        </p:nvSpPr>
        <p:spPr>
          <a:xfrm>
            <a:off x="8434200" y="805887"/>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Patient</a:t>
            </a:r>
            <a:endParaRPr lang="en-GB" sz="2800" dirty="0"/>
          </a:p>
        </p:txBody>
      </p:sp>
      <p:sp>
        <p:nvSpPr>
          <p:cNvPr id="35" name="Cloud Callout 11">
            <a:extLst>
              <a:ext uri="{FF2B5EF4-FFF2-40B4-BE49-F238E27FC236}">
                <a16:creationId xmlns:a16="http://schemas.microsoft.com/office/drawing/2014/main" id="{65610C14-FF95-4A19-A9D5-1DB0C6A2CC62}"/>
              </a:ext>
            </a:extLst>
          </p:cNvPr>
          <p:cNvSpPr/>
          <p:nvPr/>
        </p:nvSpPr>
        <p:spPr>
          <a:xfrm>
            <a:off x="3540108" y="53175"/>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Interested in science</a:t>
            </a:r>
            <a:endParaRPr lang="en-GB" sz="2800" dirty="0"/>
          </a:p>
        </p:txBody>
      </p:sp>
      <p:sp>
        <p:nvSpPr>
          <p:cNvPr id="36" name="Cloud Callout 12">
            <a:extLst>
              <a:ext uri="{FF2B5EF4-FFF2-40B4-BE49-F238E27FC236}">
                <a16:creationId xmlns:a16="http://schemas.microsoft.com/office/drawing/2014/main" id="{3D89372F-A4BB-4266-A3DA-1D2E0993F24C}"/>
              </a:ext>
            </a:extLst>
          </p:cNvPr>
          <p:cNvSpPr/>
          <p:nvPr/>
        </p:nvSpPr>
        <p:spPr>
          <a:xfrm>
            <a:off x="3011695" y="2623924"/>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a typeface="Yu Gothic" panose="020B0400000000000000" pitchFamily="34" charset="-128"/>
              </a:rPr>
              <a:t>Curious</a:t>
            </a:r>
          </a:p>
        </p:txBody>
      </p:sp>
      <p:sp>
        <p:nvSpPr>
          <p:cNvPr id="37" name="Cloud Callout 13">
            <a:extLst>
              <a:ext uri="{FF2B5EF4-FFF2-40B4-BE49-F238E27FC236}">
                <a16:creationId xmlns:a16="http://schemas.microsoft.com/office/drawing/2014/main" id="{8CC37C96-6219-47A5-B5E8-B3CA19578199}"/>
              </a:ext>
            </a:extLst>
          </p:cNvPr>
          <p:cNvSpPr/>
          <p:nvPr/>
        </p:nvSpPr>
        <p:spPr>
          <a:xfrm>
            <a:off x="8637472" y="3038135"/>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Organised and focussed</a:t>
            </a:r>
          </a:p>
        </p:txBody>
      </p:sp>
      <p:pic>
        <p:nvPicPr>
          <p:cNvPr id="17" name="Picture 16" descr="A close up of a logo&#10;&#10;Description automatically generated">
            <a:extLst>
              <a:ext uri="{FF2B5EF4-FFF2-40B4-BE49-F238E27FC236}">
                <a16:creationId xmlns:a16="http://schemas.microsoft.com/office/drawing/2014/main" id="{FD7FB913-D0F5-4216-89E9-8571C52CD0A2}"/>
              </a:ext>
            </a:extLst>
          </p:cNvPr>
          <p:cNvPicPr>
            <a:picLocks noChangeAspect="1"/>
          </p:cNvPicPr>
          <p:nvPr/>
        </p:nvPicPr>
        <p:blipFill>
          <a:blip r:embed="rId6"/>
          <a:stretch>
            <a:fillRect/>
          </a:stretch>
        </p:blipFill>
        <p:spPr>
          <a:xfrm>
            <a:off x="175427" y="1155873"/>
            <a:ext cx="1378800" cy="13788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17853FDD-8085-4E00-A98E-BE6A23DF22AA}"/>
              </a:ext>
            </a:extLst>
          </p:cNvPr>
          <p:cNvPicPr>
            <a:picLocks noChangeAspect="1"/>
          </p:cNvPicPr>
          <p:nvPr/>
        </p:nvPicPr>
        <p:blipFill>
          <a:blip r:embed="rId7"/>
          <a:stretch>
            <a:fillRect/>
          </a:stretch>
        </p:blipFill>
        <p:spPr>
          <a:xfrm>
            <a:off x="1320987" y="1155873"/>
            <a:ext cx="1373616" cy="1378800"/>
          </a:xfrm>
          <a:prstGeom prst="rect">
            <a:avLst/>
          </a:prstGeom>
        </p:spPr>
      </p:pic>
      <p:pic>
        <p:nvPicPr>
          <p:cNvPr id="19" name="Picture 18" descr="A picture containing ball, room&#10;&#10;Description automatically generated">
            <a:extLst>
              <a:ext uri="{FF2B5EF4-FFF2-40B4-BE49-F238E27FC236}">
                <a16:creationId xmlns:a16="http://schemas.microsoft.com/office/drawing/2014/main" id="{E7DA5813-908F-481C-8915-CD80522FF907}"/>
              </a:ext>
            </a:extLst>
          </p:cNvPr>
          <p:cNvPicPr>
            <a:picLocks noChangeAspect="1"/>
          </p:cNvPicPr>
          <p:nvPr/>
        </p:nvPicPr>
        <p:blipFill>
          <a:blip r:embed="rId8"/>
          <a:stretch>
            <a:fillRect/>
          </a:stretch>
        </p:blipFill>
        <p:spPr>
          <a:xfrm>
            <a:off x="175427" y="2211691"/>
            <a:ext cx="1378800" cy="1378800"/>
          </a:xfrm>
          <a:prstGeom prst="rect">
            <a:avLst/>
          </a:prstGeom>
        </p:spPr>
      </p:pic>
      <p:pic>
        <p:nvPicPr>
          <p:cNvPr id="20" name="Picture 19" descr="A close up of a logo&#10;&#10;Description automatically generated">
            <a:extLst>
              <a:ext uri="{FF2B5EF4-FFF2-40B4-BE49-F238E27FC236}">
                <a16:creationId xmlns:a16="http://schemas.microsoft.com/office/drawing/2014/main" id="{1EA5D782-C4DD-4385-AE1E-74FB660C75C5}"/>
              </a:ext>
            </a:extLst>
          </p:cNvPr>
          <p:cNvPicPr>
            <a:picLocks noChangeAspect="1"/>
          </p:cNvPicPr>
          <p:nvPr/>
        </p:nvPicPr>
        <p:blipFill>
          <a:blip r:embed="rId9"/>
          <a:stretch>
            <a:fillRect/>
          </a:stretch>
        </p:blipFill>
        <p:spPr>
          <a:xfrm>
            <a:off x="1320987" y="2211691"/>
            <a:ext cx="1378800" cy="1378800"/>
          </a:xfrm>
          <a:prstGeom prst="rect">
            <a:avLst/>
          </a:prstGeom>
        </p:spPr>
      </p:pic>
      <p:pic>
        <p:nvPicPr>
          <p:cNvPr id="21" name="Picture 20" descr="A picture containing ball, room&#10;&#10;Description automatically generated">
            <a:extLst>
              <a:ext uri="{FF2B5EF4-FFF2-40B4-BE49-F238E27FC236}">
                <a16:creationId xmlns:a16="http://schemas.microsoft.com/office/drawing/2014/main" id="{E5CBC673-105C-450C-A36A-9F33B380C72D}"/>
              </a:ext>
            </a:extLst>
          </p:cNvPr>
          <p:cNvPicPr>
            <a:picLocks noChangeAspect="1"/>
          </p:cNvPicPr>
          <p:nvPr/>
        </p:nvPicPr>
        <p:blipFill>
          <a:blip r:embed="rId10"/>
          <a:stretch>
            <a:fillRect/>
          </a:stretch>
        </p:blipFill>
        <p:spPr>
          <a:xfrm>
            <a:off x="175427" y="3267509"/>
            <a:ext cx="1378800" cy="137880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85FA9FC-ADAA-4BD5-890B-0EAC220D1528}"/>
              </a:ext>
            </a:extLst>
          </p:cNvPr>
          <p:cNvPicPr>
            <a:picLocks noChangeAspect="1"/>
          </p:cNvPicPr>
          <p:nvPr/>
        </p:nvPicPr>
        <p:blipFill>
          <a:blip r:embed="rId11"/>
          <a:stretch>
            <a:fillRect/>
          </a:stretch>
        </p:blipFill>
        <p:spPr>
          <a:xfrm>
            <a:off x="1320987" y="3267509"/>
            <a:ext cx="1378800" cy="1378800"/>
          </a:xfrm>
          <a:prstGeom prst="rect">
            <a:avLst/>
          </a:prstGeom>
        </p:spPr>
      </p:pic>
      <p:pic>
        <p:nvPicPr>
          <p:cNvPr id="23" name="Picture 22" descr="A picture containing sitting, white, sign&#10;&#10;Description automatically generated">
            <a:extLst>
              <a:ext uri="{FF2B5EF4-FFF2-40B4-BE49-F238E27FC236}">
                <a16:creationId xmlns:a16="http://schemas.microsoft.com/office/drawing/2014/main" id="{A8C07407-8FF8-4DC2-BE17-08E7376039C1}"/>
              </a:ext>
            </a:extLst>
          </p:cNvPr>
          <p:cNvPicPr>
            <a:picLocks noChangeAspect="1"/>
          </p:cNvPicPr>
          <p:nvPr/>
        </p:nvPicPr>
        <p:blipFill>
          <a:blip r:embed="rId12"/>
          <a:stretch>
            <a:fillRect/>
          </a:stretch>
        </p:blipFill>
        <p:spPr>
          <a:xfrm>
            <a:off x="175427" y="4323327"/>
            <a:ext cx="1373616" cy="1378800"/>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DBE1FC4A-3A00-45E8-889F-6DF93860F620}"/>
              </a:ext>
            </a:extLst>
          </p:cNvPr>
          <p:cNvPicPr>
            <a:picLocks noChangeAspect="1"/>
          </p:cNvPicPr>
          <p:nvPr/>
        </p:nvPicPr>
        <p:blipFill>
          <a:blip r:embed="rId13"/>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6075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17"/>
                                        </p:tgtEl>
                                      </p:cBhvr>
                                    </p:animEffect>
                                    <p:animScale>
                                      <p:cBhvr>
                                        <p:cTn id="7" dur="125" autoRev="1" fill="hold"/>
                                        <p:tgtEl>
                                          <p:spTgt spid="17"/>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18"/>
                                        </p:tgtEl>
                                      </p:cBhvr>
                                    </p:animEffect>
                                    <p:animScale>
                                      <p:cBhvr>
                                        <p:cTn id="11" dur="125" autoRev="1" fill="hold"/>
                                        <p:tgtEl>
                                          <p:spTgt spid="18"/>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19"/>
                                        </p:tgtEl>
                                      </p:cBhvr>
                                    </p:animEffect>
                                    <p:animScale>
                                      <p:cBhvr>
                                        <p:cTn id="15" dur="125" autoRev="1" fill="hold"/>
                                        <p:tgtEl>
                                          <p:spTgt spid="19"/>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0"/>
                                        </p:tgtEl>
                                      </p:cBhvr>
                                    </p:animEffect>
                                    <p:animScale>
                                      <p:cBhvr>
                                        <p:cTn id="19" dur="125" autoRev="1" fill="hold"/>
                                        <p:tgtEl>
                                          <p:spTgt spid="20"/>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1"/>
                                        </p:tgtEl>
                                      </p:cBhvr>
                                    </p:animEffect>
                                    <p:animScale>
                                      <p:cBhvr>
                                        <p:cTn id="23" dur="125" autoRev="1" fill="hold"/>
                                        <p:tgtEl>
                                          <p:spTgt spid="21"/>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2"/>
                                        </p:tgtEl>
                                      </p:cBhvr>
                                    </p:animEffect>
                                    <p:animScale>
                                      <p:cBhvr>
                                        <p:cTn id="27" dur="125" autoRev="1" fill="hold"/>
                                        <p:tgtEl>
                                          <p:spTgt spid="22"/>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3"/>
                                        </p:tgtEl>
                                      </p:cBhvr>
                                    </p:animEffect>
                                    <p:animScale>
                                      <p:cBhvr>
                                        <p:cTn id="31" dur="125" autoRev="1" fill="hold"/>
                                        <p:tgtEl>
                                          <p:spTgt spid="23"/>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4"/>
                                        </p:tgtEl>
                                      </p:cBhvr>
                                    </p:animEffect>
                                    <p:animScale>
                                      <p:cBhvr>
                                        <p:cTn id="35" dur="125" autoRev="1" fill="hold"/>
                                        <p:tgtEl>
                                          <p:spTgt spid="24"/>
                                        </p:tgtEl>
                                      </p:cBhvr>
                                      <p:by x="105000" y="105000"/>
                                    </p:animScale>
                                  </p:childTnLst>
                                </p:cTn>
                              </p:par>
                            </p:childTnLst>
                          </p:cTn>
                        </p:par>
                        <p:par>
                          <p:cTn id="36" fill="hold">
                            <p:stCondLst>
                              <p:cond delay="2000"/>
                            </p:stCondLst>
                            <p:childTnLst>
                              <p:par>
                                <p:cTn id="37" presetID="6" presetClass="emph" presetSubtype="0" fill="hold" nodeType="afterEffect">
                                  <p:stCondLst>
                                    <p:cond delay="0"/>
                                  </p:stCondLst>
                                  <p:childTnLst>
                                    <p:animScale>
                                      <p:cBhvr>
                                        <p:cTn id="38" dur="1000" fill="hold"/>
                                        <p:tgtEl>
                                          <p:spTgt spid="17"/>
                                        </p:tgtEl>
                                      </p:cBhvr>
                                      <p:by x="150000" y="150000"/>
                                    </p:animScale>
                                  </p:childTnLst>
                                </p:cTn>
                              </p:par>
                            </p:childTnLst>
                          </p:cTn>
                        </p:par>
                        <p:par>
                          <p:cTn id="39" fill="hold">
                            <p:stCondLst>
                              <p:cond delay="3000"/>
                            </p:stCondLst>
                            <p:childTnLst>
                              <p:par>
                                <p:cTn id="40" presetID="6" presetClass="emph" presetSubtype="0" fill="hold" nodeType="afterEffect">
                                  <p:stCondLst>
                                    <p:cond delay="0"/>
                                  </p:stCondLst>
                                  <p:childTnLst>
                                    <p:animScale>
                                      <p:cBhvr>
                                        <p:cTn id="41" dur="1000" fill="hold"/>
                                        <p:tgtEl>
                                          <p:spTgt spid="18"/>
                                        </p:tgtEl>
                                      </p:cBhvr>
                                      <p:by x="150000" y="150000"/>
                                    </p:animScale>
                                  </p:childTnLst>
                                </p:cTn>
                              </p:par>
                            </p:childTnLst>
                          </p:cTn>
                        </p:par>
                        <p:par>
                          <p:cTn id="42" fill="hold">
                            <p:stCondLst>
                              <p:cond delay="4000"/>
                            </p:stCondLst>
                            <p:childTnLst>
                              <p:par>
                                <p:cTn id="43" presetID="6" presetClass="emph" presetSubtype="0" fill="hold" nodeType="afterEffect">
                                  <p:stCondLst>
                                    <p:cond delay="0"/>
                                  </p:stCondLst>
                                  <p:childTnLst>
                                    <p:animScale>
                                      <p:cBhvr>
                                        <p:cTn id="44" dur="1000" fill="hold"/>
                                        <p:tgtEl>
                                          <p:spTgt spid="19"/>
                                        </p:tgtEl>
                                      </p:cBhvr>
                                      <p:by x="150000" y="150000"/>
                                    </p:animScale>
                                  </p:childTnLst>
                                </p:cTn>
                              </p:par>
                            </p:childTnLst>
                          </p:cTn>
                        </p:par>
                        <p:par>
                          <p:cTn id="45" fill="hold">
                            <p:stCondLst>
                              <p:cond delay="5000"/>
                            </p:stCondLst>
                            <p:childTnLst>
                              <p:par>
                                <p:cTn id="46" presetID="6" presetClass="emph" presetSubtype="0" fill="hold" nodeType="afterEffect">
                                  <p:stCondLst>
                                    <p:cond delay="0"/>
                                  </p:stCondLst>
                                  <p:childTnLst>
                                    <p:animScale>
                                      <p:cBhvr>
                                        <p:cTn id="47" dur="1000" fill="hold"/>
                                        <p:tgtEl>
                                          <p:spTgt spid="22"/>
                                        </p:tgtEl>
                                      </p:cBhvr>
                                      <p:by x="150000" y="150000"/>
                                    </p:animScale>
                                  </p:childTnLst>
                                </p:cTn>
                              </p:par>
                            </p:childTnLst>
                          </p:cTn>
                        </p:par>
                        <p:par>
                          <p:cTn id="48" fill="hold">
                            <p:stCondLst>
                              <p:cond delay="6000"/>
                            </p:stCondLst>
                            <p:childTnLst>
                              <p:par>
                                <p:cTn id="49" presetID="6" presetClass="emph" presetSubtype="0" fill="hold" nodeType="afterEffect">
                                  <p:stCondLst>
                                    <p:cond delay="0"/>
                                  </p:stCondLst>
                                  <p:childTnLst>
                                    <p:animScale>
                                      <p:cBhvr>
                                        <p:cTn id="50" dur="1000" fill="hold"/>
                                        <p:tgtEl>
                                          <p:spTgt spid="24"/>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anim calcmode="lin" valueType="num">
                                      <p:cBhvr>
                                        <p:cTn id="77" dur="1000" fill="hold"/>
                                        <p:tgtEl>
                                          <p:spTgt spid="37"/>
                                        </p:tgtEl>
                                        <p:attrNameLst>
                                          <p:attrName>ppt_x</p:attrName>
                                        </p:attrNameLst>
                                      </p:cBhvr>
                                      <p:tavLst>
                                        <p:tav tm="0">
                                          <p:val>
                                            <p:strVal val="#ppt_x"/>
                                          </p:val>
                                        </p:tav>
                                        <p:tav tm="100000">
                                          <p:val>
                                            <p:strVal val="#ppt_x"/>
                                          </p:val>
                                        </p:tav>
                                      </p:tavLst>
                                    </p:anim>
                                    <p:anim calcmode="lin" valueType="num">
                                      <p:cBhvr>
                                        <p:cTn id="7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2">
            <a:extLst>
              <a:ext uri="{FF2B5EF4-FFF2-40B4-BE49-F238E27FC236}">
                <a16:creationId xmlns:a16="http://schemas.microsoft.com/office/drawing/2014/main" id="{4B10EBD9-B2FD-45F1-A461-AF101909F9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90" t="10981" r="18036" b="28635"/>
          <a:stretch/>
        </p:blipFill>
        <p:spPr bwMode="auto">
          <a:xfrm>
            <a:off x="5320483" y="1222217"/>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loud Callout 2">
            <a:extLst>
              <a:ext uri="{FF2B5EF4-FFF2-40B4-BE49-F238E27FC236}">
                <a16:creationId xmlns:a16="http://schemas.microsoft.com/office/drawing/2014/main" id="{3F11EEE2-D516-4310-8BAE-6C5B6A010234}"/>
              </a:ext>
            </a:extLst>
          </p:cNvPr>
          <p:cNvSpPr/>
          <p:nvPr/>
        </p:nvSpPr>
        <p:spPr>
          <a:xfrm>
            <a:off x="8488836" y="696814"/>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Patient</a:t>
            </a:r>
            <a:endParaRPr lang="en-GB" sz="2800" dirty="0"/>
          </a:p>
        </p:txBody>
      </p:sp>
      <p:sp>
        <p:nvSpPr>
          <p:cNvPr id="12" name="Cloud Callout 3">
            <a:extLst>
              <a:ext uri="{FF2B5EF4-FFF2-40B4-BE49-F238E27FC236}">
                <a16:creationId xmlns:a16="http://schemas.microsoft.com/office/drawing/2014/main" id="{A493D6CA-E6B8-4D49-8178-7580100FB602}"/>
              </a:ext>
            </a:extLst>
          </p:cNvPr>
          <p:cNvSpPr/>
          <p:nvPr/>
        </p:nvSpPr>
        <p:spPr>
          <a:xfrm>
            <a:off x="3594744" y="303494"/>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Interested in science</a:t>
            </a:r>
            <a:endParaRPr lang="en-GB" sz="2800" dirty="0"/>
          </a:p>
        </p:txBody>
      </p:sp>
      <p:sp>
        <p:nvSpPr>
          <p:cNvPr id="13" name="Cloud Callout 4">
            <a:extLst>
              <a:ext uri="{FF2B5EF4-FFF2-40B4-BE49-F238E27FC236}">
                <a16:creationId xmlns:a16="http://schemas.microsoft.com/office/drawing/2014/main" id="{F9DEDA9C-359E-4153-9A44-04B07FD151EB}"/>
              </a:ext>
            </a:extLst>
          </p:cNvPr>
          <p:cNvSpPr/>
          <p:nvPr/>
        </p:nvSpPr>
        <p:spPr>
          <a:xfrm>
            <a:off x="3066331" y="2613705"/>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Yu Gothic" panose="020B0400000000000000" pitchFamily="34" charset="-128"/>
                <a:ea typeface="Yu Gothic" panose="020B0400000000000000" pitchFamily="34" charset="-128"/>
              </a:rPr>
              <a:t>Curious</a:t>
            </a:r>
          </a:p>
        </p:txBody>
      </p:sp>
      <p:sp>
        <p:nvSpPr>
          <p:cNvPr id="14" name="Cloud Callout 5">
            <a:extLst>
              <a:ext uri="{FF2B5EF4-FFF2-40B4-BE49-F238E27FC236}">
                <a16:creationId xmlns:a16="http://schemas.microsoft.com/office/drawing/2014/main" id="{94151D61-1CCC-4967-A7B8-96AECA256826}"/>
              </a:ext>
            </a:extLst>
          </p:cNvPr>
          <p:cNvSpPr/>
          <p:nvPr/>
        </p:nvSpPr>
        <p:spPr>
          <a:xfrm>
            <a:off x="8692108" y="2929062"/>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Organised and focussed</a:t>
            </a:r>
          </a:p>
        </p:txBody>
      </p:sp>
      <p:pic>
        <p:nvPicPr>
          <p:cNvPr id="15" name="Picture 2">
            <a:extLst>
              <a:ext uri="{FF2B5EF4-FFF2-40B4-BE49-F238E27FC236}">
                <a16:creationId xmlns:a16="http://schemas.microsoft.com/office/drawing/2014/main" id="{6D242EB6-0658-4579-A6E9-AE4BE0876A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8317" y="3229633"/>
            <a:ext cx="4029471" cy="241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61A1F085-C8A4-481F-98CA-DD13B26169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6307" y="789726"/>
            <a:ext cx="4090544" cy="272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id="{FE069A61-DF45-444E-B967-ABC6E3A771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4744" y="3429000"/>
            <a:ext cx="4114753" cy="274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8E24F79F-5BEB-4C19-B510-FFD59738AFAC}"/>
              </a:ext>
            </a:extLst>
          </p:cNvPr>
          <p:cNvSpPr/>
          <p:nvPr/>
        </p:nvSpPr>
        <p:spPr>
          <a:xfrm>
            <a:off x="413475" y="1588979"/>
            <a:ext cx="3376279"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latin typeface="Yu Gothic" panose="020B0400000000000000" pitchFamily="34" charset="-128"/>
                <a:ea typeface="Yu Gothic" panose="020B0400000000000000" pitchFamily="34" charset="-128"/>
              </a:rPr>
              <a:t>Scientist</a:t>
            </a:r>
          </a:p>
        </p:txBody>
      </p:sp>
      <p:pic>
        <p:nvPicPr>
          <p:cNvPr id="19" name="Picture 4">
            <a:extLst>
              <a:ext uri="{FF2B5EF4-FFF2-40B4-BE49-F238E27FC236}">
                <a16:creationId xmlns:a16="http://schemas.microsoft.com/office/drawing/2014/main" id="{033CBFAE-9965-470E-9095-386DE23C7B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9683" y="885221"/>
            <a:ext cx="3538735" cy="234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A8AC088B-26CC-4316-AE49-B500B953A038}"/>
              </a:ext>
            </a:extLst>
          </p:cNvPr>
          <p:cNvSpPr/>
          <p:nvPr/>
        </p:nvSpPr>
        <p:spPr>
          <a:xfrm>
            <a:off x="226509" y="2856001"/>
            <a:ext cx="3696765" cy="769441"/>
          </a:xfrm>
          <a:prstGeom prst="rect">
            <a:avLst/>
          </a:prstGeom>
        </p:spPr>
        <p:txBody>
          <a:bodyPr wrap="square">
            <a:spAutoFit/>
          </a:bodyPr>
          <a:lstStyle/>
          <a:p>
            <a:pPr algn="ctr"/>
            <a:r>
              <a:rPr lang="en-US" sz="2200" dirty="0">
                <a:latin typeface="Yu Gothic" panose="020B0400000000000000" pitchFamily="34" charset="-128"/>
                <a:ea typeface="Yu Gothic" panose="020B0400000000000000" pitchFamily="34" charset="-128"/>
              </a:rPr>
              <a:t>Studies and has expert knowledge of science</a:t>
            </a:r>
            <a:endParaRPr lang="en-GB" sz="2200" dirty="0">
              <a:latin typeface="Yu Gothic" panose="020B0400000000000000" pitchFamily="34" charset="-128"/>
              <a:ea typeface="Yu Gothic" panose="020B0400000000000000" pitchFamily="34" charset="-128"/>
            </a:endParaRPr>
          </a:p>
        </p:txBody>
      </p:sp>
      <p:sp>
        <p:nvSpPr>
          <p:cNvPr id="21" name="Rounded Rectangular Callout 15">
            <a:extLst>
              <a:ext uri="{FF2B5EF4-FFF2-40B4-BE49-F238E27FC236}">
                <a16:creationId xmlns:a16="http://schemas.microsoft.com/office/drawing/2014/main" id="{4D7BC566-8D5F-49F2-81A2-E40855C34B11}"/>
              </a:ext>
            </a:extLst>
          </p:cNvPr>
          <p:cNvSpPr/>
          <p:nvPr/>
        </p:nvSpPr>
        <p:spPr>
          <a:xfrm>
            <a:off x="1401767" y="4145220"/>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Boy or girl?</a:t>
            </a:r>
            <a:endParaRPr lang="en-GB" sz="2800" dirty="0"/>
          </a:p>
        </p:txBody>
      </p:sp>
    </p:spTree>
    <p:extLst>
      <p:ext uri="{BB962C8B-B14F-4D97-AF65-F5344CB8AC3E}">
        <p14:creationId xmlns:p14="http://schemas.microsoft.com/office/powerpoint/2010/main" val="2045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style.rotation</p:attrName>
                                        </p:attrNameLst>
                                      </p:cBhvr>
                                      <p:tavLst>
                                        <p:tav tm="0">
                                          <p:val>
                                            <p:fltVal val="0"/>
                                          </p:val>
                                        </p:tav>
                                        <p:tav tm="100000">
                                          <p:val>
                                            <p:fltVal val="90"/>
                                          </p:val>
                                        </p:tav>
                                      </p:tavLst>
                                    </p:anim>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Scientists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According to the </a:t>
            </a:r>
            <a:r>
              <a:rPr lang="en-US" b="1" dirty="0"/>
              <a:t>Women in Science</a:t>
            </a:r>
            <a:r>
              <a:rPr lang="en-US" dirty="0"/>
              <a:t> and Engineering (Wise) campaign’s latest analysis of </a:t>
            </a:r>
            <a:r>
              <a:rPr lang="en-US" b="1" dirty="0"/>
              <a:t>UK</a:t>
            </a:r>
            <a:r>
              <a:rPr lang="en-US" dirty="0"/>
              <a:t> </a:t>
            </a:r>
            <a:r>
              <a:rPr lang="en-US" dirty="0" err="1"/>
              <a:t>labour</a:t>
            </a:r>
            <a:r>
              <a:rPr lang="en-US" dirty="0"/>
              <a:t> market statistics, </a:t>
            </a:r>
            <a:r>
              <a:rPr lang="en-US" b="1" dirty="0"/>
              <a:t>women</a:t>
            </a:r>
            <a:r>
              <a:rPr lang="en-US" dirty="0"/>
              <a:t> make up just 12.8% of the Stem workforce </a:t>
            </a:r>
            <a:r>
              <a:rPr lang="en-US" i="1" dirty="0"/>
              <a:t>https://www.theguardian.com/news/datablog/2015/jun/13/how-well-are-women-represented-in-uk-science</a:t>
            </a:r>
          </a:p>
          <a:p>
            <a:endParaRPr lang="en-US" b="1" dirty="0"/>
          </a:p>
          <a:p>
            <a:r>
              <a:rPr lang="en-US" b="1" dirty="0"/>
              <a:t>What impact does this low proportion of female scientists have in the UK?</a:t>
            </a:r>
          </a:p>
          <a:p>
            <a:endParaRPr lang="en-US" dirty="0"/>
          </a:p>
          <a:p>
            <a:endParaRPr lang="en-US" dirty="0"/>
          </a:p>
        </p:txBody>
      </p:sp>
      <p:pic>
        <p:nvPicPr>
          <p:cNvPr id="7" name="Picture 6" descr="A close up of a sign&#10;&#10;Description automatically generated">
            <a:extLst>
              <a:ext uri="{FF2B5EF4-FFF2-40B4-BE49-F238E27FC236}">
                <a16:creationId xmlns:a16="http://schemas.microsoft.com/office/drawing/2014/main" id="{6684E5E2-EBB5-408B-A9A7-6621A67FBA95}"/>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3CEE639-CC32-4B0D-A10A-A3B3AD4B934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39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AFF7854A-9536-4739-B148-DC4E745BD6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90" t="10981" r="18036" b="28635"/>
          <a:stretch/>
        </p:blipFill>
        <p:spPr bwMode="auto">
          <a:xfrm>
            <a:off x="5450299" y="1223619"/>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1">
            <a:extLst>
              <a:ext uri="{FF2B5EF4-FFF2-40B4-BE49-F238E27FC236}">
                <a16:creationId xmlns:a16="http://schemas.microsoft.com/office/drawing/2014/main" id="{DBC17BBD-BA4D-4D89-9F41-A39E71BF2E40}"/>
              </a:ext>
            </a:extLst>
          </p:cNvPr>
          <p:cNvSpPr/>
          <p:nvPr/>
        </p:nvSpPr>
        <p:spPr>
          <a:xfrm>
            <a:off x="8618652" y="68083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Determined: practise all the time</a:t>
            </a:r>
            <a:endParaRPr lang="en-GB" sz="2400" dirty="0"/>
          </a:p>
        </p:txBody>
      </p:sp>
      <p:sp>
        <p:nvSpPr>
          <p:cNvPr id="17" name="Cloud Callout 12">
            <a:extLst>
              <a:ext uri="{FF2B5EF4-FFF2-40B4-BE49-F238E27FC236}">
                <a16:creationId xmlns:a16="http://schemas.microsoft.com/office/drawing/2014/main" id="{B8F4F87D-F7D7-4EEB-8A9E-F8E9F6ADE348}"/>
              </a:ext>
            </a:extLst>
          </p:cNvPr>
          <p:cNvSpPr/>
          <p:nvPr/>
        </p:nvSpPr>
        <p:spPr>
          <a:xfrm>
            <a:off x="3724560" y="89807"/>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rPr>
              <a:t>Good sense of rhythm</a:t>
            </a:r>
          </a:p>
        </p:txBody>
      </p:sp>
      <p:sp>
        <p:nvSpPr>
          <p:cNvPr id="18" name="Cloud Callout 13">
            <a:extLst>
              <a:ext uri="{FF2B5EF4-FFF2-40B4-BE49-F238E27FC236}">
                <a16:creationId xmlns:a16="http://schemas.microsoft.com/office/drawing/2014/main" id="{82BB48BA-A73F-46E7-B443-6715CB01AC30}"/>
              </a:ext>
            </a:extLst>
          </p:cNvPr>
          <p:cNvSpPr/>
          <p:nvPr/>
        </p:nvSpPr>
        <p:spPr>
          <a:xfrm>
            <a:off x="3196147" y="259772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Confidence</a:t>
            </a:r>
          </a:p>
        </p:txBody>
      </p:sp>
      <p:sp>
        <p:nvSpPr>
          <p:cNvPr id="19" name="Cloud Callout 14">
            <a:extLst>
              <a:ext uri="{FF2B5EF4-FFF2-40B4-BE49-F238E27FC236}">
                <a16:creationId xmlns:a16="http://schemas.microsoft.com/office/drawing/2014/main" id="{BC63B356-17F2-4CDF-A15B-E966A8CB9A66}"/>
              </a:ext>
            </a:extLst>
          </p:cNvPr>
          <p:cNvSpPr/>
          <p:nvPr/>
        </p:nvSpPr>
        <p:spPr>
          <a:xfrm>
            <a:off x="8821924" y="291308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Fit, healthy and strong</a:t>
            </a:r>
          </a:p>
        </p:txBody>
      </p:sp>
      <p:pic>
        <p:nvPicPr>
          <p:cNvPr id="20" name="Picture 19" descr="A close up of a logo&#10;&#10;Description automatically generated">
            <a:extLst>
              <a:ext uri="{FF2B5EF4-FFF2-40B4-BE49-F238E27FC236}">
                <a16:creationId xmlns:a16="http://schemas.microsoft.com/office/drawing/2014/main" id="{F3E64098-59C0-4814-B696-A76DEA333277}"/>
              </a:ext>
            </a:extLst>
          </p:cNvPr>
          <p:cNvPicPr>
            <a:picLocks noChangeAspect="1"/>
          </p:cNvPicPr>
          <p:nvPr/>
        </p:nvPicPr>
        <p:blipFill>
          <a:blip r:embed="rId6"/>
          <a:stretch>
            <a:fillRect/>
          </a:stretch>
        </p:blipFill>
        <p:spPr>
          <a:xfrm>
            <a:off x="175427" y="1155873"/>
            <a:ext cx="1378800" cy="13788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7336C006-45F5-4995-B894-EFD37D6233DC}"/>
              </a:ext>
            </a:extLst>
          </p:cNvPr>
          <p:cNvPicPr>
            <a:picLocks noChangeAspect="1"/>
          </p:cNvPicPr>
          <p:nvPr/>
        </p:nvPicPr>
        <p:blipFill>
          <a:blip r:embed="rId7"/>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CBCC4097-E5A3-4727-941A-4224B01F2AB4}"/>
              </a:ext>
            </a:extLst>
          </p:cNvPr>
          <p:cNvPicPr>
            <a:picLocks noChangeAspect="1"/>
          </p:cNvPicPr>
          <p:nvPr/>
        </p:nvPicPr>
        <p:blipFill>
          <a:blip r:embed="rId8"/>
          <a:stretch>
            <a:fillRect/>
          </a:stretch>
        </p:blipFill>
        <p:spPr>
          <a:xfrm>
            <a:off x="175427" y="2211691"/>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8D9EDF55-6F76-4747-8771-F8FA02245531}"/>
              </a:ext>
            </a:extLst>
          </p:cNvPr>
          <p:cNvPicPr>
            <a:picLocks noChangeAspect="1"/>
          </p:cNvPicPr>
          <p:nvPr/>
        </p:nvPicPr>
        <p:blipFill>
          <a:blip r:embed="rId9"/>
          <a:stretch>
            <a:fillRect/>
          </a:stretch>
        </p:blipFill>
        <p:spPr>
          <a:xfrm>
            <a:off x="1320987" y="2211691"/>
            <a:ext cx="1378800" cy="1378800"/>
          </a:xfrm>
          <a:prstGeom prst="rect">
            <a:avLst/>
          </a:prstGeom>
        </p:spPr>
      </p:pic>
      <p:pic>
        <p:nvPicPr>
          <p:cNvPr id="24" name="Picture 23" descr="A picture containing ball, room&#10;&#10;Description automatically generated">
            <a:extLst>
              <a:ext uri="{FF2B5EF4-FFF2-40B4-BE49-F238E27FC236}">
                <a16:creationId xmlns:a16="http://schemas.microsoft.com/office/drawing/2014/main" id="{14A65729-0D13-496F-B668-88F94C091B02}"/>
              </a:ext>
            </a:extLst>
          </p:cNvPr>
          <p:cNvPicPr>
            <a:picLocks noChangeAspect="1"/>
          </p:cNvPicPr>
          <p:nvPr/>
        </p:nvPicPr>
        <p:blipFill>
          <a:blip r:embed="rId10"/>
          <a:stretch>
            <a:fillRect/>
          </a:stretch>
        </p:blipFill>
        <p:spPr>
          <a:xfrm>
            <a:off x="175427" y="3267509"/>
            <a:ext cx="1378800" cy="13788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C54DD720-C3D3-466B-9910-6EFC2C56E4DD}"/>
              </a:ext>
            </a:extLst>
          </p:cNvPr>
          <p:cNvPicPr>
            <a:picLocks noChangeAspect="1"/>
          </p:cNvPicPr>
          <p:nvPr/>
        </p:nvPicPr>
        <p:blipFill>
          <a:blip r:embed="rId11"/>
          <a:stretch>
            <a:fillRect/>
          </a:stretch>
        </p:blipFill>
        <p:spPr>
          <a:xfrm>
            <a:off x="1320987" y="3267509"/>
            <a:ext cx="1378800" cy="1378800"/>
          </a:xfrm>
          <a:prstGeom prst="rect">
            <a:avLst/>
          </a:prstGeom>
        </p:spPr>
      </p:pic>
      <p:pic>
        <p:nvPicPr>
          <p:cNvPr id="26" name="Picture 25" descr="A picture containing sitting, white, sign&#10;&#10;Description automatically generated">
            <a:extLst>
              <a:ext uri="{FF2B5EF4-FFF2-40B4-BE49-F238E27FC236}">
                <a16:creationId xmlns:a16="http://schemas.microsoft.com/office/drawing/2014/main" id="{8AD8900C-EFDA-423A-98CD-CA4FF391A9AD}"/>
              </a:ext>
            </a:extLst>
          </p:cNvPr>
          <p:cNvPicPr>
            <a:picLocks noChangeAspect="1"/>
          </p:cNvPicPr>
          <p:nvPr/>
        </p:nvPicPr>
        <p:blipFill>
          <a:blip r:embed="rId12"/>
          <a:stretch>
            <a:fillRect/>
          </a:stretch>
        </p:blipFill>
        <p:spPr>
          <a:xfrm>
            <a:off x="175427" y="4323327"/>
            <a:ext cx="1373616" cy="13788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04B12B54-7905-4BD7-91D1-7C51523D905C}"/>
              </a:ext>
            </a:extLst>
          </p:cNvPr>
          <p:cNvPicPr>
            <a:picLocks noChangeAspect="1"/>
          </p:cNvPicPr>
          <p:nvPr/>
        </p:nvPicPr>
        <p:blipFill>
          <a:blip r:embed="rId13"/>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18825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20"/>
                                        </p:tgtEl>
                                      </p:cBhvr>
                                    </p:animEffect>
                                    <p:animScale>
                                      <p:cBhvr>
                                        <p:cTn id="7" dur="125" autoRev="1" fill="hold"/>
                                        <p:tgtEl>
                                          <p:spTgt spid="20"/>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21"/>
                                        </p:tgtEl>
                                      </p:cBhvr>
                                    </p:animEffect>
                                    <p:animScale>
                                      <p:cBhvr>
                                        <p:cTn id="11" dur="125" autoRev="1" fill="hold"/>
                                        <p:tgtEl>
                                          <p:spTgt spid="21"/>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3"/>
                                        </p:tgtEl>
                                      </p:cBhvr>
                                    </p:animEffect>
                                    <p:animScale>
                                      <p:cBhvr>
                                        <p:cTn id="19" dur="125" autoRev="1" fill="hold"/>
                                        <p:tgtEl>
                                          <p:spTgt spid="23"/>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4"/>
                                        </p:tgtEl>
                                      </p:cBhvr>
                                    </p:animEffect>
                                    <p:animScale>
                                      <p:cBhvr>
                                        <p:cTn id="23" dur="125" autoRev="1" fill="hold"/>
                                        <p:tgtEl>
                                          <p:spTgt spid="24"/>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5"/>
                                        </p:tgtEl>
                                      </p:cBhvr>
                                    </p:animEffect>
                                    <p:animScale>
                                      <p:cBhvr>
                                        <p:cTn id="27" dur="125" autoRev="1" fill="hold"/>
                                        <p:tgtEl>
                                          <p:spTgt spid="25"/>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6"/>
                                        </p:tgtEl>
                                      </p:cBhvr>
                                    </p:animEffect>
                                    <p:animScale>
                                      <p:cBhvr>
                                        <p:cTn id="31" dur="125" autoRev="1" fill="hold"/>
                                        <p:tgtEl>
                                          <p:spTgt spid="26"/>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7"/>
                                        </p:tgtEl>
                                      </p:cBhvr>
                                    </p:animEffect>
                                    <p:animScale>
                                      <p:cBhvr>
                                        <p:cTn id="35" dur="125" autoRev="1" fill="hold"/>
                                        <p:tgtEl>
                                          <p:spTgt spid="2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20"/>
                                        </p:tgtEl>
                                      </p:cBhvr>
                                      <p:by x="150000" y="150000"/>
                                    </p:animScale>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1000" fill="hold"/>
                                        <p:tgtEl>
                                          <p:spTgt spid="23"/>
                                        </p:tgtEl>
                                      </p:cBhvr>
                                      <p:by x="150000" y="150000"/>
                                    </p:animScale>
                                  </p:childTnLst>
                                </p:cTn>
                              </p:par>
                            </p:childTnLst>
                          </p:cTn>
                        </p:par>
                        <p:par>
                          <p:cTn id="43" fill="hold">
                            <p:stCondLst>
                              <p:cond delay="2000"/>
                            </p:stCondLst>
                            <p:childTnLst>
                              <p:par>
                                <p:cTn id="44" presetID="6" presetClass="emph" presetSubtype="0" fill="hold" nodeType="afterEffect">
                                  <p:stCondLst>
                                    <p:cond delay="0"/>
                                  </p:stCondLst>
                                  <p:childTnLst>
                                    <p:animScale>
                                      <p:cBhvr>
                                        <p:cTn id="45" dur="1000" fill="hold"/>
                                        <p:tgtEl>
                                          <p:spTgt spid="24"/>
                                        </p:tgtEl>
                                      </p:cBhvr>
                                      <p:by x="150000" y="150000"/>
                                    </p:animScale>
                                  </p:childTnLst>
                                </p:cTn>
                              </p:par>
                            </p:childTnLst>
                          </p:cTn>
                        </p:par>
                        <p:par>
                          <p:cTn id="46" fill="hold">
                            <p:stCondLst>
                              <p:cond delay="3000"/>
                            </p:stCondLst>
                            <p:childTnLst>
                              <p:par>
                                <p:cTn id="47" presetID="6" presetClass="emph" presetSubtype="0" fill="hold" nodeType="afterEffect">
                                  <p:stCondLst>
                                    <p:cond delay="0"/>
                                  </p:stCondLst>
                                  <p:childTnLst>
                                    <p:animScale>
                                      <p:cBhvr>
                                        <p:cTn id="48" dur="1000" fill="hold"/>
                                        <p:tgtEl>
                                          <p:spTgt spid="27"/>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n-lt"/>
              </a:rPr>
              <a:t>Skills</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15" name="Rounded Rectangular Callout 1">
            <a:extLst>
              <a:ext uri="{FF2B5EF4-FFF2-40B4-BE49-F238E27FC236}">
                <a16:creationId xmlns:a16="http://schemas.microsoft.com/office/drawing/2014/main" id="{8DCA2087-260C-4045-AA93-A59A9DFC9FFF}"/>
              </a:ext>
            </a:extLst>
          </p:cNvPr>
          <p:cNvSpPr/>
          <p:nvPr/>
        </p:nvSpPr>
        <p:spPr>
          <a:xfrm>
            <a:off x="327346" y="1174478"/>
            <a:ext cx="3266609" cy="2160240"/>
          </a:xfrm>
          <a:prstGeom prst="wedgeRoundRectCallout">
            <a:avLst>
              <a:gd name="adj1" fmla="val 54030"/>
              <a:gd name="adj2" fmla="val 79727"/>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Look at the 8 skills below</a:t>
            </a:r>
          </a:p>
        </p:txBody>
      </p:sp>
      <p:sp>
        <p:nvSpPr>
          <p:cNvPr id="16" name="Rounded Rectangular Callout 10">
            <a:extLst>
              <a:ext uri="{FF2B5EF4-FFF2-40B4-BE49-F238E27FC236}">
                <a16:creationId xmlns:a16="http://schemas.microsoft.com/office/drawing/2014/main" id="{F0FB20E7-E177-473D-80F5-327F17237A71}"/>
              </a:ext>
            </a:extLst>
          </p:cNvPr>
          <p:cNvSpPr/>
          <p:nvPr/>
        </p:nvSpPr>
        <p:spPr>
          <a:xfrm>
            <a:off x="4475082" y="68090"/>
            <a:ext cx="3266609" cy="2160240"/>
          </a:xfrm>
          <a:prstGeom prst="wedgeRoundRectCallout">
            <a:avLst>
              <a:gd name="adj1" fmla="val -60543"/>
              <a:gd name="adj2" fmla="val 9252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girls better than boys at these skills?</a:t>
            </a:r>
          </a:p>
        </p:txBody>
      </p:sp>
      <p:sp>
        <p:nvSpPr>
          <p:cNvPr id="17" name="Rounded Rectangular Callout 20">
            <a:extLst>
              <a:ext uri="{FF2B5EF4-FFF2-40B4-BE49-F238E27FC236}">
                <a16:creationId xmlns:a16="http://schemas.microsoft.com/office/drawing/2014/main" id="{4471D1AA-8198-4B73-B01F-B27EE60A5824}"/>
              </a:ext>
            </a:extLst>
          </p:cNvPr>
          <p:cNvSpPr/>
          <p:nvPr/>
        </p:nvSpPr>
        <p:spPr>
          <a:xfrm>
            <a:off x="8257470" y="1011243"/>
            <a:ext cx="3266609" cy="2160240"/>
          </a:xfrm>
          <a:prstGeom prst="wedgeRoundRectCallout">
            <a:avLst>
              <a:gd name="adj1" fmla="val -60543"/>
              <a:gd name="adj2" fmla="val 9252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boys better than girls at these skills?</a:t>
            </a:r>
          </a:p>
        </p:txBody>
      </p:sp>
      <p:pic>
        <p:nvPicPr>
          <p:cNvPr id="4" name="Picture 3" descr="A close up of a logo&#10;&#10;Description automatically generated">
            <a:extLst>
              <a:ext uri="{FF2B5EF4-FFF2-40B4-BE49-F238E27FC236}">
                <a16:creationId xmlns:a16="http://schemas.microsoft.com/office/drawing/2014/main" id="{6670611F-ECD0-4C8D-88AC-8FF19EB56E58}"/>
              </a:ext>
            </a:extLst>
          </p:cNvPr>
          <p:cNvPicPr>
            <a:picLocks noChangeAspect="1"/>
          </p:cNvPicPr>
          <p:nvPr/>
        </p:nvPicPr>
        <p:blipFill>
          <a:blip r:embed="rId5"/>
          <a:stretch>
            <a:fillRect/>
          </a:stretch>
        </p:blipFill>
        <p:spPr>
          <a:xfrm>
            <a:off x="1095097" y="4402875"/>
            <a:ext cx="1378800" cy="13788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6251B559-1F7B-40FC-B52D-A3AC78B73265}"/>
              </a:ext>
            </a:extLst>
          </p:cNvPr>
          <p:cNvPicPr>
            <a:picLocks noChangeAspect="1"/>
          </p:cNvPicPr>
          <p:nvPr/>
        </p:nvPicPr>
        <p:blipFill>
          <a:blip r:embed="rId6"/>
          <a:stretch>
            <a:fillRect/>
          </a:stretch>
        </p:blipFill>
        <p:spPr>
          <a:xfrm>
            <a:off x="2316064" y="4402875"/>
            <a:ext cx="1373616" cy="1378800"/>
          </a:xfrm>
          <a:prstGeom prst="rect">
            <a:avLst/>
          </a:prstGeom>
        </p:spPr>
      </p:pic>
      <p:pic>
        <p:nvPicPr>
          <p:cNvPr id="21" name="Picture 20" descr="A picture containing ball, room&#10;&#10;Description automatically generated">
            <a:extLst>
              <a:ext uri="{FF2B5EF4-FFF2-40B4-BE49-F238E27FC236}">
                <a16:creationId xmlns:a16="http://schemas.microsoft.com/office/drawing/2014/main" id="{FA96D800-0234-4C37-BC38-AC706848BBC4}"/>
              </a:ext>
            </a:extLst>
          </p:cNvPr>
          <p:cNvPicPr>
            <a:picLocks noChangeAspect="1"/>
          </p:cNvPicPr>
          <p:nvPr/>
        </p:nvPicPr>
        <p:blipFill>
          <a:blip r:embed="rId7"/>
          <a:stretch>
            <a:fillRect/>
          </a:stretch>
        </p:blipFill>
        <p:spPr>
          <a:xfrm>
            <a:off x="3531847" y="4402875"/>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F16B243C-40AE-4D05-AE42-BBAE9464A59E}"/>
              </a:ext>
            </a:extLst>
          </p:cNvPr>
          <p:cNvPicPr>
            <a:picLocks noChangeAspect="1"/>
          </p:cNvPicPr>
          <p:nvPr/>
        </p:nvPicPr>
        <p:blipFill>
          <a:blip r:embed="rId8"/>
          <a:stretch>
            <a:fillRect/>
          </a:stretch>
        </p:blipFill>
        <p:spPr>
          <a:xfrm>
            <a:off x="4752814" y="4402875"/>
            <a:ext cx="1378800" cy="1378800"/>
          </a:xfrm>
          <a:prstGeom prst="rect">
            <a:avLst/>
          </a:prstGeom>
        </p:spPr>
      </p:pic>
      <p:pic>
        <p:nvPicPr>
          <p:cNvPr id="25" name="Picture 24" descr="A picture containing ball, room&#10;&#10;Description automatically generated">
            <a:extLst>
              <a:ext uri="{FF2B5EF4-FFF2-40B4-BE49-F238E27FC236}">
                <a16:creationId xmlns:a16="http://schemas.microsoft.com/office/drawing/2014/main" id="{01A39A46-FAA8-401B-AB23-F5E817E923F6}"/>
              </a:ext>
            </a:extLst>
          </p:cNvPr>
          <p:cNvPicPr>
            <a:picLocks noChangeAspect="1"/>
          </p:cNvPicPr>
          <p:nvPr/>
        </p:nvPicPr>
        <p:blipFill>
          <a:blip r:embed="rId9"/>
          <a:stretch>
            <a:fillRect/>
          </a:stretch>
        </p:blipFill>
        <p:spPr>
          <a:xfrm>
            <a:off x="5973781" y="4402875"/>
            <a:ext cx="1378800" cy="1378800"/>
          </a:xfrm>
          <a:prstGeom prst="rect">
            <a:avLst/>
          </a:prstGeom>
        </p:spPr>
      </p:pic>
      <p:pic>
        <p:nvPicPr>
          <p:cNvPr id="27" name="Picture 26" descr="A close up of a sign&#10;&#10;Description automatically generated">
            <a:extLst>
              <a:ext uri="{FF2B5EF4-FFF2-40B4-BE49-F238E27FC236}">
                <a16:creationId xmlns:a16="http://schemas.microsoft.com/office/drawing/2014/main" id="{7AD332C8-4BFF-426A-BFBF-6995259B37D9}"/>
              </a:ext>
            </a:extLst>
          </p:cNvPr>
          <p:cNvPicPr>
            <a:picLocks noChangeAspect="1"/>
          </p:cNvPicPr>
          <p:nvPr/>
        </p:nvPicPr>
        <p:blipFill>
          <a:blip r:embed="rId10"/>
          <a:stretch>
            <a:fillRect/>
          </a:stretch>
        </p:blipFill>
        <p:spPr>
          <a:xfrm>
            <a:off x="7194748" y="4402875"/>
            <a:ext cx="1378800" cy="1378800"/>
          </a:xfrm>
          <a:prstGeom prst="rect">
            <a:avLst/>
          </a:prstGeom>
        </p:spPr>
      </p:pic>
      <p:pic>
        <p:nvPicPr>
          <p:cNvPr id="29" name="Picture 28" descr="A picture containing sitting, white, sign&#10;&#10;Description automatically generated">
            <a:extLst>
              <a:ext uri="{FF2B5EF4-FFF2-40B4-BE49-F238E27FC236}">
                <a16:creationId xmlns:a16="http://schemas.microsoft.com/office/drawing/2014/main" id="{DB8B76F7-9B2F-4C52-B15E-19D87D2F8ED4}"/>
              </a:ext>
            </a:extLst>
          </p:cNvPr>
          <p:cNvPicPr>
            <a:picLocks noChangeAspect="1"/>
          </p:cNvPicPr>
          <p:nvPr/>
        </p:nvPicPr>
        <p:blipFill>
          <a:blip r:embed="rId11"/>
          <a:stretch>
            <a:fillRect/>
          </a:stretch>
        </p:blipFill>
        <p:spPr>
          <a:xfrm>
            <a:off x="8415715" y="4402875"/>
            <a:ext cx="1373616" cy="1378800"/>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534DD6BE-413C-4086-80BC-2E3F0830D0AA}"/>
              </a:ext>
            </a:extLst>
          </p:cNvPr>
          <p:cNvPicPr>
            <a:picLocks noChangeAspect="1"/>
          </p:cNvPicPr>
          <p:nvPr/>
        </p:nvPicPr>
        <p:blipFill>
          <a:blip r:embed="rId12"/>
          <a:stretch>
            <a:fillRect/>
          </a:stretch>
        </p:blipFill>
        <p:spPr>
          <a:xfrm>
            <a:off x="9631498" y="4402875"/>
            <a:ext cx="1378800" cy="1378800"/>
          </a:xfrm>
          <a:prstGeom prst="rect">
            <a:avLst/>
          </a:prstGeom>
        </p:spPr>
      </p:pic>
    </p:spTree>
    <p:extLst>
      <p:ext uri="{BB962C8B-B14F-4D97-AF65-F5344CB8AC3E}">
        <p14:creationId xmlns:p14="http://schemas.microsoft.com/office/powerpoint/2010/main" val="24324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1250" fill="hold"/>
                                        <p:tgtEl>
                                          <p:spTgt spid="4"/>
                                        </p:tgtEl>
                                      </p:cBhvr>
                                      <p:by x="150000" y="150000"/>
                                    </p:animScale>
                                  </p:childTnLst>
                                </p:cTn>
                              </p:par>
                            </p:childTnLst>
                          </p:cTn>
                        </p:par>
                        <p:par>
                          <p:cTn id="14" fill="hold">
                            <p:stCondLst>
                              <p:cond delay="1250"/>
                            </p:stCondLst>
                            <p:childTnLst>
                              <p:par>
                                <p:cTn id="15" presetID="6" presetClass="emph" presetSubtype="0" fill="hold" nodeType="afterEffect">
                                  <p:stCondLst>
                                    <p:cond delay="0"/>
                                  </p:stCondLst>
                                  <p:childTnLst>
                                    <p:animScale>
                                      <p:cBhvr>
                                        <p:cTn id="16" dur="1250" fill="hold"/>
                                        <p:tgtEl>
                                          <p:spTgt spid="19"/>
                                        </p:tgtEl>
                                      </p:cBhvr>
                                      <p:by x="150000" y="150000"/>
                                    </p:animScale>
                                  </p:childTnLst>
                                </p:cTn>
                              </p:par>
                            </p:childTnLst>
                          </p:cTn>
                        </p:par>
                        <p:par>
                          <p:cTn id="17" fill="hold">
                            <p:stCondLst>
                              <p:cond delay="2500"/>
                            </p:stCondLst>
                            <p:childTnLst>
                              <p:par>
                                <p:cTn id="18" presetID="6" presetClass="emph" presetSubtype="0" fill="hold" nodeType="afterEffect">
                                  <p:stCondLst>
                                    <p:cond delay="0"/>
                                  </p:stCondLst>
                                  <p:childTnLst>
                                    <p:animScale>
                                      <p:cBhvr>
                                        <p:cTn id="19" dur="1250" fill="hold"/>
                                        <p:tgtEl>
                                          <p:spTgt spid="21"/>
                                        </p:tgtEl>
                                      </p:cBhvr>
                                      <p:by x="150000" y="150000"/>
                                    </p:animScale>
                                  </p:childTnLst>
                                </p:cTn>
                              </p:par>
                            </p:childTnLst>
                          </p:cTn>
                        </p:par>
                        <p:par>
                          <p:cTn id="20" fill="hold">
                            <p:stCondLst>
                              <p:cond delay="3750"/>
                            </p:stCondLst>
                            <p:childTnLst>
                              <p:par>
                                <p:cTn id="21" presetID="6" presetClass="emph" presetSubtype="0" fill="hold" nodeType="afterEffect">
                                  <p:stCondLst>
                                    <p:cond delay="0"/>
                                  </p:stCondLst>
                                  <p:childTnLst>
                                    <p:animScale>
                                      <p:cBhvr>
                                        <p:cTn id="22" dur="1250" fill="hold"/>
                                        <p:tgtEl>
                                          <p:spTgt spid="23"/>
                                        </p:tgtEl>
                                      </p:cBhvr>
                                      <p:by x="150000" y="150000"/>
                                    </p:animScale>
                                  </p:childTnLst>
                                </p:cTn>
                              </p:par>
                            </p:childTnLst>
                          </p:cTn>
                        </p:par>
                        <p:par>
                          <p:cTn id="23" fill="hold">
                            <p:stCondLst>
                              <p:cond delay="5000"/>
                            </p:stCondLst>
                            <p:childTnLst>
                              <p:par>
                                <p:cTn id="24" presetID="6" presetClass="emph" presetSubtype="0" fill="hold" nodeType="afterEffect">
                                  <p:stCondLst>
                                    <p:cond delay="0"/>
                                  </p:stCondLst>
                                  <p:childTnLst>
                                    <p:animScale>
                                      <p:cBhvr>
                                        <p:cTn id="25" dur="1250" fill="hold"/>
                                        <p:tgtEl>
                                          <p:spTgt spid="25"/>
                                        </p:tgtEl>
                                      </p:cBhvr>
                                      <p:by x="150000" y="150000"/>
                                    </p:animScale>
                                  </p:childTnLst>
                                </p:cTn>
                              </p:par>
                            </p:childTnLst>
                          </p:cTn>
                        </p:par>
                        <p:par>
                          <p:cTn id="26" fill="hold">
                            <p:stCondLst>
                              <p:cond delay="6250"/>
                            </p:stCondLst>
                            <p:childTnLst>
                              <p:par>
                                <p:cTn id="27" presetID="6" presetClass="emph" presetSubtype="0" fill="hold" nodeType="afterEffect">
                                  <p:stCondLst>
                                    <p:cond delay="0"/>
                                  </p:stCondLst>
                                  <p:childTnLst>
                                    <p:animScale>
                                      <p:cBhvr>
                                        <p:cTn id="28" dur="1250" fill="hold"/>
                                        <p:tgtEl>
                                          <p:spTgt spid="27"/>
                                        </p:tgtEl>
                                      </p:cBhvr>
                                      <p:by x="150000" y="150000"/>
                                    </p:animScale>
                                  </p:childTnLst>
                                </p:cTn>
                              </p:par>
                            </p:childTnLst>
                          </p:cTn>
                        </p:par>
                        <p:par>
                          <p:cTn id="29" fill="hold">
                            <p:stCondLst>
                              <p:cond delay="7500"/>
                            </p:stCondLst>
                            <p:childTnLst>
                              <p:par>
                                <p:cTn id="30" presetID="6" presetClass="emph" presetSubtype="0" fill="hold" nodeType="afterEffect">
                                  <p:stCondLst>
                                    <p:cond delay="0"/>
                                  </p:stCondLst>
                                  <p:childTnLst>
                                    <p:animScale>
                                      <p:cBhvr>
                                        <p:cTn id="31" dur="1250" fill="hold"/>
                                        <p:tgtEl>
                                          <p:spTgt spid="29"/>
                                        </p:tgtEl>
                                      </p:cBhvr>
                                      <p:by x="150000" y="150000"/>
                                    </p:animScale>
                                  </p:childTnLst>
                                </p:cTn>
                              </p:par>
                            </p:childTnLst>
                          </p:cTn>
                        </p:par>
                        <p:par>
                          <p:cTn id="32" fill="hold">
                            <p:stCondLst>
                              <p:cond delay="8750"/>
                            </p:stCondLst>
                            <p:childTnLst>
                              <p:par>
                                <p:cTn id="33" presetID="6" presetClass="emph" presetSubtype="0" fill="hold" nodeType="afterEffect">
                                  <p:stCondLst>
                                    <p:cond delay="0"/>
                                  </p:stCondLst>
                                  <p:childTnLst>
                                    <p:animScale>
                                      <p:cBhvr>
                                        <p:cTn id="34" dur="1250" fill="hold"/>
                                        <p:tgtEl>
                                          <p:spTgt spid="31"/>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2">
            <a:extLst>
              <a:ext uri="{FF2B5EF4-FFF2-40B4-BE49-F238E27FC236}">
                <a16:creationId xmlns:a16="http://schemas.microsoft.com/office/drawing/2014/main" id="{CCD31B7A-DAF0-439D-85A3-18F2A74FD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90" t="10981" r="18036" b="28635"/>
          <a:stretch/>
        </p:blipFill>
        <p:spPr bwMode="auto">
          <a:xfrm>
            <a:off x="5412052" y="1128272"/>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loud Callout 15">
            <a:extLst>
              <a:ext uri="{FF2B5EF4-FFF2-40B4-BE49-F238E27FC236}">
                <a16:creationId xmlns:a16="http://schemas.microsoft.com/office/drawing/2014/main" id="{E698B5C4-0B2A-4B94-955B-799A1A9B0669}"/>
              </a:ext>
            </a:extLst>
          </p:cNvPr>
          <p:cNvSpPr/>
          <p:nvPr/>
        </p:nvSpPr>
        <p:spPr>
          <a:xfrm>
            <a:off x="8580405" y="602869"/>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lumMod val="95000"/>
                  <a:lumOff val="5000"/>
                </a:schemeClr>
              </a:solidFill>
              <a:ea typeface="Yu Gothic" panose="020B0400000000000000" pitchFamily="34" charset="-128"/>
              <a:cs typeface="Kartika" panose="02020503030404060203" pitchFamily="18" charset="0"/>
            </a:endParaRPr>
          </a:p>
          <a:p>
            <a:pPr algn="ctr"/>
            <a:r>
              <a:rPr lang="en-GB" sz="2400" dirty="0">
                <a:solidFill>
                  <a:schemeClr val="tx1">
                    <a:lumMod val="95000"/>
                    <a:lumOff val="5000"/>
                  </a:schemeClr>
                </a:solidFill>
                <a:ea typeface="Yu Gothic" panose="020B0400000000000000" pitchFamily="34" charset="-128"/>
                <a:cs typeface="Kartika" panose="02020503030404060203" pitchFamily="18" charset="0"/>
              </a:rPr>
              <a:t>Determined: practise all the time</a:t>
            </a:r>
            <a:endParaRPr lang="en-GB" sz="2400" dirty="0"/>
          </a:p>
          <a:p>
            <a:pPr algn="ctr"/>
            <a:endParaRPr lang="en-GB" sz="2800" dirty="0"/>
          </a:p>
        </p:txBody>
      </p:sp>
      <p:sp>
        <p:nvSpPr>
          <p:cNvPr id="12" name="Cloud Callout 16">
            <a:extLst>
              <a:ext uri="{FF2B5EF4-FFF2-40B4-BE49-F238E27FC236}">
                <a16:creationId xmlns:a16="http://schemas.microsoft.com/office/drawing/2014/main" id="{267345F1-2352-441C-9E33-55A969EE2E89}"/>
              </a:ext>
            </a:extLst>
          </p:cNvPr>
          <p:cNvSpPr/>
          <p:nvPr/>
        </p:nvSpPr>
        <p:spPr>
          <a:xfrm>
            <a:off x="3686313" y="209549"/>
            <a:ext cx="3168352"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ea typeface="Yu Gothic" panose="020B0400000000000000" pitchFamily="34" charset="-128"/>
              </a:rPr>
              <a:t>Good sense of rhythm</a:t>
            </a:r>
          </a:p>
        </p:txBody>
      </p:sp>
      <p:sp>
        <p:nvSpPr>
          <p:cNvPr id="13" name="Cloud Callout 17">
            <a:extLst>
              <a:ext uri="{FF2B5EF4-FFF2-40B4-BE49-F238E27FC236}">
                <a16:creationId xmlns:a16="http://schemas.microsoft.com/office/drawing/2014/main" id="{2042E334-0C0B-4942-8A9C-78D8C78EDF4F}"/>
              </a:ext>
            </a:extLst>
          </p:cNvPr>
          <p:cNvSpPr/>
          <p:nvPr/>
        </p:nvSpPr>
        <p:spPr>
          <a:xfrm>
            <a:off x="3157900" y="2519760"/>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Confidence</a:t>
            </a:r>
          </a:p>
        </p:txBody>
      </p:sp>
      <p:sp>
        <p:nvSpPr>
          <p:cNvPr id="14" name="Cloud Callout 18">
            <a:extLst>
              <a:ext uri="{FF2B5EF4-FFF2-40B4-BE49-F238E27FC236}">
                <a16:creationId xmlns:a16="http://schemas.microsoft.com/office/drawing/2014/main" id="{1206D439-2F74-43F5-AABC-4EBC8BD38C68}"/>
              </a:ext>
            </a:extLst>
          </p:cNvPr>
          <p:cNvSpPr/>
          <p:nvPr/>
        </p:nvSpPr>
        <p:spPr>
          <a:xfrm>
            <a:off x="8783677" y="2835117"/>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Fit, healthy and strong</a:t>
            </a:r>
          </a:p>
        </p:txBody>
      </p:sp>
      <p:pic>
        <p:nvPicPr>
          <p:cNvPr id="15" name="Picture 5">
            <a:extLst>
              <a:ext uri="{FF2B5EF4-FFF2-40B4-BE49-F238E27FC236}">
                <a16:creationId xmlns:a16="http://schemas.microsoft.com/office/drawing/2014/main" id="{9B7CF312-27FB-43EE-9E10-62B8012CE4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7568" y="3267428"/>
            <a:ext cx="3977396" cy="240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7330A912-5B78-45E7-9B2C-A1F91F493BC0}"/>
              </a:ext>
            </a:extLst>
          </p:cNvPr>
          <p:cNvSpPr/>
          <p:nvPr/>
        </p:nvSpPr>
        <p:spPr>
          <a:xfrm>
            <a:off x="199664" y="1863659"/>
            <a:ext cx="3276231"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ea typeface="Yu Gothic" panose="020B0400000000000000" pitchFamily="34" charset="-128"/>
              </a:rPr>
              <a:t>Dancer</a:t>
            </a:r>
          </a:p>
        </p:txBody>
      </p:sp>
      <p:sp>
        <p:nvSpPr>
          <p:cNvPr id="17" name="Rectangle 16">
            <a:extLst>
              <a:ext uri="{FF2B5EF4-FFF2-40B4-BE49-F238E27FC236}">
                <a16:creationId xmlns:a16="http://schemas.microsoft.com/office/drawing/2014/main" id="{DD8A9E99-DF30-46FA-9165-4274FDD47EB6}"/>
              </a:ext>
            </a:extLst>
          </p:cNvPr>
          <p:cNvSpPr/>
          <p:nvPr/>
        </p:nvSpPr>
        <p:spPr>
          <a:xfrm>
            <a:off x="549937" y="3071143"/>
            <a:ext cx="2459686" cy="769441"/>
          </a:xfrm>
          <a:prstGeom prst="rect">
            <a:avLst/>
          </a:prstGeom>
        </p:spPr>
        <p:txBody>
          <a:bodyPr wrap="square">
            <a:spAutoFit/>
          </a:bodyPr>
          <a:lstStyle/>
          <a:p>
            <a:pPr algn="ctr"/>
            <a:r>
              <a:rPr lang="en-GB" sz="2200" dirty="0">
                <a:ea typeface="Yu Gothic" panose="020B0400000000000000" pitchFamily="34" charset="-128"/>
              </a:rPr>
              <a:t>Dances to earn money</a:t>
            </a:r>
          </a:p>
        </p:txBody>
      </p:sp>
      <p:pic>
        <p:nvPicPr>
          <p:cNvPr id="18" name="Picture 3">
            <a:extLst>
              <a:ext uri="{FF2B5EF4-FFF2-40B4-BE49-F238E27FC236}">
                <a16:creationId xmlns:a16="http://schemas.microsoft.com/office/drawing/2014/main" id="{BBC15C33-D82F-42A3-A746-AEAF9CBBBB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5947" y="244780"/>
            <a:ext cx="2566567" cy="257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ular Callout 25">
            <a:extLst>
              <a:ext uri="{FF2B5EF4-FFF2-40B4-BE49-F238E27FC236}">
                <a16:creationId xmlns:a16="http://schemas.microsoft.com/office/drawing/2014/main" id="{AD0DEAC2-9EC0-47C0-A602-4FD1CA3D8B60}"/>
              </a:ext>
            </a:extLst>
          </p:cNvPr>
          <p:cNvSpPr/>
          <p:nvPr/>
        </p:nvSpPr>
        <p:spPr>
          <a:xfrm>
            <a:off x="1779780" y="4407618"/>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Boy or girl?</a:t>
            </a:r>
            <a:endParaRPr lang="en-GB" sz="2800" dirty="0"/>
          </a:p>
        </p:txBody>
      </p:sp>
      <p:pic>
        <p:nvPicPr>
          <p:cNvPr id="20" name="Picture 4">
            <a:extLst>
              <a:ext uri="{FF2B5EF4-FFF2-40B4-BE49-F238E27FC236}">
                <a16:creationId xmlns:a16="http://schemas.microsoft.com/office/drawing/2014/main" id="{28D7FF4D-A296-41B0-9585-AB837F75B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4591" y="209549"/>
            <a:ext cx="3567318" cy="333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a:extLst>
              <a:ext uri="{FF2B5EF4-FFF2-40B4-BE49-F238E27FC236}">
                <a16:creationId xmlns:a16="http://schemas.microsoft.com/office/drawing/2014/main" id="{8B233AB6-521C-4C91-AF43-5CFCDED223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4581" y="845584"/>
            <a:ext cx="1856585" cy="2320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a:extLst>
              <a:ext uri="{FF2B5EF4-FFF2-40B4-BE49-F238E27FC236}">
                <a16:creationId xmlns:a16="http://schemas.microsoft.com/office/drawing/2014/main" id="{38CB248D-33E4-4BDE-B5DE-C38D9AF2B1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2020" y="3548559"/>
            <a:ext cx="3201724" cy="180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75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2"/>
                                        </p:tgtEl>
                                        <p:attrNameLst>
                                          <p:attrName>ppt_w</p:attrName>
                                        </p:attrNameLst>
                                      </p:cBhvr>
                                      <p:tavLst>
                                        <p:tav tm="0">
                                          <p:val>
                                            <p:strVal val="ppt_w"/>
                                          </p:val>
                                        </p:tav>
                                        <p:tav tm="100000">
                                          <p:val>
                                            <p:fltVal val="0"/>
                                          </p:val>
                                        </p:tav>
                                      </p:tavLst>
                                    </p:anim>
                                    <p:anim calcmode="lin" valueType="num">
                                      <p:cBhvr>
                                        <p:cTn id="7" dur="1000"/>
                                        <p:tgtEl>
                                          <p:spTgt spid="12"/>
                                        </p:tgtEl>
                                        <p:attrNameLst>
                                          <p:attrName>ppt_h</p:attrName>
                                        </p:attrNameLst>
                                      </p:cBhvr>
                                      <p:tavLst>
                                        <p:tav tm="0">
                                          <p:val>
                                            <p:strVal val="ppt_h"/>
                                          </p:val>
                                        </p:tav>
                                        <p:tav tm="100000">
                                          <p:val>
                                            <p:fltVal val="0"/>
                                          </p:val>
                                        </p:tav>
                                      </p:tavLst>
                                    </p:anim>
                                    <p:anim calcmode="lin" valueType="num">
                                      <p:cBhvr>
                                        <p:cTn id="8" dur="1000"/>
                                        <p:tgtEl>
                                          <p:spTgt spid="12"/>
                                        </p:tgtEl>
                                        <p:attrNameLst>
                                          <p:attrName>style.rotation</p:attrName>
                                        </p:attrNameLst>
                                      </p:cBhvr>
                                      <p:tavLst>
                                        <p:tav tm="0">
                                          <p:val>
                                            <p:fltVal val="0"/>
                                          </p:val>
                                        </p:tav>
                                        <p:tav tm="100000">
                                          <p:val>
                                            <p:fltVal val="90"/>
                                          </p:val>
                                        </p:tav>
                                      </p:tavLst>
                                    </p:anim>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style.rotation</p:attrName>
                                        </p:attrNameLst>
                                      </p:cBhvr>
                                      <p:tavLst>
                                        <p:tav tm="0">
                                          <p:val>
                                            <p:fltVal val="0"/>
                                          </p:val>
                                        </p:tav>
                                        <p:tav tm="100000">
                                          <p:val>
                                            <p:fltVal val="90"/>
                                          </p:val>
                                        </p:tav>
                                      </p:tavLst>
                                    </p:anim>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13"/>
                                        </p:tgtEl>
                                        <p:attrNameLst>
                                          <p:attrName>ppt_w</p:attrName>
                                        </p:attrNameLst>
                                      </p:cBhvr>
                                      <p:tavLst>
                                        <p:tav tm="0">
                                          <p:val>
                                            <p:strVal val="ppt_w"/>
                                          </p:val>
                                        </p:tav>
                                        <p:tav tm="100000">
                                          <p:val>
                                            <p:fltVal val="0"/>
                                          </p:val>
                                        </p:tav>
                                      </p:tavLst>
                                    </p:anim>
                                    <p:anim calcmode="lin" valueType="num">
                                      <p:cBhvr>
                                        <p:cTn id="19" dur="1000"/>
                                        <p:tgtEl>
                                          <p:spTgt spid="13"/>
                                        </p:tgtEl>
                                        <p:attrNameLst>
                                          <p:attrName>ppt_h</p:attrName>
                                        </p:attrNameLst>
                                      </p:cBhvr>
                                      <p:tavLst>
                                        <p:tav tm="0">
                                          <p:val>
                                            <p:strVal val="ppt_h"/>
                                          </p:val>
                                        </p:tav>
                                        <p:tav tm="100000">
                                          <p:val>
                                            <p:fltVal val="0"/>
                                          </p:val>
                                        </p:tav>
                                      </p:tavLst>
                                    </p:anim>
                                    <p:anim calcmode="lin" valueType="num">
                                      <p:cBhvr>
                                        <p:cTn id="20" dur="1000"/>
                                        <p:tgtEl>
                                          <p:spTgt spid="13"/>
                                        </p:tgtEl>
                                        <p:attrNameLst>
                                          <p:attrName>style.rotation</p:attrName>
                                        </p:attrNameLst>
                                      </p:cBhvr>
                                      <p:tavLst>
                                        <p:tav tm="0">
                                          <p:val>
                                            <p:fltVal val="0"/>
                                          </p:val>
                                        </p:tav>
                                        <p:tav tm="100000">
                                          <p:val>
                                            <p:fltVal val="90"/>
                                          </p:val>
                                        </p:tav>
                                      </p:tavLst>
                                    </p:anim>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14"/>
                                        </p:tgtEl>
                                        <p:attrNameLst>
                                          <p:attrName>ppt_w</p:attrName>
                                        </p:attrNameLst>
                                      </p:cBhvr>
                                      <p:tavLst>
                                        <p:tav tm="0">
                                          <p:val>
                                            <p:strVal val="ppt_w"/>
                                          </p:val>
                                        </p:tav>
                                        <p:tav tm="100000">
                                          <p:val>
                                            <p:fltVal val="0"/>
                                          </p:val>
                                        </p:tav>
                                      </p:tavLst>
                                    </p:anim>
                                    <p:anim calcmode="lin" valueType="num">
                                      <p:cBhvr>
                                        <p:cTn id="25" dur="1000"/>
                                        <p:tgtEl>
                                          <p:spTgt spid="14"/>
                                        </p:tgtEl>
                                        <p:attrNameLst>
                                          <p:attrName>ppt_h</p:attrName>
                                        </p:attrNameLst>
                                      </p:cBhvr>
                                      <p:tavLst>
                                        <p:tav tm="0">
                                          <p:val>
                                            <p:strVal val="ppt_h"/>
                                          </p:val>
                                        </p:tav>
                                        <p:tav tm="100000">
                                          <p:val>
                                            <p:fltVal val="0"/>
                                          </p:val>
                                        </p:tav>
                                      </p:tavLst>
                                    </p:anim>
                                    <p:anim calcmode="lin" valueType="num">
                                      <p:cBhvr>
                                        <p:cTn id="26" dur="1000"/>
                                        <p:tgtEl>
                                          <p:spTgt spid="14"/>
                                        </p:tgtEl>
                                        <p:attrNameLst>
                                          <p:attrName>style.rotation</p:attrName>
                                        </p:attrNameLst>
                                      </p:cBhvr>
                                      <p:tavLst>
                                        <p:tav tm="0">
                                          <p:val>
                                            <p:fltVal val="0"/>
                                          </p:val>
                                        </p:tav>
                                        <p:tav tm="100000">
                                          <p:val>
                                            <p:fltVal val="9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Dancers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GB" dirty="0"/>
              <a:t>It is widely acknowledged that far fewer boys choose to take part in dance activities, with one dance school reporting 95% female students. Some schools are taking steps to encourage boys to take part in dance classes.</a:t>
            </a:r>
          </a:p>
          <a:p>
            <a:endParaRPr lang="en-GB" dirty="0"/>
          </a:p>
          <a:p>
            <a:r>
              <a:rPr lang="en-US" b="1" dirty="0"/>
              <a:t>What impact does this low male take-up of dance have in the UK?</a:t>
            </a:r>
          </a:p>
          <a:p>
            <a:endParaRPr lang="en-GB" dirty="0"/>
          </a:p>
          <a:p>
            <a:endParaRPr lang="en-GB" i="1" dirty="0"/>
          </a:p>
          <a:p>
            <a:endParaRPr lang="en-GB" i="1" dirty="0"/>
          </a:p>
        </p:txBody>
      </p:sp>
      <p:pic>
        <p:nvPicPr>
          <p:cNvPr id="7" name="Picture 6" descr="A close up of a sign&#10;&#10;Description automatically generated">
            <a:extLst>
              <a:ext uri="{FF2B5EF4-FFF2-40B4-BE49-F238E27FC236}">
                <a16:creationId xmlns:a16="http://schemas.microsoft.com/office/drawing/2014/main" id="{6684E5E2-EBB5-408B-A9A7-6621A67FBA95}"/>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3CEE639-CC32-4B0D-A10A-A3B3AD4B934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8234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5" name="Picture 2">
            <a:extLst>
              <a:ext uri="{FF2B5EF4-FFF2-40B4-BE49-F238E27FC236}">
                <a16:creationId xmlns:a16="http://schemas.microsoft.com/office/drawing/2014/main" id="{EC962183-131E-4427-8E2D-2E95AFC6DA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90" t="10981" r="18036" b="28635"/>
          <a:stretch/>
        </p:blipFill>
        <p:spPr bwMode="auto">
          <a:xfrm>
            <a:off x="5473431" y="1384878"/>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0">
            <a:extLst>
              <a:ext uri="{FF2B5EF4-FFF2-40B4-BE49-F238E27FC236}">
                <a16:creationId xmlns:a16="http://schemas.microsoft.com/office/drawing/2014/main" id="{B05681ED-8F36-43D9-8FE1-F5BCDC006CED}"/>
              </a:ext>
            </a:extLst>
          </p:cNvPr>
          <p:cNvSpPr/>
          <p:nvPr/>
        </p:nvSpPr>
        <p:spPr>
          <a:xfrm>
            <a:off x="8641784" y="859475"/>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Like building and making things</a:t>
            </a:r>
          </a:p>
        </p:txBody>
      </p:sp>
      <p:sp>
        <p:nvSpPr>
          <p:cNvPr id="17" name="Cloud Callout 11">
            <a:extLst>
              <a:ext uri="{FF2B5EF4-FFF2-40B4-BE49-F238E27FC236}">
                <a16:creationId xmlns:a16="http://schemas.microsoft.com/office/drawing/2014/main" id="{0CB0DA1E-7BB8-4E8D-AA2B-D44950059B77}"/>
              </a:ext>
            </a:extLst>
          </p:cNvPr>
          <p:cNvSpPr/>
          <p:nvPr/>
        </p:nvSpPr>
        <p:spPr>
          <a:xfrm>
            <a:off x="3219281" y="268447"/>
            <a:ext cx="3696764"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ea typeface="Yu Gothic" panose="020B0400000000000000" pitchFamily="34" charset="-128"/>
                <a:cs typeface="Kartika" panose="02020503030404060203" pitchFamily="18" charset="0"/>
              </a:rPr>
              <a:t>Enjoy thinking of new ways to do something</a:t>
            </a:r>
            <a:endParaRPr lang="en-GB" sz="2400" dirty="0"/>
          </a:p>
        </p:txBody>
      </p:sp>
      <p:sp>
        <p:nvSpPr>
          <p:cNvPr id="18" name="Cloud Callout 12">
            <a:extLst>
              <a:ext uri="{FF2B5EF4-FFF2-40B4-BE49-F238E27FC236}">
                <a16:creationId xmlns:a16="http://schemas.microsoft.com/office/drawing/2014/main" id="{AF152CC8-2E7D-4FCC-AE61-BA12A5D3184C}"/>
              </a:ext>
            </a:extLst>
          </p:cNvPr>
          <p:cNvSpPr/>
          <p:nvPr/>
        </p:nvSpPr>
        <p:spPr>
          <a:xfrm>
            <a:off x="3219279" y="2776366"/>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ea typeface="Yu Gothic" panose="020B0400000000000000" pitchFamily="34" charset="-128"/>
              </a:rPr>
              <a:t>Have a good understanding of what things are made of</a:t>
            </a:r>
          </a:p>
        </p:txBody>
      </p:sp>
      <p:sp>
        <p:nvSpPr>
          <p:cNvPr id="19" name="Cloud Callout 13">
            <a:extLst>
              <a:ext uri="{FF2B5EF4-FFF2-40B4-BE49-F238E27FC236}">
                <a16:creationId xmlns:a16="http://schemas.microsoft.com/office/drawing/2014/main" id="{0581C75B-CA99-478F-B826-2F2D234C7FC6}"/>
              </a:ext>
            </a:extLst>
          </p:cNvPr>
          <p:cNvSpPr/>
          <p:nvPr/>
        </p:nvSpPr>
        <p:spPr>
          <a:xfrm>
            <a:off x="8845056" y="3091723"/>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a typeface="Yu Gothic" panose="020B0400000000000000" pitchFamily="34" charset="-128"/>
              </a:rPr>
              <a:t>Can listen and use other’s ideas</a:t>
            </a:r>
          </a:p>
        </p:txBody>
      </p:sp>
      <p:pic>
        <p:nvPicPr>
          <p:cNvPr id="20" name="Picture 19" descr="A close up of a logo&#10;&#10;Description automatically generated">
            <a:extLst>
              <a:ext uri="{FF2B5EF4-FFF2-40B4-BE49-F238E27FC236}">
                <a16:creationId xmlns:a16="http://schemas.microsoft.com/office/drawing/2014/main" id="{20EE264D-3456-45BE-8343-87F3545FDEA2}"/>
              </a:ext>
            </a:extLst>
          </p:cNvPr>
          <p:cNvPicPr>
            <a:picLocks noChangeAspect="1"/>
          </p:cNvPicPr>
          <p:nvPr/>
        </p:nvPicPr>
        <p:blipFill>
          <a:blip r:embed="rId6"/>
          <a:stretch>
            <a:fillRect/>
          </a:stretch>
        </p:blipFill>
        <p:spPr>
          <a:xfrm>
            <a:off x="175427" y="1155873"/>
            <a:ext cx="1378800" cy="13788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C69EBAA7-3877-4E1D-AB99-95164CBD1810}"/>
              </a:ext>
            </a:extLst>
          </p:cNvPr>
          <p:cNvPicPr>
            <a:picLocks noChangeAspect="1"/>
          </p:cNvPicPr>
          <p:nvPr/>
        </p:nvPicPr>
        <p:blipFill>
          <a:blip r:embed="rId7"/>
          <a:stretch>
            <a:fillRect/>
          </a:stretch>
        </p:blipFill>
        <p:spPr>
          <a:xfrm>
            <a:off x="1320987" y="1155873"/>
            <a:ext cx="1373616" cy="1378800"/>
          </a:xfrm>
          <a:prstGeom prst="rect">
            <a:avLst/>
          </a:prstGeom>
        </p:spPr>
      </p:pic>
      <p:pic>
        <p:nvPicPr>
          <p:cNvPr id="22" name="Picture 21" descr="A picture containing ball, room&#10;&#10;Description automatically generated">
            <a:extLst>
              <a:ext uri="{FF2B5EF4-FFF2-40B4-BE49-F238E27FC236}">
                <a16:creationId xmlns:a16="http://schemas.microsoft.com/office/drawing/2014/main" id="{E9FDAF1A-0CF4-48D7-ADB5-50F3980DBC5E}"/>
              </a:ext>
            </a:extLst>
          </p:cNvPr>
          <p:cNvPicPr>
            <a:picLocks noChangeAspect="1"/>
          </p:cNvPicPr>
          <p:nvPr/>
        </p:nvPicPr>
        <p:blipFill>
          <a:blip r:embed="rId8"/>
          <a:stretch>
            <a:fillRect/>
          </a:stretch>
        </p:blipFill>
        <p:spPr>
          <a:xfrm>
            <a:off x="175427" y="2211691"/>
            <a:ext cx="1378800" cy="13788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3D44F73C-26A6-4209-93DB-B9CCA522C577}"/>
              </a:ext>
            </a:extLst>
          </p:cNvPr>
          <p:cNvPicPr>
            <a:picLocks noChangeAspect="1"/>
          </p:cNvPicPr>
          <p:nvPr/>
        </p:nvPicPr>
        <p:blipFill>
          <a:blip r:embed="rId9"/>
          <a:stretch>
            <a:fillRect/>
          </a:stretch>
        </p:blipFill>
        <p:spPr>
          <a:xfrm>
            <a:off x="1320987" y="2211691"/>
            <a:ext cx="1378800" cy="1378800"/>
          </a:xfrm>
          <a:prstGeom prst="rect">
            <a:avLst/>
          </a:prstGeom>
        </p:spPr>
      </p:pic>
      <p:pic>
        <p:nvPicPr>
          <p:cNvPr id="24" name="Picture 23" descr="A picture containing ball, room&#10;&#10;Description automatically generated">
            <a:extLst>
              <a:ext uri="{FF2B5EF4-FFF2-40B4-BE49-F238E27FC236}">
                <a16:creationId xmlns:a16="http://schemas.microsoft.com/office/drawing/2014/main" id="{1B194A4B-662C-4D89-8D66-3731B4BED7D7}"/>
              </a:ext>
            </a:extLst>
          </p:cNvPr>
          <p:cNvPicPr>
            <a:picLocks noChangeAspect="1"/>
          </p:cNvPicPr>
          <p:nvPr/>
        </p:nvPicPr>
        <p:blipFill>
          <a:blip r:embed="rId10"/>
          <a:stretch>
            <a:fillRect/>
          </a:stretch>
        </p:blipFill>
        <p:spPr>
          <a:xfrm>
            <a:off x="175427" y="3267509"/>
            <a:ext cx="1378800" cy="13788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69CA9695-8C8E-477C-8DF8-9B99CF3940DA}"/>
              </a:ext>
            </a:extLst>
          </p:cNvPr>
          <p:cNvPicPr>
            <a:picLocks noChangeAspect="1"/>
          </p:cNvPicPr>
          <p:nvPr/>
        </p:nvPicPr>
        <p:blipFill>
          <a:blip r:embed="rId11"/>
          <a:stretch>
            <a:fillRect/>
          </a:stretch>
        </p:blipFill>
        <p:spPr>
          <a:xfrm>
            <a:off x="1320987" y="3267509"/>
            <a:ext cx="1378800" cy="1378800"/>
          </a:xfrm>
          <a:prstGeom prst="rect">
            <a:avLst/>
          </a:prstGeom>
        </p:spPr>
      </p:pic>
      <p:pic>
        <p:nvPicPr>
          <p:cNvPr id="26" name="Picture 25" descr="A picture containing sitting, white, sign&#10;&#10;Description automatically generated">
            <a:extLst>
              <a:ext uri="{FF2B5EF4-FFF2-40B4-BE49-F238E27FC236}">
                <a16:creationId xmlns:a16="http://schemas.microsoft.com/office/drawing/2014/main" id="{513ADF91-9CEE-48B1-8745-8F36313AFE97}"/>
              </a:ext>
            </a:extLst>
          </p:cNvPr>
          <p:cNvPicPr>
            <a:picLocks noChangeAspect="1"/>
          </p:cNvPicPr>
          <p:nvPr/>
        </p:nvPicPr>
        <p:blipFill>
          <a:blip r:embed="rId12"/>
          <a:stretch>
            <a:fillRect/>
          </a:stretch>
        </p:blipFill>
        <p:spPr>
          <a:xfrm>
            <a:off x="175427" y="4323327"/>
            <a:ext cx="1373616" cy="13788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B147CA4E-9CA6-4C98-8B8D-4414139B26F6}"/>
              </a:ext>
            </a:extLst>
          </p:cNvPr>
          <p:cNvPicPr>
            <a:picLocks noChangeAspect="1"/>
          </p:cNvPicPr>
          <p:nvPr/>
        </p:nvPicPr>
        <p:blipFill>
          <a:blip r:embed="rId13"/>
          <a:stretch>
            <a:fillRect/>
          </a:stretch>
        </p:blipFill>
        <p:spPr>
          <a:xfrm>
            <a:off x="1320987" y="4323327"/>
            <a:ext cx="1378800" cy="1378800"/>
          </a:xfrm>
          <a:prstGeom prst="rect">
            <a:avLst/>
          </a:prstGeom>
        </p:spPr>
      </p:pic>
    </p:spTree>
    <p:extLst>
      <p:ext uri="{BB962C8B-B14F-4D97-AF65-F5344CB8AC3E}">
        <p14:creationId xmlns:p14="http://schemas.microsoft.com/office/powerpoint/2010/main" val="41207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50" tmFilter="0, 0; .2, .5; .8, .5; 1, 0"/>
                                        <p:tgtEl>
                                          <p:spTgt spid="20"/>
                                        </p:tgtEl>
                                      </p:cBhvr>
                                    </p:animEffect>
                                    <p:animScale>
                                      <p:cBhvr>
                                        <p:cTn id="7" dur="125" autoRev="1" fill="hold"/>
                                        <p:tgtEl>
                                          <p:spTgt spid="20"/>
                                        </p:tgtEl>
                                      </p:cBhvr>
                                      <p:by x="105000" y="105000"/>
                                    </p:animScale>
                                  </p:childTnLst>
                                </p:cTn>
                              </p:par>
                            </p:childTnLst>
                          </p:cTn>
                        </p:par>
                        <p:par>
                          <p:cTn id="8" fill="hold">
                            <p:stCondLst>
                              <p:cond delay="250"/>
                            </p:stCondLst>
                            <p:childTnLst>
                              <p:par>
                                <p:cTn id="9" presetID="26" presetClass="emph" presetSubtype="0" fill="hold" nodeType="afterEffect">
                                  <p:stCondLst>
                                    <p:cond delay="0"/>
                                  </p:stCondLst>
                                  <p:childTnLst>
                                    <p:animEffect transition="out" filter="fade">
                                      <p:cBhvr>
                                        <p:cTn id="10" dur="250" tmFilter="0, 0; .2, .5; .8, .5; 1, 0"/>
                                        <p:tgtEl>
                                          <p:spTgt spid="21"/>
                                        </p:tgtEl>
                                      </p:cBhvr>
                                    </p:animEffect>
                                    <p:animScale>
                                      <p:cBhvr>
                                        <p:cTn id="11" dur="125" autoRev="1" fill="hold"/>
                                        <p:tgtEl>
                                          <p:spTgt spid="21"/>
                                        </p:tgtEl>
                                      </p:cBhvr>
                                      <p:by x="105000" y="105000"/>
                                    </p:animScale>
                                  </p:childTnLst>
                                </p:cTn>
                              </p:par>
                            </p:childTnLst>
                          </p:cTn>
                        </p:par>
                        <p:par>
                          <p:cTn id="12" fill="hold">
                            <p:stCondLst>
                              <p:cond delay="500"/>
                            </p:stCondLst>
                            <p:childTnLst>
                              <p:par>
                                <p:cTn id="13" presetID="26" presetClass="emph" presetSubtype="0" fill="hold" nodeType="afterEffect">
                                  <p:stCondLst>
                                    <p:cond delay="0"/>
                                  </p:stCondLst>
                                  <p:childTnLst>
                                    <p:animEffect transition="out" filter="fade">
                                      <p:cBhvr>
                                        <p:cTn id="14" dur="250" tmFilter="0, 0; .2, .5; .8, .5; 1, 0"/>
                                        <p:tgtEl>
                                          <p:spTgt spid="22"/>
                                        </p:tgtEl>
                                      </p:cBhvr>
                                    </p:animEffect>
                                    <p:animScale>
                                      <p:cBhvr>
                                        <p:cTn id="15" dur="125" autoRev="1" fill="hold"/>
                                        <p:tgtEl>
                                          <p:spTgt spid="22"/>
                                        </p:tgtEl>
                                      </p:cBhvr>
                                      <p:by x="105000" y="105000"/>
                                    </p:animScale>
                                  </p:childTnLst>
                                </p:cTn>
                              </p:par>
                            </p:childTnLst>
                          </p:cTn>
                        </p:par>
                        <p:par>
                          <p:cTn id="16" fill="hold">
                            <p:stCondLst>
                              <p:cond delay="750"/>
                            </p:stCondLst>
                            <p:childTnLst>
                              <p:par>
                                <p:cTn id="17" presetID="26" presetClass="emph" presetSubtype="0" fill="hold" nodeType="afterEffect">
                                  <p:stCondLst>
                                    <p:cond delay="0"/>
                                  </p:stCondLst>
                                  <p:childTnLst>
                                    <p:animEffect transition="out" filter="fade">
                                      <p:cBhvr>
                                        <p:cTn id="18" dur="250" tmFilter="0, 0; .2, .5; .8, .5; 1, 0"/>
                                        <p:tgtEl>
                                          <p:spTgt spid="23"/>
                                        </p:tgtEl>
                                      </p:cBhvr>
                                    </p:animEffect>
                                    <p:animScale>
                                      <p:cBhvr>
                                        <p:cTn id="19" dur="125" autoRev="1" fill="hold"/>
                                        <p:tgtEl>
                                          <p:spTgt spid="23"/>
                                        </p:tgtEl>
                                      </p:cBhvr>
                                      <p:by x="105000" y="105000"/>
                                    </p:animScale>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250" tmFilter="0, 0; .2, .5; .8, .5; 1, 0"/>
                                        <p:tgtEl>
                                          <p:spTgt spid="24"/>
                                        </p:tgtEl>
                                      </p:cBhvr>
                                    </p:animEffect>
                                    <p:animScale>
                                      <p:cBhvr>
                                        <p:cTn id="23" dur="125" autoRev="1" fill="hold"/>
                                        <p:tgtEl>
                                          <p:spTgt spid="24"/>
                                        </p:tgtEl>
                                      </p:cBhvr>
                                      <p:by x="105000" y="105000"/>
                                    </p:animScale>
                                  </p:childTnLst>
                                </p:cTn>
                              </p:par>
                            </p:childTnLst>
                          </p:cTn>
                        </p:par>
                        <p:par>
                          <p:cTn id="24" fill="hold">
                            <p:stCondLst>
                              <p:cond delay="1250"/>
                            </p:stCondLst>
                            <p:childTnLst>
                              <p:par>
                                <p:cTn id="25" presetID="26" presetClass="emph" presetSubtype="0" fill="hold" nodeType="afterEffect">
                                  <p:stCondLst>
                                    <p:cond delay="0"/>
                                  </p:stCondLst>
                                  <p:childTnLst>
                                    <p:animEffect transition="out" filter="fade">
                                      <p:cBhvr>
                                        <p:cTn id="26" dur="250" tmFilter="0, 0; .2, .5; .8, .5; 1, 0"/>
                                        <p:tgtEl>
                                          <p:spTgt spid="25"/>
                                        </p:tgtEl>
                                      </p:cBhvr>
                                    </p:animEffect>
                                    <p:animScale>
                                      <p:cBhvr>
                                        <p:cTn id="27" dur="125" autoRev="1" fill="hold"/>
                                        <p:tgtEl>
                                          <p:spTgt spid="25"/>
                                        </p:tgtEl>
                                      </p:cBhvr>
                                      <p:by x="105000" y="105000"/>
                                    </p:animScale>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250" tmFilter="0, 0; .2, .5; .8, .5; 1, 0"/>
                                        <p:tgtEl>
                                          <p:spTgt spid="26"/>
                                        </p:tgtEl>
                                      </p:cBhvr>
                                    </p:animEffect>
                                    <p:animScale>
                                      <p:cBhvr>
                                        <p:cTn id="31" dur="125" autoRev="1" fill="hold"/>
                                        <p:tgtEl>
                                          <p:spTgt spid="26"/>
                                        </p:tgtEl>
                                      </p:cBhvr>
                                      <p:by x="105000" y="105000"/>
                                    </p:animScale>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27"/>
                                        </p:tgtEl>
                                      </p:cBhvr>
                                    </p:animEffect>
                                    <p:animScale>
                                      <p:cBhvr>
                                        <p:cTn id="35" dur="125" autoRev="1" fill="hold"/>
                                        <p:tgtEl>
                                          <p:spTgt spid="27"/>
                                        </p:tgtEl>
                                      </p:cBhvr>
                                      <p:by x="105000" y="105000"/>
                                    </p:animScale>
                                  </p:childTnLst>
                                </p:cTn>
                              </p:par>
                            </p:childTnLst>
                          </p:cTn>
                        </p:par>
                        <p:par>
                          <p:cTn id="36" fill="hold">
                            <p:stCondLst>
                              <p:cond delay="2000"/>
                            </p:stCondLst>
                            <p:childTnLst>
                              <p:par>
                                <p:cTn id="37" presetID="6" presetClass="emph" presetSubtype="0" fill="hold" nodeType="afterEffect">
                                  <p:stCondLst>
                                    <p:cond delay="0"/>
                                  </p:stCondLst>
                                  <p:childTnLst>
                                    <p:animScale>
                                      <p:cBhvr>
                                        <p:cTn id="38" dur="1000" fill="hold"/>
                                        <p:tgtEl>
                                          <p:spTgt spid="20"/>
                                        </p:tgtEl>
                                      </p:cBhvr>
                                      <p:by x="150000" y="150000"/>
                                    </p:animScale>
                                  </p:childTnLst>
                                </p:cTn>
                              </p:par>
                            </p:childTnLst>
                          </p:cTn>
                        </p:par>
                        <p:par>
                          <p:cTn id="39" fill="hold">
                            <p:stCondLst>
                              <p:cond delay="3000"/>
                            </p:stCondLst>
                            <p:childTnLst>
                              <p:par>
                                <p:cTn id="40" presetID="6" presetClass="emph" presetSubtype="0" fill="hold" nodeType="afterEffect">
                                  <p:stCondLst>
                                    <p:cond delay="0"/>
                                  </p:stCondLst>
                                  <p:childTnLst>
                                    <p:animScale>
                                      <p:cBhvr>
                                        <p:cTn id="41" dur="1000" fill="hold"/>
                                        <p:tgtEl>
                                          <p:spTgt spid="21"/>
                                        </p:tgtEl>
                                      </p:cBhvr>
                                      <p:by x="150000" y="150000"/>
                                    </p:animScale>
                                  </p:childTnLst>
                                </p:cTn>
                              </p:par>
                            </p:childTnLst>
                          </p:cTn>
                        </p:par>
                        <p:par>
                          <p:cTn id="42" fill="hold">
                            <p:stCondLst>
                              <p:cond delay="4000"/>
                            </p:stCondLst>
                            <p:childTnLst>
                              <p:par>
                                <p:cTn id="43" presetID="6" presetClass="emph" presetSubtype="0" fill="hold" nodeType="afterEffect">
                                  <p:stCondLst>
                                    <p:cond delay="0"/>
                                  </p:stCondLst>
                                  <p:childTnLst>
                                    <p:animScale>
                                      <p:cBhvr>
                                        <p:cTn id="44" dur="1000" fill="hold"/>
                                        <p:tgtEl>
                                          <p:spTgt spid="22"/>
                                        </p:tgtEl>
                                      </p:cBhvr>
                                      <p:by x="150000" y="150000"/>
                                    </p:animScale>
                                  </p:childTnLst>
                                </p:cTn>
                              </p:par>
                            </p:childTnLst>
                          </p:cTn>
                        </p:par>
                        <p:par>
                          <p:cTn id="45" fill="hold">
                            <p:stCondLst>
                              <p:cond delay="5000"/>
                            </p:stCondLst>
                            <p:childTnLst>
                              <p:par>
                                <p:cTn id="46" presetID="6" presetClass="emph" presetSubtype="0" fill="hold" nodeType="afterEffect">
                                  <p:stCondLst>
                                    <p:cond delay="0"/>
                                  </p:stCondLst>
                                  <p:childTnLst>
                                    <p:animScale>
                                      <p:cBhvr>
                                        <p:cTn id="47" dur="1000" fill="hold"/>
                                        <p:tgtEl>
                                          <p:spTgt spid="23"/>
                                        </p:tgtEl>
                                      </p:cBhvr>
                                      <p:by x="150000" y="150000"/>
                                    </p:animScale>
                                  </p:childTnLst>
                                </p:cTn>
                              </p:par>
                            </p:childTnLst>
                          </p:cTn>
                        </p:par>
                        <p:par>
                          <p:cTn id="48" fill="hold">
                            <p:stCondLst>
                              <p:cond delay="6000"/>
                            </p:stCondLst>
                            <p:childTnLst>
                              <p:par>
                                <p:cTn id="49" presetID="6" presetClass="emph" presetSubtype="0" fill="hold" nodeType="afterEffect">
                                  <p:stCondLst>
                                    <p:cond delay="0"/>
                                  </p:stCondLst>
                                  <p:childTnLst>
                                    <p:animScale>
                                      <p:cBhvr>
                                        <p:cTn id="50" dur="1000" fill="hold"/>
                                        <p:tgtEl>
                                          <p:spTgt spid="24"/>
                                        </p:tgtEl>
                                      </p:cBhvr>
                                      <p:by x="150000" y="150000"/>
                                    </p:animScale>
                                  </p:childTnLst>
                                </p:cTn>
                              </p:par>
                            </p:childTnLst>
                          </p:cTn>
                        </p:par>
                        <p:par>
                          <p:cTn id="51" fill="hold">
                            <p:stCondLst>
                              <p:cond delay="7000"/>
                            </p:stCondLst>
                            <p:childTnLst>
                              <p:par>
                                <p:cTn id="52" presetID="6" presetClass="emph" presetSubtype="0" fill="hold" nodeType="afterEffect">
                                  <p:stCondLst>
                                    <p:cond delay="0"/>
                                  </p:stCondLst>
                                  <p:childTnLst>
                                    <p:animScale>
                                      <p:cBhvr>
                                        <p:cTn id="53" dur="1000" fill="hold"/>
                                        <p:tgtEl>
                                          <p:spTgt spid="25"/>
                                        </p:tgtEl>
                                      </p:cBhvr>
                                      <p:by x="150000" y="150000"/>
                                    </p:animScale>
                                  </p:childTnLst>
                                </p:cTn>
                              </p:par>
                            </p:childTnLst>
                          </p:cTn>
                        </p:par>
                        <p:par>
                          <p:cTn id="54" fill="hold">
                            <p:stCondLst>
                              <p:cond delay="8000"/>
                            </p:stCondLst>
                            <p:childTnLst>
                              <p:par>
                                <p:cTn id="55" presetID="6" presetClass="emph" presetSubtype="0" fill="hold" nodeType="afterEffect">
                                  <p:stCondLst>
                                    <p:cond delay="0"/>
                                  </p:stCondLst>
                                  <p:childTnLst>
                                    <p:animScale>
                                      <p:cBhvr>
                                        <p:cTn id="56" dur="1000" fill="hold"/>
                                        <p:tgtEl>
                                          <p:spTgt spid="26"/>
                                        </p:tgtEl>
                                      </p:cBhvr>
                                      <p:by x="150000" y="150000"/>
                                    </p:animScale>
                                  </p:childTnLst>
                                </p:cTn>
                              </p:par>
                            </p:childTnLst>
                          </p:cTn>
                        </p:par>
                        <p:par>
                          <p:cTn id="57" fill="hold">
                            <p:stCondLst>
                              <p:cond delay="9000"/>
                            </p:stCondLst>
                            <p:childTnLst>
                              <p:par>
                                <p:cTn id="58" presetID="6" presetClass="emph" presetSubtype="0" fill="hold" nodeType="afterEffect">
                                  <p:stCondLst>
                                    <p:cond delay="0"/>
                                  </p:stCondLst>
                                  <p:childTnLst>
                                    <p:animScale>
                                      <p:cBhvr>
                                        <p:cTn id="59" dur="1000" fill="hold"/>
                                        <p:tgtEl>
                                          <p:spTgt spid="27"/>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8" name="Picture 2">
            <a:extLst>
              <a:ext uri="{FF2B5EF4-FFF2-40B4-BE49-F238E27FC236}">
                <a16:creationId xmlns:a16="http://schemas.microsoft.com/office/drawing/2014/main" id="{B3E1404B-8616-4AC9-AFA0-B2B2F8080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90" t="10981" r="18036" b="28635"/>
          <a:stretch/>
        </p:blipFill>
        <p:spPr bwMode="auto">
          <a:xfrm>
            <a:off x="5390423" y="1173490"/>
            <a:ext cx="399949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loud Callout 55">
            <a:extLst>
              <a:ext uri="{FF2B5EF4-FFF2-40B4-BE49-F238E27FC236}">
                <a16:creationId xmlns:a16="http://schemas.microsoft.com/office/drawing/2014/main" id="{1BBA080A-5CDE-4C46-877C-E2F2CD142580}"/>
              </a:ext>
            </a:extLst>
          </p:cNvPr>
          <p:cNvSpPr/>
          <p:nvPr/>
        </p:nvSpPr>
        <p:spPr>
          <a:xfrm>
            <a:off x="3136271" y="254767"/>
            <a:ext cx="3696765" cy="1872208"/>
          </a:xfrm>
          <a:prstGeom prst="cloudCallout">
            <a:avLst>
              <a:gd name="adj1" fmla="val 35927"/>
              <a:gd name="adj2" fmla="val 75622"/>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Enjoy thinking of new ways to do something</a:t>
            </a:r>
            <a:endParaRPr lang="en-GB" sz="2400" dirty="0"/>
          </a:p>
        </p:txBody>
      </p:sp>
      <p:sp>
        <p:nvSpPr>
          <p:cNvPr id="20" name="Cloud Callout 63">
            <a:extLst>
              <a:ext uri="{FF2B5EF4-FFF2-40B4-BE49-F238E27FC236}">
                <a16:creationId xmlns:a16="http://schemas.microsoft.com/office/drawing/2014/main" id="{87DAE7D8-2C08-4D3A-98B2-95860EB90036}"/>
              </a:ext>
            </a:extLst>
          </p:cNvPr>
          <p:cNvSpPr/>
          <p:nvPr/>
        </p:nvSpPr>
        <p:spPr>
          <a:xfrm>
            <a:off x="8558776" y="648087"/>
            <a:ext cx="3168352" cy="1872208"/>
          </a:xfrm>
          <a:prstGeom prst="cloudCallout">
            <a:avLst>
              <a:gd name="adj1" fmla="val -55823"/>
              <a:gd name="adj2" fmla="val 7197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Like building and making things</a:t>
            </a:r>
          </a:p>
        </p:txBody>
      </p:sp>
      <p:sp>
        <p:nvSpPr>
          <p:cNvPr id="21" name="Cloud Callout 64">
            <a:extLst>
              <a:ext uri="{FF2B5EF4-FFF2-40B4-BE49-F238E27FC236}">
                <a16:creationId xmlns:a16="http://schemas.microsoft.com/office/drawing/2014/main" id="{3ADDDBB8-0204-4005-9238-1475C7E85581}"/>
              </a:ext>
            </a:extLst>
          </p:cNvPr>
          <p:cNvSpPr/>
          <p:nvPr/>
        </p:nvSpPr>
        <p:spPr>
          <a:xfrm>
            <a:off x="3136271" y="2564978"/>
            <a:ext cx="3046239" cy="1872208"/>
          </a:xfrm>
          <a:prstGeom prst="cloudCallout">
            <a:avLst>
              <a:gd name="adj1" fmla="val 72111"/>
              <a:gd name="adj2" fmla="val -5293"/>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Yu Gothic" panose="020B0400000000000000" pitchFamily="34" charset="-128"/>
                <a:ea typeface="Yu Gothic" panose="020B0400000000000000" pitchFamily="34" charset="-128"/>
              </a:rPr>
              <a:t>Have a good understanding of what things are made of</a:t>
            </a:r>
          </a:p>
        </p:txBody>
      </p:sp>
      <p:sp>
        <p:nvSpPr>
          <p:cNvPr id="22" name="Cloud Callout 65">
            <a:extLst>
              <a:ext uri="{FF2B5EF4-FFF2-40B4-BE49-F238E27FC236}">
                <a16:creationId xmlns:a16="http://schemas.microsoft.com/office/drawing/2014/main" id="{130C9114-1462-4539-B392-6FD7B0B58DE2}"/>
              </a:ext>
            </a:extLst>
          </p:cNvPr>
          <p:cNvSpPr/>
          <p:nvPr/>
        </p:nvSpPr>
        <p:spPr>
          <a:xfrm>
            <a:off x="8762048" y="2880335"/>
            <a:ext cx="3168352" cy="1872208"/>
          </a:xfrm>
          <a:prstGeom prst="cloudCallout">
            <a:avLst>
              <a:gd name="adj1" fmla="val -77361"/>
              <a:gd name="adj2" fmla="val -18415"/>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Yu Gothic" panose="020B0400000000000000" pitchFamily="34" charset="-128"/>
                <a:ea typeface="Yu Gothic" panose="020B0400000000000000" pitchFamily="34" charset="-128"/>
              </a:rPr>
              <a:t>Can listen and use other’s ideas</a:t>
            </a:r>
          </a:p>
        </p:txBody>
      </p:sp>
      <p:pic>
        <p:nvPicPr>
          <p:cNvPr id="23" name="Picture 4">
            <a:extLst>
              <a:ext uri="{FF2B5EF4-FFF2-40B4-BE49-F238E27FC236}">
                <a16:creationId xmlns:a16="http://schemas.microsoft.com/office/drawing/2014/main" id="{5206964D-1115-4945-85A7-52729DC53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13" y="2899247"/>
            <a:ext cx="3388608" cy="225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BEE187B7-C235-4BF5-99BB-9A142D38FCBF}"/>
              </a:ext>
            </a:extLst>
          </p:cNvPr>
          <p:cNvSpPr/>
          <p:nvPr/>
        </p:nvSpPr>
        <p:spPr>
          <a:xfrm>
            <a:off x="568340" y="2923887"/>
            <a:ext cx="2556958" cy="1785104"/>
          </a:xfrm>
          <a:prstGeom prst="rect">
            <a:avLst/>
          </a:prstGeom>
        </p:spPr>
        <p:txBody>
          <a:bodyPr wrap="square">
            <a:spAutoFit/>
          </a:bodyPr>
          <a:lstStyle/>
          <a:p>
            <a:pPr algn="ctr"/>
            <a:r>
              <a:rPr lang="en-US" sz="2200" dirty="0">
                <a:latin typeface="Yu Gothic" panose="020B0400000000000000" pitchFamily="34" charset="-128"/>
                <a:ea typeface="Yu Gothic" panose="020B0400000000000000" pitchFamily="34" charset="-128"/>
              </a:rPr>
              <a:t>Designs, builds, or maintains engines, machines, or structures.</a:t>
            </a:r>
            <a:endParaRPr lang="en-GB" sz="2200" dirty="0">
              <a:latin typeface="Yu Gothic" panose="020B0400000000000000" pitchFamily="34" charset="-128"/>
              <a:ea typeface="Yu Gothic" panose="020B0400000000000000" pitchFamily="34" charset="-128"/>
            </a:endParaRPr>
          </a:p>
        </p:txBody>
      </p:sp>
      <p:pic>
        <p:nvPicPr>
          <p:cNvPr id="25" name="Picture 2">
            <a:extLst>
              <a:ext uri="{FF2B5EF4-FFF2-40B4-BE49-F238E27FC236}">
                <a16:creationId xmlns:a16="http://schemas.microsoft.com/office/drawing/2014/main" id="{938908A9-406F-4E3D-B074-AFC026F7B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972" y="648087"/>
            <a:ext cx="3480298" cy="23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extLst>
              <a:ext uri="{FF2B5EF4-FFF2-40B4-BE49-F238E27FC236}">
                <a16:creationId xmlns:a16="http://schemas.microsoft.com/office/drawing/2014/main" id="{BEA8F99C-0CD6-4CC0-9E14-BC785D6B55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270" y="630667"/>
            <a:ext cx="3804657" cy="254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7A81A11E-834C-45D3-958D-2ABF18F8C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2063" y="3142836"/>
            <a:ext cx="3785808" cy="212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a:extLst>
              <a:ext uri="{FF2B5EF4-FFF2-40B4-BE49-F238E27FC236}">
                <a16:creationId xmlns:a16="http://schemas.microsoft.com/office/drawing/2014/main" id="{F41C111B-2413-4A5C-8DE9-F520E4DFBDF2}"/>
              </a:ext>
            </a:extLst>
          </p:cNvPr>
          <p:cNvSpPr/>
          <p:nvPr/>
        </p:nvSpPr>
        <p:spPr>
          <a:xfrm>
            <a:off x="55652" y="1676978"/>
            <a:ext cx="3462563" cy="1173446"/>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latin typeface="Yu Gothic" panose="020B0400000000000000" pitchFamily="34" charset="-128"/>
                <a:ea typeface="Yu Gothic" panose="020B0400000000000000" pitchFamily="34" charset="-128"/>
              </a:rPr>
              <a:t>Engineer</a:t>
            </a:r>
          </a:p>
        </p:txBody>
      </p:sp>
      <p:sp>
        <p:nvSpPr>
          <p:cNvPr id="29" name="Rounded Rectangular Callout 71">
            <a:extLst>
              <a:ext uri="{FF2B5EF4-FFF2-40B4-BE49-F238E27FC236}">
                <a16:creationId xmlns:a16="http://schemas.microsoft.com/office/drawing/2014/main" id="{C2C194AD-53E9-4E6F-A776-C15EEE78E222}"/>
              </a:ext>
            </a:extLst>
          </p:cNvPr>
          <p:cNvSpPr/>
          <p:nvPr/>
        </p:nvSpPr>
        <p:spPr>
          <a:xfrm>
            <a:off x="1549665" y="4907846"/>
            <a:ext cx="2592288" cy="1080120"/>
          </a:xfrm>
          <a:prstGeom prst="wedgeRoundRectCallout">
            <a:avLst>
              <a:gd name="adj1" fmla="val -99052"/>
              <a:gd name="adj2" fmla="val 5711"/>
              <a:gd name="adj3" fmla="val 16667"/>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latin typeface="Yu Gothic" panose="020B0400000000000000" pitchFamily="34" charset="-128"/>
                <a:ea typeface="Yu Gothic" panose="020B0400000000000000" pitchFamily="34" charset="-128"/>
                <a:cs typeface="Kartika" panose="02020503030404060203" pitchFamily="18" charset="0"/>
              </a:rPr>
              <a:t>Boy or girl?</a:t>
            </a:r>
            <a:endParaRPr lang="en-GB" sz="2800" dirty="0"/>
          </a:p>
        </p:txBody>
      </p:sp>
    </p:spTree>
    <p:extLst>
      <p:ext uri="{BB962C8B-B14F-4D97-AF65-F5344CB8AC3E}">
        <p14:creationId xmlns:p14="http://schemas.microsoft.com/office/powerpoint/2010/main" val="21464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with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0"/>
                                        </p:tgtEl>
                                        <p:attrNameLst>
                                          <p:attrName>ppt_w</p:attrName>
                                        </p:attrNameLst>
                                      </p:cBhvr>
                                      <p:tavLst>
                                        <p:tav tm="0">
                                          <p:val>
                                            <p:strVal val="ppt_w"/>
                                          </p:val>
                                        </p:tav>
                                        <p:tav tm="100000">
                                          <p:val>
                                            <p:fltVal val="0"/>
                                          </p:val>
                                        </p:tav>
                                      </p:tavLst>
                                    </p:anim>
                                    <p:anim calcmode="lin" valueType="num">
                                      <p:cBhvr>
                                        <p:cTn id="13" dur="1000"/>
                                        <p:tgtEl>
                                          <p:spTgt spid="20"/>
                                        </p:tgtEl>
                                        <p:attrNameLst>
                                          <p:attrName>ppt_h</p:attrName>
                                        </p:attrNameLst>
                                      </p:cBhvr>
                                      <p:tavLst>
                                        <p:tav tm="0">
                                          <p:val>
                                            <p:strVal val="ppt_h"/>
                                          </p:val>
                                        </p:tav>
                                        <p:tav tm="100000">
                                          <p:val>
                                            <p:fltVal val="0"/>
                                          </p:val>
                                        </p:tav>
                                      </p:tavLst>
                                    </p:anim>
                                    <p:anim calcmode="lin" valueType="num">
                                      <p:cBhvr>
                                        <p:cTn id="14" dur="1000"/>
                                        <p:tgtEl>
                                          <p:spTgt spid="20"/>
                                        </p:tgtEl>
                                        <p:attrNameLst>
                                          <p:attrName>style.rotation</p:attrName>
                                        </p:attrNameLst>
                                      </p:cBhvr>
                                      <p:tavLst>
                                        <p:tav tm="0">
                                          <p:val>
                                            <p:fltVal val="0"/>
                                          </p:val>
                                        </p:tav>
                                        <p:tav tm="100000">
                                          <p:val>
                                            <p:fltVal val="90"/>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21"/>
                                        </p:tgtEl>
                                        <p:attrNameLst>
                                          <p:attrName>ppt_w</p:attrName>
                                        </p:attrNameLst>
                                      </p:cBhvr>
                                      <p:tavLst>
                                        <p:tav tm="0">
                                          <p:val>
                                            <p:strVal val="ppt_w"/>
                                          </p:val>
                                        </p:tav>
                                        <p:tav tm="100000">
                                          <p:val>
                                            <p:fltVal val="0"/>
                                          </p:val>
                                        </p:tav>
                                      </p:tavLst>
                                    </p:anim>
                                    <p:anim calcmode="lin" valueType="num">
                                      <p:cBhvr>
                                        <p:cTn id="19" dur="1000"/>
                                        <p:tgtEl>
                                          <p:spTgt spid="21"/>
                                        </p:tgtEl>
                                        <p:attrNameLst>
                                          <p:attrName>ppt_h</p:attrName>
                                        </p:attrNameLst>
                                      </p:cBhvr>
                                      <p:tavLst>
                                        <p:tav tm="0">
                                          <p:val>
                                            <p:strVal val="ppt_h"/>
                                          </p:val>
                                        </p:tav>
                                        <p:tav tm="100000">
                                          <p:val>
                                            <p:fltVal val="0"/>
                                          </p:val>
                                        </p:tav>
                                      </p:tavLst>
                                    </p:anim>
                                    <p:anim calcmode="lin" valueType="num">
                                      <p:cBhvr>
                                        <p:cTn id="20" dur="1000"/>
                                        <p:tgtEl>
                                          <p:spTgt spid="21"/>
                                        </p:tgtEl>
                                        <p:attrNameLst>
                                          <p:attrName>style.rotation</p:attrName>
                                        </p:attrNameLst>
                                      </p:cBhvr>
                                      <p:tavLst>
                                        <p:tav tm="0">
                                          <p:val>
                                            <p:fltVal val="0"/>
                                          </p:val>
                                        </p:tav>
                                        <p:tav tm="100000">
                                          <p:val>
                                            <p:fltVal val="90"/>
                                          </p:val>
                                        </p:tav>
                                      </p:tavLst>
                                    </p:anim>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22"/>
                                        </p:tgtEl>
                                        <p:attrNameLst>
                                          <p:attrName>ppt_w</p:attrName>
                                        </p:attrNameLst>
                                      </p:cBhvr>
                                      <p:tavLst>
                                        <p:tav tm="0">
                                          <p:val>
                                            <p:strVal val="ppt_w"/>
                                          </p:val>
                                        </p:tav>
                                        <p:tav tm="100000">
                                          <p:val>
                                            <p:fltVal val="0"/>
                                          </p:val>
                                        </p:tav>
                                      </p:tavLst>
                                    </p:anim>
                                    <p:anim calcmode="lin" valueType="num">
                                      <p:cBhvr>
                                        <p:cTn id="25" dur="1000"/>
                                        <p:tgtEl>
                                          <p:spTgt spid="22"/>
                                        </p:tgtEl>
                                        <p:attrNameLst>
                                          <p:attrName>ppt_h</p:attrName>
                                        </p:attrNameLst>
                                      </p:cBhvr>
                                      <p:tavLst>
                                        <p:tav tm="0">
                                          <p:val>
                                            <p:strVal val="ppt_h"/>
                                          </p:val>
                                        </p:tav>
                                        <p:tav tm="100000">
                                          <p:val>
                                            <p:fltVal val="0"/>
                                          </p:val>
                                        </p:tav>
                                      </p:tavLst>
                                    </p:anim>
                                    <p:anim calcmode="lin" valueType="num">
                                      <p:cBhvr>
                                        <p:cTn id="26" dur="1000"/>
                                        <p:tgtEl>
                                          <p:spTgt spid="22"/>
                                        </p:tgtEl>
                                        <p:attrNameLst>
                                          <p:attrName>style.rotation</p:attrName>
                                        </p:attrNameLst>
                                      </p:cBhvr>
                                      <p:tavLst>
                                        <p:tav tm="0">
                                          <p:val>
                                            <p:fltVal val="0"/>
                                          </p:val>
                                        </p:tav>
                                        <p:tav tm="100000">
                                          <p:val>
                                            <p:fltVal val="90"/>
                                          </p:val>
                                        </p:tav>
                                      </p:tavLst>
                                    </p:anim>
                                    <p:animEffect transition="out" filter="fade">
                                      <p:cBhvr>
                                        <p:cTn id="27" dur="1000"/>
                                        <p:tgtEl>
                                          <p:spTgt spid="22"/>
                                        </p:tgtEl>
                                      </p:cBhvr>
                                    </p:animEffect>
                                    <p:set>
                                      <p:cBhvr>
                                        <p:cTn id="28" dur="1" fill="hold">
                                          <p:stCondLst>
                                            <p:cond delay="999"/>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Engineers – some background</a:t>
            </a:r>
          </a:p>
        </p:txBody>
      </p:sp>
      <p:sp>
        <p:nvSpPr>
          <p:cNvPr id="4" name="Text Placeholder 3"/>
          <p:cNvSpPr>
            <a:spLocks noGrp="1"/>
          </p:cNvSpPr>
          <p:nvPr>
            <p:ph type="body" sz="quarter" idx="12"/>
          </p:nvPr>
        </p:nvSpPr>
        <p:spPr>
          <a:xfrm>
            <a:off x="1273653" y="2417242"/>
            <a:ext cx="9241947" cy="3000057"/>
          </a:xfrm>
        </p:spPr>
        <p:txBody>
          <a:bodyPr/>
          <a:lstStyle/>
          <a:p>
            <a:r>
              <a:rPr lang="en-US" dirty="0"/>
              <a:t>In 2016, </a:t>
            </a:r>
            <a:r>
              <a:rPr lang="en-US" dirty="0">
                <a:hlinkClick r:id="rId3"/>
              </a:rPr>
              <a:t>Engineering UK</a:t>
            </a:r>
            <a:r>
              <a:rPr lang="en-US" dirty="0"/>
              <a:t> declared that the engineering industry was in a crisis period and was losing workers at a troubling rate and would soon be facing a </a:t>
            </a:r>
            <a:r>
              <a:rPr lang="en-US" u="sng" dirty="0">
                <a:hlinkClick r:id="rId4"/>
              </a:rPr>
              <a:t>major skills shortage</a:t>
            </a:r>
            <a:r>
              <a:rPr lang="en-US" u="sng" dirty="0"/>
              <a:t> </a:t>
            </a:r>
            <a:r>
              <a:rPr lang="en-US" dirty="0"/>
              <a:t>in the UK. Women make up an estimated 11% of engineers in the UK. </a:t>
            </a:r>
            <a:r>
              <a:rPr lang="en-US" i="1" dirty="0">
                <a:hlinkClick r:id="rId5"/>
              </a:rPr>
              <a:t>https://www.pbctoday.co.uk/news/hr-skills-news/women-in-engineering-2/66246/</a:t>
            </a:r>
            <a:endParaRPr lang="en-US" i="1" dirty="0"/>
          </a:p>
          <a:p>
            <a:endParaRPr lang="en-US" i="1" dirty="0"/>
          </a:p>
          <a:p>
            <a:r>
              <a:rPr lang="en-US" b="1" dirty="0"/>
              <a:t>What impact does this low proportion of female engineers have in the UK?</a:t>
            </a:r>
          </a:p>
          <a:p>
            <a:endParaRPr lang="en-GB" i="1" dirty="0"/>
          </a:p>
        </p:txBody>
      </p:sp>
      <p:pic>
        <p:nvPicPr>
          <p:cNvPr id="7" name="Picture 6" descr="A close up of a sign&#10;&#10;Description automatically generated">
            <a:extLst>
              <a:ext uri="{FF2B5EF4-FFF2-40B4-BE49-F238E27FC236}">
                <a16:creationId xmlns:a16="http://schemas.microsoft.com/office/drawing/2014/main" id="{6684E5E2-EBB5-408B-A9A7-6621A67FBA95}"/>
              </a:ext>
            </a:extLst>
          </p:cNvPr>
          <p:cNvPicPr/>
          <p:nvPr/>
        </p:nvPicPr>
        <p:blipFill>
          <a:blip r:embed="rId6">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3CEE639-CC32-4B0D-A10A-A3B3AD4B9348}"/>
              </a:ext>
            </a:extLst>
          </p:cNvPr>
          <p:cNvPicPr/>
          <p:nvPr/>
        </p:nvPicPr>
        <p:blipFill rotWithShape="1">
          <a:blip r:embed="rId7">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455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BAE838-6D93-4FD1-9D2E-A20A14F78A87}"/>
              </a:ext>
            </a:extLst>
          </p:cNvPr>
          <p:cNvSpPr>
            <a:spLocks noGrp="1"/>
          </p:cNvSpPr>
          <p:nvPr>
            <p:ph type="body" sz="quarter" idx="11"/>
          </p:nvPr>
        </p:nvSpPr>
        <p:spPr/>
        <p:txBody>
          <a:bodyPr/>
          <a:lstStyle/>
          <a:p>
            <a:r>
              <a:rPr lang="en-GB" dirty="0"/>
              <a:t>Final thoughts</a:t>
            </a:r>
          </a:p>
        </p:txBody>
      </p:sp>
      <p:sp>
        <p:nvSpPr>
          <p:cNvPr id="5" name="Text Placeholder 4">
            <a:extLst>
              <a:ext uri="{FF2B5EF4-FFF2-40B4-BE49-F238E27FC236}">
                <a16:creationId xmlns:a16="http://schemas.microsoft.com/office/drawing/2014/main" id="{D6270CC0-5F72-43B2-B96C-7547AAB2F52D}"/>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What will you remember from this session?</a:t>
            </a:r>
          </a:p>
          <a:p>
            <a:pPr marL="342900" indent="-342900">
              <a:buFont typeface="Arial" panose="020B0604020202020204" pitchFamily="34" charset="0"/>
              <a:buChar char="•"/>
            </a:pPr>
            <a:r>
              <a:rPr lang="en-GB" dirty="0"/>
              <a:t>How will it affect you?</a:t>
            </a:r>
          </a:p>
          <a:p>
            <a:pPr marL="342900" indent="-342900">
              <a:buFont typeface="Arial" panose="020B0604020202020204" pitchFamily="34" charset="0"/>
              <a:buChar char="•"/>
            </a:pPr>
            <a:r>
              <a:rPr lang="en-GB" dirty="0"/>
              <a:t>Do things need to change?</a:t>
            </a:r>
          </a:p>
          <a:p>
            <a:pPr marL="342900" indent="-342900">
              <a:buFont typeface="Arial" panose="020B0604020202020204" pitchFamily="34" charset="0"/>
              <a:buChar char="•"/>
            </a:pPr>
            <a:r>
              <a:rPr lang="en-GB" dirty="0"/>
              <a:t>How can that happen?</a:t>
            </a:r>
          </a:p>
          <a:p>
            <a:endParaRPr lang="en-GB" dirty="0"/>
          </a:p>
          <a:p>
            <a:pPr marL="342900" indent="-342900">
              <a:buFont typeface="Arial" panose="020B0604020202020204" pitchFamily="34" charset="0"/>
              <a:buChar char="•"/>
            </a:pPr>
            <a:endParaRPr lang="en-GB" dirty="0"/>
          </a:p>
        </p:txBody>
      </p:sp>
      <mc:AlternateContent xmlns:mc="http://schemas.openxmlformats.org/markup-compatibility/2006">
        <mc:Choice xmlns:am3d="http://schemas.microsoft.com/office/drawing/2017/model3d" Requires="am3d">
          <p:graphicFrame>
            <p:nvGraphicFramePr>
              <p:cNvPr id="8" name="3D Model 7" descr="Male icon">
                <a:extLst>
                  <a:ext uri="{FF2B5EF4-FFF2-40B4-BE49-F238E27FC236}">
                    <a16:creationId xmlns:a16="http://schemas.microsoft.com/office/drawing/2014/main" id="{360A7D5F-82A2-4E8F-A322-AF0692B16DD3}"/>
                  </a:ext>
                </a:extLst>
              </p:cNvPr>
              <p:cNvGraphicFramePr>
                <a:graphicFrameLocks noChangeAspect="1"/>
              </p:cNvGraphicFramePr>
              <p:nvPr>
                <p:extLst>
                  <p:ext uri="{D42A27DB-BD31-4B8C-83A1-F6EECF244321}">
                    <p14:modId xmlns:p14="http://schemas.microsoft.com/office/powerpoint/2010/main" val="530314577"/>
                  </p:ext>
                </p:extLst>
              </p:nvPr>
            </p:nvGraphicFramePr>
            <p:xfrm>
              <a:off x="7323462" y="1759377"/>
              <a:ext cx="508865" cy="1360141"/>
            </p:xfrm>
            <a:graphic>
              <a:graphicData uri="http://schemas.microsoft.com/office/drawing/2017/model3d">
                <am3d:model3d r:embed="rId2">
                  <am3d:spPr>
                    <a:xfrm>
                      <a:off x="0" y="0"/>
                      <a:ext cx="508865" cy="136014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m3d:postTrans dx="0" dy="0" dz="0"/>
                  </am3d:trans>
                  <am3d:raster rName="Office3DRenderer" rVer="16.0.8326">
                    <am3d:blip r:embed="rId3"/>
                  </am3d:raster>
                  <am3d:objViewport viewportSz="15376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Male icon">
                <a:extLst>
                  <a:ext uri="{FF2B5EF4-FFF2-40B4-BE49-F238E27FC236}">
                    <a16:creationId xmlns:a16="http://schemas.microsoft.com/office/drawing/2014/main" id="{360A7D5F-82A2-4E8F-A322-AF0692B16DD3}"/>
                  </a:ext>
                </a:extLst>
              </p:cNvPr>
              <p:cNvPicPr>
                <a:picLocks noGrp="1" noRot="1" noChangeAspect="1" noMove="1" noResize="1" noEditPoints="1" noAdjustHandles="1" noChangeArrowheads="1" noChangeShapeType="1" noCrop="1"/>
              </p:cNvPicPr>
              <p:nvPr/>
            </p:nvPicPr>
            <p:blipFill>
              <a:blip r:embed="rId3"/>
              <a:stretch>
                <a:fillRect/>
              </a:stretch>
            </p:blipFill>
            <p:spPr>
              <a:xfrm>
                <a:off x="7323462" y="1759377"/>
                <a:ext cx="508865" cy="136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Female icon">
                <a:extLst>
                  <a:ext uri="{FF2B5EF4-FFF2-40B4-BE49-F238E27FC236}">
                    <a16:creationId xmlns:a16="http://schemas.microsoft.com/office/drawing/2014/main" id="{F4037FB4-A9DD-40AE-B182-414D7A3A0A43}"/>
                  </a:ext>
                </a:extLst>
              </p:cNvPr>
              <p:cNvGraphicFramePr>
                <a:graphicFrameLocks noChangeAspect="1"/>
              </p:cNvGraphicFramePr>
              <p:nvPr>
                <p:extLst>
                  <p:ext uri="{D42A27DB-BD31-4B8C-83A1-F6EECF244321}">
                    <p14:modId xmlns:p14="http://schemas.microsoft.com/office/powerpoint/2010/main" val="127276356"/>
                  </p:ext>
                </p:extLst>
              </p:nvPr>
            </p:nvGraphicFramePr>
            <p:xfrm>
              <a:off x="9212670" y="1757737"/>
              <a:ext cx="630251" cy="1360141"/>
            </p:xfrm>
            <a:graphic>
              <a:graphicData uri="http://schemas.microsoft.com/office/drawing/2017/model3d">
                <am3d:model3d r:embed="rId4">
                  <am3d:spPr>
                    <a:xfrm>
                      <a:off x="0" y="0"/>
                      <a:ext cx="630251" cy="1360141"/>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m3d:postTrans dx="0" dy="0" dz="0"/>
                  </am3d:trans>
                  <am3d:raster rName="Office3DRenderer" rVer="16.0.8326">
                    <am3d:blip r:embed="rId5"/>
                  </am3d:raster>
                  <am3d:objViewport viewportSz="15880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Female icon">
                <a:extLst>
                  <a:ext uri="{FF2B5EF4-FFF2-40B4-BE49-F238E27FC236}">
                    <a16:creationId xmlns:a16="http://schemas.microsoft.com/office/drawing/2014/main" id="{F4037FB4-A9DD-40AE-B182-414D7A3A0A43}"/>
                  </a:ext>
                </a:extLst>
              </p:cNvPr>
              <p:cNvPicPr>
                <a:picLocks noGrp="1" noRot="1" noChangeAspect="1" noMove="1" noResize="1" noEditPoints="1" noAdjustHandles="1" noChangeArrowheads="1" noChangeShapeType="1" noCrop="1"/>
              </p:cNvPicPr>
              <p:nvPr/>
            </p:nvPicPr>
            <p:blipFill>
              <a:blip r:embed="rId5"/>
              <a:stretch>
                <a:fillRect/>
              </a:stretch>
            </p:blipFill>
            <p:spPr>
              <a:xfrm>
                <a:off x="9212670" y="1757737"/>
                <a:ext cx="630251" cy="136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Kitchen Scale">
                <a:extLst>
                  <a:ext uri="{FF2B5EF4-FFF2-40B4-BE49-F238E27FC236}">
                    <a16:creationId xmlns:a16="http://schemas.microsoft.com/office/drawing/2014/main" id="{D093C988-F9B5-4352-99E3-348EC7DEF467}"/>
                  </a:ext>
                </a:extLst>
              </p:cNvPr>
              <p:cNvGraphicFramePr>
                <a:graphicFrameLocks noChangeAspect="1"/>
              </p:cNvGraphicFramePr>
              <p:nvPr>
                <p:extLst>
                  <p:ext uri="{D42A27DB-BD31-4B8C-83A1-F6EECF244321}">
                    <p14:modId xmlns:p14="http://schemas.microsoft.com/office/powerpoint/2010/main" val="1952374508"/>
                  </p:ext>
                </p:extLst>
              </p:nvPr>
            </p:nvGraphicFramePr>
            <p:xfrm>
              <a:off x="7350561" y="2676298"/>
              <a:ext cx="2492360" cy="2455068"/>
            </p:xfrm>
            <a:graphic>
              <a:graphicData uri="http://schemas.microsoft.com/office/drawing/2017/model3d">
                <am3d:model3d r:embed="rId6">
                  <am3d:spPr>
                    <a:xfrm>
                      <a:off x="0" y="0"/>
                      <a:ext cx="2492360" cy="2455068"/>
                    </a:xfrm>
                    <a:prstGeom prst="rect">
                      <a:avLst/>
                    </a:prstGeom>
                  </am3d:spPr>
                  <am3d:camera>
                    <am3d:pos x="0" y="0" z="69318220"/>
                    <am3d:up dx="0" dy="36000000" dz="0"/>
                    <am3d:lookAt x="0" y="0" z="0"/>
                    <am3d:perspective fov="2700000"/>
                  </am3d:camera>
                  <am3d:trans>
                    <am3d:meterPerModelUnit n="1432462" d="1000000"/>
                    <am3d:preTrans dx="0" dy="-2363245" dz="-7662"/>
                    <am3d:scale>
                      <am3d:sx n="1000000" d="1000000"/>
                      <am3d:sy n="1000000" d="1000000"/>
                      <am3d:sz n="1000000" d="1000000"/>
                    </am3d:scale>
                    <am3d:rot/>
                    <am3d:postTrans dx="0" dy="0" dz="0"/>
                  </am3d:trans>
                  <am3d:raster rName="Office3DRenderer" rVer="16.0.8326">
                    <am3d:blip r:embed="rId7"/>
                  </am3d:raster>
                  <am3d:objViewport viewportSz="39724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Kitchen Scale">
                <a:extLst>
                  <a:ext uri="{FF2B5EF4-FFF2-40B4-BE49-F238E27FC236}">
                    <a16:creationId xmlns:a16="http://schemas.microsoft.com/office/drawing/2014/main" id="{D093C988-F9B5-4352-99E3-348EC7DEF467}"/>
                  </a:ext>
                </a:extLst>
              </p:cNvPr>
              <p:cNvPicPr>
                <a:picLocks noGrp="1" noRot="1" noChangeAspect="1" noMove="1" noResize="1" noEditPoints="1" noAdjustHandles="1" noChangeArrowheads="1" noChangeShapeType="1" noCrop="1"/>
              </p:cNvPicPr>
              <p:nvPr/>
            </p:nvPicPr>
            <p:blipFill>
              <a:blip r:embed="rId7"/>
              <a:stretch>
                <a:fillRect/>
              </a:stretch>
            </p:blipFill>
            <p:spPr>
              <a:xfrm>
                <a:off x="7350561" y="2676298"/>
                <a:ext cx="2492360" cy="2455068"/>
              </a:xfrm>
              <a:prstGeom prst="rect">
                <a:avLst/>
              </a:prstGeom>
            </p:spPr>
          </p:pic>
        </mc:Fallback>
      </mc:AlternateContent>
      <p:pic>
        <p:nvPicPr>
          <p:cNvPr id="12" name="Picture 11" descr="A close up of a sign&#10;&#10;Description automatically generated">
            <a:extLst>
              <a:ext uri="{FF2B5EF4-FFF2-40B4-BE49-F238E27FC236}">
                <a16:creationId xmlns:a16="http://schemas.microsoft.com/office/drawing/2014/main" id="{6BAE6AC4-B942-401E-9AA0-558E75BE20B9}"/>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3" name="Picture 12" descr="A close up of a logo&#10;&#10;Description automatically generated">
            <a:extLst>
              <a:ext uri="{FF2B5EF4-FFF2-40B4-BE49-F238E27FC236}">
                <a16:creationId xmlns:a16="http://schemas.microsoft.com/office/drawing/2014/main" id="{EF726AE4-1EC1-4715-BDDA-52D78949CF9B}"/>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514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5ADC41A-DB33-44A2-9649-6B53F04ACE46}"/>
              </a:ext>
            </a:extLst>
          </p:cNvPr>
          <p:cNvPicPr>
            <a:picLocks noChangeAspect="1"/>
          </p:cNvPicPr>
          <p:nvPr/>
        </p:nvPicPr>
        <p:blipFill rotWithShape="1">
          <a:blip r:embed="rId2"/>
          <a:srcRect l="1995" t="11589" r="4108" b="13701"/>
          <a:stretch/>
        </p:blipFill>
        <p:spPr>
          <a:xfrm>
            <a:off x="0" y="-1"/>
            <a:ext cx="12192000" cy="6858001"/>
          </a:xfrm>
          <a:prstGeom prst="rect">
            <a:avLst/>
          </a:prstGeom>
        </p:spPr>
      </p:pic>
    </p:spTree>
    <p:extLst>
      <p:ext uri="{BB962C8B-B14F-4D97-AF65-F5344CB8AC3E}">
        <p14:creationId xmlns:p14="http://schemas.microsoft.com/office/powerpoint/2010/main" val="5916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2"/>
          </p:nvPr>
        </p:nvSpPr>
        <p:spPr/>
        <p:txBody>
          <a:bodyPr/>
          <a:lstStyle/>
          <a:p>
            <a:r>
              <a:rPr lang="en-US" dirty="0"/>
              <a:t>The East Sussex Primary Careers Hub</a:t>
            </a:r>
          </a:p>
          <a:p>
            <a:r>
              <a:rPr lang="en-US" dirty="0">
                <a:hlinkClick r:id="rId2"/>
              </a:rPr>
              <a:t>primarycareershub@eastsussex.gov.uk</a:t>
            </a:r>
            <a:endParaRPr lang="en-US" dirty="0"/>
          </a:p>
          <a:p>
            <a:endParaRPr lang="en-US" dirty="0"/>
          </a:p>
        </p:txBody>
      </p:sp>
      <p:pic>
        <p:nvPicPr>
          <p:cNvPr id="6" name="Picture 5" descr="A close up of a sign&#10;&#10;Description automatically generated">
            <a:extLst>
              <a:ext uri="{FF2B5EF4-FFF2-40B4-BE49-F238E27FC236}">
                <a16:creationId xmlns:a16="http://schemas.microsoft.com/office/drawing/2014/main" id="{BB7B11D7-91DE-431F-A08E-B573A9ECC51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446C4517-50BC-4162-A44F-EF024D18EE5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14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Rounded Rectangular Callout 1">
            <a:extLst>
              <a:ext uri="{FF2B5EF4-FFF2-40B4-BE49-F238E27FC236}">
                <a16:creationId xmlns:a16="http://schemas.microsoft.com/office/drawing/2014/main" id="{5CA9F3E5-DD01-488E-BAF6-33150A5254D5}"/>
              </a:ext>
            </a:extLst>
          </p:cNvPr>
          <p:cNvSpPr/>
          <p:nvPr/>
        </p:nvSpPr>
        <p:spPr>
          <a:xfrm>
            <a:off x="1505878" y="1412776"/>
            <a:ext cx="3266609" cy="3816424"/>
          </a:xfrm>
          <a:prstGeom prst="wedgeRoundRectCallout">
            <a:avLst>
              <a:gd name="adj1" fmla="val 100351"/>
              <a:gd name="adj2" fmla="val 2125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Let’s do a test: stand up if your strongest skill is problem solving</a:t>
            </a:r>
          </a:p>
        </p:txBody>
      </p:sp>
      <p:pic>
        <p:nvPicPr>
          <p:cNvPr id="9" name="Picture 8" descr="A picture containing ball, room&#10;&#10;Description automatically generated">
            <a:extLst>
              <a:ext uri="{FF2B5EF4-FFF2-40B4-BE49-F238E27FC236}">
                <a16:creationId xmlns:a16="http://schemas.microsoft.com/office/drawing/2014/main" id="{2464DC5C-DA2B-44B5-B739-64275C9E544B}"/>
              </a:ext>
            </a:extLst>
          </p:cNvPr>
          <p:cNvPicPr>
            <a:picLocks noChangeAspect="1"/>
          </p:cNvPicPr>
          <p:nvPr/>
        </p:nvPicPr>
        <p:blipFill>
          <a:blip r:embed="rId5"/>
          <a:stretch>
            <a:fillRect/>
          </a:stretch>
        </p:blipFill>
        <p:spPr>
          <a:xfrm>
            <a:off x="6096000" y="1012903"/>
            <a:ext cx="5276505" cy="5276505"/>
          </a:xfrm>
          <a:prstGeom prst="rect">
            <a:avLst/>
          </a:prstGeom>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Rounded Rectangular Callout 1">
            <a:extLst>
              <a:ext uri="{FF2B5EF4-FFF2-40B4-BE49-F238E27FC236}">
                <a16:creationId xmlns:a16="http://schemas.microsoft.com/office/drawing/2014/main" id="{FB431268-04E3-4FE6-8F44-29CA1C52C3CC}"/>
              </a:ext>
            </a:extLst>
          </p:cNvPr>
          <p:cNvSpPr/>
          <p:nvPr/>
        </p:nvSpPr>
        <p:spPr>
          <a:xfrm>
            <a:off x="1505878" y="1412776"/>
            <a:ext cx="3266609" cy="3816424"/>
          </a:xfrm>
          <a:prstGeom prst="wedgeRoundRectCallout">
            <a:avLst>
              <a:gd name="adj1" fmla="val 100351"/>
              <a:gd name="adj2" fmla="val 2125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Let’s do a test: stand up if your strongest skill is staying positive</a:t>
            </a:r>
          </a:p>
        </p:txBody>
      </p:sp>
      <p:pic>
        <p:nvPicPr>
          <p:cNvPr id="9" name="Picture 8" descr="A picture containing ball, room&#10;&#10;Description automatically generated">
            <a:extLst>
              <a:ext uri="{FF2B5EF4-FFF2-40B4-BE49-F238E27FC236}">
                <a16:creationId xmlns:a16="http://schemas.microsoft.com/office/drawing/2014/main" id="{4F1A8AC2-16B5-48C9-98CD-783D28D4B439}"/>
              </a:ext>
            </a:extLst>
          </p:cNvPr>
          <p:cNvPicPr>
            <a:picLocks noChangeAspect="1"/>
          </p:cNvPicPr>
          <p:nvPr/>
        </p:nvPicPr>
        <p:blipFill>
          <a:blip r:embed="rId5"/>
          <a:stretch>
            <a:fillRect/>
          </a:stretch>
        </p:blipFill>
        <p:spPr>
          <a:xfrm>
            <a:off x="6096000" y="1029747"/>
            <a:ext cx="5285677" cy="5285677"/>
          </a:xfrm>
          <a:prstGeom prst="rect">
            <a:avLst/>
          </a:prstGeom>
        </p:spPr>
      </p:pic>
    </p:spTree>
    <p:extLst>
      <p:ext uri="{BB962C8B-B14F-4D97-AF65-F5344CB8AC3E}">
        <p14:creationId xmlns:p14="http://schemas.microsoft.com/office/powerpoint/2010/main" val="11947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Girl or boy? </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115ABEBA-48F5-426C-944D-C326FE1EC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10" y="1258907"/>
            <a:ext cx="5430890" cy="434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1">
            <a:extLst>
              <a:ext uri="{FF2B5EF4-FFF2-40B4-BE49-F238E27FC236}">
                <a16:creationId xmlns:a16="http://schemas.microsoft.com/office/drawing/2014/main" id="{16DFE455-D369-4970-9444-59426103A6E2}"/>
              </a:ext>
            </a:extLst>
          </p:cNvPr>
          <p:cNvSpPr/>
          <p:nvPr/>
        </p:nvSpPr>
        <p:spPr>
          <a:xfrm>
            <a:off x="7477125" y="1412776"/>
            <a:ext cx="3266609" cy="3816424"/>
          </a:xfrm>
          <a:prstGeom prst="wedgeRoundRectCallout">
            <a:avLst>
              <a:gd name="adj1" fmla="val -99261"/>
              <a:gd name="adj2" fmla="val 1127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Do boys and girls have different brains?</a:t>
            </a:r>
          </a:p>
        </p:txBody>
      </p:sp>
    </p:spTree>
    <p:extLst>
      <p:ext uri="{BB962C8B-B14F-4D97-AF65-F5344CB8AC3E}">
        <p14:creationId xmlns:p14="http://schemas.microsoft.com/office/powerpoint/2010/main" val="3792977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Taken from ‘No More Boys and Girls’ BBC 2017</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69142478-2B51-1FF3-5F01-E1AE19605360}"/>
              </a:ext>
            </a:extLst>
          </p:cNvPr>
          <p:cNvSpPr txBox="1"/>
          <p:nvPr/>
        </p:nvSpPr>
        <p:spPr>
          <a:xfrm>
            <a:off x="1045719" y="3028890"/>
            <a:ext cx="10224793" cy="1200329"/>
          </a:xfrm>
          <a:prstGeom prst="rect">
            <a:avLst/>
          </a:prstGeom>
          <a:noFill/>
        </p:spPr>
        <p:txBody>
          <a:bodyPr wrap="square" rtlCol="0">
            <a:spAutoFit/>
          </a:bodyPr>
          <a:lstStyle/>
          <a:p>
            <a:r>
              <a:rPr lang="en-GB" sz="3600" dirty="0">
                <a:hlinkClick r:id="rId5"/>
              </a:rPr>
              <a:t>Ginna Rippon | Professor of Cognitive </a:t>
            </a:r>
            <a:r>
              <a:rPr lang="en-GB" sz="3600" dirty="0" err="1">
                <a:hlinkClick r:id="rId5"/>
              </a:rPr>
              <a:t>Neuroima</a:t>
            </a:r>
            <a:r>
              <a:rPr lang="en-GB" sz="3600" dirty="0">
                <a:hlinkClick r:id="rId5"/>
              </a:rPr>
              <a:t> | The Careers &amp; Enterprise Company - YouTube</a:t>
            </a:r>
            <a:endParaRPr lang="en-GB" sz="3600" dirty="0"/>
          </a:p>
        </p:txBody>
      </p:sp>
    </p:spTree>
    <p:extLst>
      <p:ext uri="{BB962C8B-B14F-4D97-AF65-F5344CB8AC3E}">
        <p14:creationId xmlns:p14="http://schemas.microsoft.com/office/powerpoint/2010/main" val="959987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8773" y="452667"/>
            <a:ext cx="7315200" cy="369331"/>
          </a:xfrm>
        </p:spPr>
        <p:txBody>
          <a:bodyPr/>
          <a:lstStyle/>
          <a:p>
            <a:r>
              <a:rPr lang="en-US" dirty="0">
                <a:latin typeface="+mn-lt"/>
              </a:rPr>
              <a:t>So why are boys and girls often very different?</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6963CEE3-834A-45F9-853A-1FC1622AE7D0}"/>
              </a:ext>
            </a:extLst>
          </p:cNvPr>
          <p:cNvSpPr/>
          <p:nvPr/>
        </p:nvSpPr>
        <p:spPr>
          <a:xfrm>
            <a:off x="419246" y="1800714"/>
            <a:ext cx="7128792" cy="1134288"/>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solidFill>
                  <a:schemeClr val="tx1">
                    <a:lumMod val="95000"/>
                    <a:lumOff val="5000"/>
                  </a:schemeClr>
                </a:solidFill>
                <a:ea typeface="Yu Gothic" panose="020B0400000000000000" pitchFamily="34" charset="-128"/>
                <a:cs typeface="Kartika" panose="02020503030404060203" pitchFamily="18" charset="0"/>
              </a:rPr>
              <a:t>Self-creation:</a:t>
            </a:r>
          </a:p>
        </p:txBody>
      </p:sp>
      <p:sp>
        <p:nvSpPr>
          <p:cNvPr id="9" name="Rectangle 8">
            <a:extLst>
              <a:ext uri="{FF2B5EF4-FFF2-40B4-BE49-F238E27FC236}">
                <a16:creationId xmlns:a16="http://schemas.microsoft.com/office/drawing/2014/main" id="{1F4CD9C6-3634-41DF-B337-6B389F2B812E}"/>
              </a:ext>
            </a:extLst>
          </p:cNvPr>
          <p:cNvSpPr/>
          <p:nvPr/>
        </p:nvSpPr>
        <p:spPr>
          <a:xfrm>
            <a:off x="419246" y="3776345"/>
            <a:ext cx="7128792" cy="1025952"/>
          </a:xfrm>
          <a:prstGeom prst="rect">
            <a:avLst/>
          </a:prstGeom>
          <a:solidFill>
            <a:srgbClr val="FFFF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5000"/>
                    <a:lumOff val="5000"/>
                  </a:schemeClr>
                </a:solidFill>
                <a:ea typeface="Yu Gothic" panose="020B0400000000000000" pitchFamily="34" charset="-128"/>
                <a:cs typeface="Kartika" panose="02020503030404060203" pitchFamily="18" charset="0"/>
              </a:rPr>
              <a:t>The things you </a:t>
            </a:r>
            <a:r>
              <a:rPr lang="en-GB" sz="2800" b="1" dirty="0">
                <a:solidFill>
                  <a:schemeClr val="tx1">
                    <a:lumMod val="95000"/>
                    <a:lumOff val="5000"/>
                  </a:schemeClr>
                </a:solidFill>
                <a:ea typeface="Yu Gothic" panose="020B0400000000000000" pitchFamily="34" charset="-128"/>
                <a:cs typeface="Kartika" panose="02020503030404060203" pitchFamily="18" charset="0"/>
              </a:rPr>
              <a:t>do</a:t>
            </a:r>
            <a:r>
              <a:rPr lang="en-GB" sz="2800" dirty="0">
                <a:solidFill>
                  <a:schemeClr val="tx1">
                    <a:lumMod val="95000"/>
                    <a:lumOff val="5000"/>
                  </a:schemeClr>
                </a:solidFill>
                <a:ea typeface="Yu Gothic" panose="020B0400000000000000" pitchFamily="34" charset="-128"/>
                <a:cs typeface="Kartika" panose="02020503030404060203" pitchFamily="18" charset="0"/>
              </a:rPr>
              <a:t> a lot make your brain grow a certain way</a:t>
            </a:r>
            <a:endParaRPr lang="en-GB" sz="2800" dirty="0"/>
          </a:p>
        </p:txBody>
      </p:sp>
      <p:pic>
        <p:nvPicPr>
          <p:cNvPr id="10" name="Picture 2">
            <a:extLst>
              <a:ext uri="{FF2B5EF4-FFF2-40B4-BE49-F238E27FC236}">
                <a16:creationId xmlns:a16="http://schemas.microsoft.com/office/drawing/2014/main" id="{3781ACF1-88E3-4F17-AE1C-54FFEB5783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3745" y="1798458"/>
            <a:ext cx="4009009" cy="300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4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does ‘self-creation’ start?</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7151013-DEB8-EC4B-8E72-9C612791A81D}"/>
              </a:ext>
            </a:extLst>
          </p:cNvPr>
          <p:cNvSpPr txBox="1"/>
          <p:nvPr/>
        </p:nvSpPr>
        <p:spPr>
          <a:xfrm>
            <a:off x="788774" y="2232837"/>
            <a:ext cx="9790622" cy="1200329"/>
          </a:xfrm>
          <a:prstGeom prst="rect">
            <a:avLst/>
          </a:prstGeom>
          <a:noFill/>
        </p:spPr>
        <p:txBody>
          <a:bodyPr wrap="square" rtlCol="0">
            <a:spAutoFit/>
          </a:bodyPr>
          <a:lstStyle/>
          <a:p>
            <a:pPr marL="571500" indent="-571500">
              <a:buFont typeface="Arial" panose="020B0604020202020204" pitchFamily="34" charset="0"/>
              <a:buChar char="•"/>
            </a:pPr>
            <a:r>
              <a:rPr lang="en-GB" sz="3600" dirty="0">
                <a:hlinkClick r:id="rId5"/>
              </a:rPr>
              <a:t>When does ‘self creation’ start?​ | The Careers &amp; Enterprise Company (youtube.com)</a:t>
            </a:r>
            <a:endParaRPr lang="en-GB" sz="3600" dirty="0"/>
          </a:p>
        </p:txBody>
      </p:sp>
    </p:spTree>
    <p:extLst>
      <p:ext uri="{BB962C8B-B14F-4D97-AF65-F5344CB8AC3E}">
        <p14:creationId xmlns:p14="http://schemas.microsoft.com/office/powerpoint/2010/main" val="418429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8" name="Rounded Rectangular Callout 1">
            <a:extLst>
              <a:ext uri="{FF2B5EF4-FFF2-40B4-BE49-F238E27FC236}">
                <a16:creationId xmlns:a16="http://schemas.microsoft.com/office/drawing/2014/main" id="{03A4029B-D5FD-4C58-BDF3-EE7A69BBAAED}"/>
              </a:ext>
            </a:extLst>
          </p:cNvPr>
          <p:cNvSpPr/>
          <p:nvPr/>
        </p:nvSpPr>
        <p:spPr>
          <a:xfrm>
            <a:off x="1473280" y="1967449"/>
            <a:ext cx="2672222" cy="1962923"/>
          </a:xfrm>
          <a:prstGeom prst="wedgeRoundRectCallout">
            <a:avLst>
              <a:gd name="adj1" fmla="val 54030"/>
              <a:gd name="adj2" fmla="val 79727"/>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lumMod val="95000"/>
                    <a:lumOff val="5000"/>
                  </a:schemeClr>
                </a:solidFill>
                <a:ea typeface="Yu Gothic" panose="020B0400000000000000" pitchFamily="34" charset="-128"/>
                <a:cs typeface="Kartika" panose="02020503030404060203" pitchFamily="18" charset="0"/>
              </a:rPr>
              <a:t>Are boys stronger than girls?</a:t>
            </a:r>
          </a:p>
        </p:txBody>
      </p:sp>
      <p:pic>
        <p:nvPicPr>
          <p:cNvPr id="9" name="Picture 3">
            <a:extLst>
              <a:ext uri="{FF2B5EF4-FFF2-40B4-BE49-F238E27FC236}">
                <a16:creationId xmlns:a16="http://schemas.microsoft.com/office/drawing/2014/main" id="{AB783D5E-DAA3-4119-BB9D-49EBE2280F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147" r="28812"/>
          <a:stretch/>
        </p:blipFill>
        <p:spPr bwMode="auto">
          <a:xfrm>
            <a:off x="8334375" y="237219"/>
            <a:ext cx="1832062" cy="542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92E05B5E-81CD-4E16-90F8-FEE2A4B046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3786" y="4501761"/>
            <a:ext cx="2990187" cy="81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9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TaxCatchAll xmlns="75ca23ed-fdba-4544-8426-dc162b381d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20" ma:contentTypeDescription="Create a new document." ma:contentTypeScope="" ma:versionID="33cd9ef11dcbd79a3e6af1bc50b0b9e2">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72b482b9c10bdfd77a4d3f9cafccb6c8"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9D86B-71E5-4B2A-ADA2-EBE75C7DAB2D}">
  <ds:schemaRefs>
    <ds:schemaRef ds:uri="http://purl.org/dc/dcmitype/"/>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537c5f05-cdad-425f-aad0-0d3c32d95df6"/>
    <ds:schemaRef ds:uri="75ca23ed-fdba-4544-8426-dc162b381dbf"/>
  </ds:schemaRefs>
</ds:datastoreItem>
</file>

<file path=customXml/itemProps2.xml><?xml version="1.0" encoding="utf-8"?>
<ds:datastoreItem xmlns:ds="http://schemas.openxmlformats.org/officeDocument/2006/customXml" ds:itemID="{B91964EF-7595-49EB-AA5C-B08ADFD82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c5f05-cdad-425f-aad0-0d3c32d95df6"/>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B62F7-4328-4054-950D-ED9A3C055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2202</TotalTime>
  <Words>1224</Words>
  <Application>Microsoft Office PowerPoint</Application>
  <PresentationFormat>Widescreen</PresentationFormat>
  <Paragraphs>132</Paragraphs>
  <Slides>27</Slides>
  <Notes>18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Yu Gothic</vt:lpstr>
      <vt:lpstr>Arial</vt:lpstr>
      <vt:lpstr>Calibri</vt:lpstr>
      <vt:lpstr>Calibri Light</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Clare Parker</cp:lastModifiedBy>
  <cp:revision>25</cp:revision>
  <dcterms:created xsi:type="dcterms:W3CDTF">2020-03-30T12:59:08Z</dcterms:created>
  <dcterms:modified xsi:type="dcterms:W3CDTF">2024-06-27T08:34:43Z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0x010100E739DA195FB2BD4795D003DD19D66415</vt:lpwstr>
  </property>
</Properties>
</file>