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5" r:id="rId1"/>
    <p:sldMasterId id="2147484093" r:id="rId2"/>
    <p:sldMasterId id="2147484101" r:id="rId3"/>
  </p:sldMasterIdLst>
  <p:notesMasterIdLst>
    <p:notesMasterId r:id="rId39"/>
  </p:notesMasterIdLst>
  <p:handoutMasterIdLst>
    <p:handoutMasterId r:id="rId40"/>
  </p:handoutMasterIdLst>
  <p:sldIdLst>
    <p:sldId id="256" r:id="rId4"/>
    <p:sldId id="264" r:id="rId5"/>
    <p:sldId id="274" r:id="rId6"/>
    <p:sldId id="275" r:id="rId7"/>
    <p:sldId id="276" r:id="rId8"/>
    <p:sldId id="277" r:id="rId9"/>
    <p:sldId id="279" r:id="rId10"/>
    <p:sldId id="280" r:id="rId11"/>
    <p:sldId id="357" r:id="rId12"/>
    <p:sldId id="278" r:id="rId13"/>
    <p:sldId id="281" r:id="rId14"/>
    <p:sldId id="261" r:id="rId15"/>
    <p:sldId id="282" r:id="rId16"/>
    <p:sldId id="355" r:id="rId17"/>
    <p:sldId id="262" r:id="rId18"/>
    <p:sldId id="263" r:id="rId19"/>
    <p:sldId id="348" r:id="rId20"/>
    <p:sldId id="265" r:id="rId21"/>
    <p:sldId id="339" r:id="rId22"/>
    <p:sldId id="344" r:id="rId23"/>
    <p:sldId id="295" r:id="rId24"/>
    <p:sldId id="296" r:id="rId25"/>
    <p:sldId id="349" r:id="rId26"/>
    <p:sldId id="350" r:id="rId27"/>
    <p:sldId id="268" r:id="rId28"/>
    <p:sldId id="297" r:id="rId29"/>
    <p:sldId id="352" r:id="rId30"/>
    <p:sldId id="347" r:id="rId31"/>
    <p:sldId id="340" r:id="rId32"/>
    <p:sldId id="341" r:id="rId33"/>
    <p:sldId id="342" r:id="rId34"/>
    <p:sldId id="359" r:id="rId35"/>
    <p:sldId id="358" r:id="rId36"/>
    <p:sldId id="353" r:id="rId37"/>
    <p:sldId id="354" r:id="rId38"/>
  </p:sldIdLst>
  <p:sldSz cx="12192000" cy="6858000"/>
  <p:notesSz cx="6808788" cy="9940925"/>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7"/>
    <p:restoredTop sz="85337" autoAdjust="0"/>
  </p:normalViewPr>
  <p:slideViewPr>
    <p:cSldViewPr>
      <p:cViewPr varScale="1">
        <p:scale>
          <a:sx n="61" d="100"/>
          <a:sy n="61" d="100"/>
        </p:scale>
        <p:origin x="1362" y="78"/>
      </p:cViewPr>
      <p:guideLst>
        <p:guide orient="horz" pos="2160"/>
        <p:guide pos="3840"/>
      </p:guideLst>
    </p:cSldViewPr>
  </p:slideViewPr>
  <p:notesTextViewPr>
    <p:cViewPr>
      <p:scale>
        <a:sx n="1" d="1"/>
        <a:sy n="1" d="1"/>
      </p:scale>
      <p:origin x="0" y="0"/>
    </p:cViewPr>
  </p:notesTextViewPr>
  <p:notesViewPr>
    <p:cSldViewPr>
      <p:cViewPr varScale="1">
        <p:scale>
          <a:sx n="111" d="100"/>
          <a:sy n="111" d="100"/>
        </p:scale>
        <p:origin x="533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6E1E30-ED6B-3D4D-AAFF-36088F28B693}"/>
              </a:ext>
            </a:extLst>
          </p:cNvPr>
          <p:cNvSpPr>
            <a:spLocks noGrp="1"/>
          </p:cNvSpPr>
          <p:nvPr>
            <p:ph type="hdr" sz="quarter"/>
          </p:nvPr>
        </p:nvSpPr>
        <p:spPr>
          <a:xfrm>
            <a:off x="0" y="0"/>
            <a:ext cx="2951217" cy="497603"/>
          </a:xfrm>
          <a:prstGeom prst="rect">
            <a:avLst/>
          </a:prstGeom>
        </p:spPr>
        <p:txBody>
          <a:bodyPr vert="horz" lIns="91577" tIns="45789" rIns="91577" bIns="45789"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AD1B2FA2-236F-CD46-BC01-48D3F26E2992}"/>
              </a:ext>
            </a:extLst>
          </p:cNvPr>
          <p:cNvSpPr>
            <a:spLocks noGrp="1"/>
          </p:cNvSpPr>
          <p:nvPr>
            <p:ph type="dt" sz="quarter" idx="1"/>
          </p:nvPr>
        </p:nvSpPr>
        <p:spPr>
          <a:xfrm>
            <a:off x="3855981" y="0"/>
            <a:ext cx="2951217" cy="497603"/>
          </a:xfrm>
          <a:prstGeom prst="rect">
            <a:avLst/>
          </a:prstGeom>
        </p:spPr>
        <p:txBody>
          <a:bodyPr vert="horz" wrap="square" lIns="91577" tIns="45789" rIns="91577" bIns="45789" numCol="1" anchor="t" anchorCtr="0" compatLnSpc="1">
            <a:prstTxWarp prst="textNoShape">
              <a:avLst/>
            </a:prstTxWarp>
          </a:bodyPr>
          <a:lstStyle>
            <a:lvl1pPr algn="r">
              <a:defRPr sz="1200"/>
            </a:lvl1pPr>
          </a:lstStyle>
          <a:p>
            <a:fld id="{49363FE4-D251-FB4E-83B1-CA51E5A83DA8}" type="datetimeFigureOut">
              <a:rPr lang="en-US" altLang="en-US"/>
              <a:pPr/>
              <a:t>4/17/2020</a:t>
            </a:fld>
            <a:endParaRPr lang="en-US" altLang="en-US"/>
          </a:p>
        </p:txBody>
      </p:sp>
      <p:sp>
        <p:nvSpPr>
          <p:cNvPr id="4" name="Footer Placeholder 3">
            <a:extLst>
              <a:ext uri="{FF2B5EF4-FFF2-40B4-BE49-F238E27FC236}">
                <a16:creationId xmlns:a16="http://schemas.microsoft.com/office/drawing/2014/main" id="{0EBAE693-4615-F748-9B77-0AC564352D74}"/>
              </a:ext>
            </a:extLst>
          </p:cNvPr>
          <p:cNvSpPr>
            <a:spLocks noGrp="1"/>
          </p:cNvSpPr>
          <p:nvPr>
            <p:ph type="ftr" sz="quarter" idx="2"/>
          </p:nvPr>
        </p:nvSpPr>
        <p:spPr>
          <a:xfrm>
            <a:off x="0" y="9441733"/>
            <a:ext cx="2951217" cy="497602"/>
          </a:xfrm>
          <a:prstGeom prst="rect">
            <a:avLst/>
          </a:prstGeom>
        </p:spPr>
        <p:txBody>
          <a:bodyPr vert="horz" lIns="91577" tIns="45789" rIns="91577" bIns="45789"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375ED37D-BC21-1A42-997C-683180E996AD}"/>
              </a:ext>
            </a:extLst>
          </p:cNvPr>
          <p:cNvSpPr>
            <a:spLocks noGrp="1"/>
          </p:cNvSpPr>
          <p:nvPr>
            <p:ph type="sldNum" sz="quarter" idx="3"/>
          </p:nvPr>
        </p:nvSpPr>
        <p:spPr>
          <a:xfrm>
            <a:off x="3855981" y="9441733"/>
            <a:ext cx="2951217" cy="497602"/>
          </a:xfrm>
          <a:prstGeom prst="rect">
            <a:avLst/>
          </a:prstGeom>
        </p:spPr>
        <p:txBody>
          <a:bodyPr vert="horz" wrap="square" lIns="91577" tIns="45789" rIns="91577" bIns="45789" numCol="1" anchor="b" anchorCtr="0" compatLnSpc="1">
            <a:prstTxWarp prst="textNoShape">
              <a:avLst/>
            </a:prstTxWarp>
          </a:bodyPr>
          <a:lstStyle>
            <a:lvl1pPr algn="r">
              <a:defRPr sz="1200"/>
            </a:lvl1pPr>
          </a:lstStyle>
          <a:p>
            <a:fld id="{C12D141F-266C-C74B-AEC8-47A4D0D57774}"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797DD78-D499-F74E-A9B4-E53F8A1841E3}"/>
              </a:ext>
            </a:extLst>
          </p:cNvPr>
          <p:cNvSpPr>
            <a:spLocks noGrp="1" noChangeArrowheads="1"/>
          </p:cNvSpPr>
          <p:nvPr>
            <p:ph type="hdr" sz="quarter"/>
          </p:nvPr>
        </p:nvSpPr>
        <p:spPr bwMode="auto">
          <a:xfrm>
            <a:off x="0" y="0"/>
            <a:ext cx="2951217" cy="497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defRPr sz="1200">
                <a:latin typeface="Calibri" pitchFamily="34" charset="0"/>
                <a:ea typeface="+mn-ea"/>
                <a:cs typeface="Arial" charset="0"/>
              </a:defRPr>
            </a:lvl1pPr>
          </a:lstStyle>
          <a:p>
            <a:pPr>
              <a:defRPr/>
            </a:pPr>
            <a:endParaRPr lang="en-GB" altLang="en-US"/>
          </a:p>
        </p:txBody>
      </p:sp>
      <p:sp>
        <p:nvSpPr>
          <p:cNvPr id="47107" name="Rectangle 3">
            <a:extLst>
              <a:ext uri="{FF2B5EF4-FFF2-40B4-BE49-F238E27FC236}">
                <a16:creationId xmlns:a16="http://schemas.microsoft.com/office/drawing/2014/main" id="{1B2DB499-DC95-064F-B29F-389E07D8D224}"/>
              </a:ext>
            </a:extLst>
          </p:cNvPr>
          <p:cNvSpPr>
            <a:spLocks noGrp="1" noChangeArrowheads="1"/>
          </p:cNvSpPr>
          <p:nvPr>
            <p:ph type="dt" idx="1"/>
          </p:nvPr>
        </p:nvSpPr>
        <p:spPr bwMode="auto">
          <a:xfrm>
            <a:off x="3855981" y="0"/>
            <a:ext cx="2951217" cy="497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lgn="r">
              <a:defRPr sz="1200">
                <a:cs typeface="Arial" panose="020B0604020202020204" pitchFamily="34" charset="0"/>
              </a:defRPr>
            </a:lvl1pPr>
          </a:lstStyle>
          <a:p>
            <a:fld id="{7BA27173-4017-A248-9F20-5B5014836CDE}" type="datetimeFigureOut">
              <a:rPr lang="en-GB" altLang="en-US"/>
              <a:pPr/>
              <a:t>17/04/2020</a:t>
            </a:fld>
            <a:endParaRPr lang="en-GB" altLang="en-US"/>
          </a:p>
        </p:txBody>
      </p:sp>
      <p:sp>
        <p:nvSpPr>
          <p:cNvPr id="3076" name="Rectangle 4">
            <a:extLst>
              <a:ext uri="{FF2B5EF4-FFF2-40B4-BE49-F238E27FC236}">
                <a16:creationId xmlns:a16="http://schemas.microsoft.com/office/drawing/2014/main" id="{D3F999D5-6B48-6148-A841-28765CF33563}"/>
              </a:ext>
            </a:extLst>
          </p:cNvPr>
          <p:cNvSpPr>
            <a:spLocks noGrp="1" noRot="1" noChangeAspect="1" noChangeArrowheads="1" noTextEdit="1"/>
          </p:cNvSpPr>
          <p:nvPr>
            <p:ph type="sldImg" idx="2"/>
          </p:nvPr>
        </p:nvSpPr>
        <p:spPr bwMode="auto">
          <a:xfrm>
            <a:off x="92075" y="746125"/>
            <a:ext cx="6624638" cy="3727450"/>
          </a:xfrm>
          <a:prstGeom prst="rect">
            <a:avLst/>
          </a:prstGeom>
          <a:noFill/>
          <a:ln w="9525">
            <a:solidFill>
              <a:srgbClr val="000000"/>
            </a:solidFill>
            <a:miter lim="800000"/>
            <a:headEnd/>
            <a:tailEnd/>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 xmlns:a14="http://schemas.microsoft.com/office/drawing/2010/main" val="1"/>
            </a:ext>
          </a:extLst>
        </p:spPr>
      </p:sp>
      <p:sp>
        <p:nvSpPr>
          <p:cNvPr id="47109" name="Rectangle 5">
            <a:extLst>
              <a:ext uri="{FF2B5EF4-FFF2-40B4-BE49-F238E27FC236}">
                <a16:creationId xmlns:a16="http://schemas.microsoft.com/office/drawing/2014/main" id="{2D0AEB6C-5C76-9F45-A39D-EBE06CBA34CB}"/>
              </a:ext>
            </a:extLst>
          </p:cNvPr>
          <p:cNvSpPr>
            <a:spLocks noGrp="1" noChangeArrowheads="1"/>
          </p:cNvSpPr>
          <p:nvPr>
            <p:ph type="body" sz="quarter" idx="3"/>
          </p:nvPr>
        </p:nvSpPr>
        <p:spPr bwMode="auto">
          <a:xfrm>
            <a:off x="680562" y="4721662"/>
            <a:ext cx="5447666" cy="447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47110" name="Rectangle 6">
            <a:extLst>
              <a:ext uri="{FF2B5EF4-FFF2-40B4-BE49-F238E27FC236}">
                <a16:creationId xmlns:a16="http://schemas.microsoft.com/office/drawing/2014/main" id="{FC2010A3-F39A-3445-835D-C40CAFDF6814}"/>
              </a:ext>
            </a:extLst>
          </p:cNvPr>
          <p:cNvSpPr>
            <a:spLocks noGrp="1" noChangeArrowheads="1"/>
          </p:cNvSpPr>
          <p:nvPr>
            <p:ph type="ftr" sz="quarter" idx="4"/>
          </p:nvPr>
        </p:nvSpPr>
        <p:spPr bwMode="auto">
          <a:xfrm>
            <a:off x="0" y="9441733"/>
            <a:ext cx="2951217" cy="49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defRPr sz="1200">
                <a:latin typeface="Calibri" pitchFamily="34" charset="0"/>
                <a:ea typeface="+mn-ea"/>
                <a:cs typeface="Arial" charset="0"/>
              </a:defRPr>
            </a:lvl1pPr>
          </a:lstStyle>
          <a:p>
            <a:pPr>
              <a:defRPr/>
            </a:pPr>
            <a:endParaRPr lang="en-GB" altLang="en-US"/>
          </a:p>
        </p:txBody>
      </p:sp>
      <p:sp>
        <p:nvSpPr>
          <p:cNvPr id="47111" name="Rectangle 7">
            <a:extLst>
              <a:ext uri="{FF2B5EF4-FFF2-40B4-BE49-F238E27FC236}">
                <a16:creationId xmlns:a16="http://schemas.microsoft.com/office/drawing/2014/main" id="{F3C34ED2-79FB-DC46-B949-697B09085AAB}"/>
              </a:ext>
            </a:extLst>
          </p:cNvPr>
          <p:cNvSpPr>
            <a:spLocks noGrp="1" noChangeArrowheads="1"/>
          </p:cNvSpPr>
          <p:nvPr>
            <p:ph type="sldNum" sz="quarter" idx="5"/>
          </p:nvPr>
        </p:nvSpPr>
        <p:spPr bwMode="auto">
          <a:xfrm>
            <a:off x="3855981" y="9441733"/>
            <a:ext cx="2951217" cy="49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lgn="r">
              <a:defRPr sz="1200">
                <a:cs typeface="Arial" panose="020B0604020202020204" pitchFamily="34" charset="0"/>
              </a:defRPr>
            </a:lvl1pPr>
          </a:lstStyle>
          <a:p>
            <a:fld id="{E777D505-3367-764B-974E-05FD35492FAF}"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uk/government/publications/teachers-standard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educationandemployers.org/career-related-primar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8/12/03/opinion/male-female-brains-mosaic.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psychologistworld.com/personality/five-factor-model-big-five-personality" TargetMode="External"/><Relationship Id="rId4" Type="http://schemas.openxmlformats.org/officeDocument/2006/relationships/hyperlink" Target="http://uis.unesco.org/sites/default/files/documents/fs55-women-in-science-2019-en.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ired.co.uk/article/game-your-brai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otjar.com/blog/gender-inclusive-language-workplac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ducation.gov.scot/improvement/learning-resources/improving-gender-balance-3-1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ons.gov.uk/employmentandlabourmarket/peopleinwork/employmentandemployeetyp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jcq.org.uk/examination-results/a-levels/2019/main-results-tabl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The aim of CITE is to support trainee teachers to include careers related learning in their teaching from the start of their career.  The project consists three CPD sessions with associate gap task.</a:t>
            </a:r>
          </a:p>
          <a:p>
            <a:r>
              <a:rPr lang="en-GB" sz="1200" kern="1200" dirty="0">
                <a:solidFill>
                  <a:schemeClr val="tx1"/>
                </a:solidFill>
                <a:effectLst/>
                <a:latin typeface="Calibri" pitchFamily="34" charset="0"/>
                <a:ea typeface="MS PGothic" pitchFamily="34" charset="-128"/>
                <a:cs typeface="MS PGothic" charset="0"/>
              </a:rPr>
              <a:t> </a:t>
            </a:r>
          </a:p>
          <a:p>
            <a:r>
              <a:rPr lang="en-GB" sz="1200" i="1" kern="1200" dirty="0">
                <a:solidFill>
                  <a:schemeClr val="tx1"/>
                </a:solidFill>
                <a:effectLst/>
                <a:latin typeface="Calibri" pitchFamily="34" charset="0"/>
                <a:ea typeface="MS PGothic" pitchFamily="34" charset="-128"/>
                <a:cs typeface="MS PGothic" charset="0"/>
              </a:rPr>
              <a:t>Additional info:</a:t>
            </a:r>
            <a:endParaRPr lang="en-GB" sz="1200" kern="1200" dirty="0">
              <a:solidFill>
                <a:schemeClr val="tx1"/>
              </a:solidFill>
              <a:effectLst/>
              <a:latin typeface="Calibri" pitchFamily="34" charset="0"/>
              <a:ea typeface="MS PGothic" pitchFamily="34" charset="-128"/>
              <a:cs typeface="MS PGothic" charset="0"/>
            </a:endParaRPr>
          </a:p>
          <a:p>
            <a:r>
              <a:rPr lang="en-GB" sz="1200" kern="1200" dirty="0">
                <a:solidFill>
                  <a:schemeClr val="tx1"/>
                </a:solidFill>
                <a:effectLst/>
                <a:latin typeface="Calibri" pitchFamily="34" charset="0"/>
                <a:ea typeface="MS PGothic" pitchFamily="34" charset="-128"/>
                <a:cs typeface="MS PGothic" charset="0"/>
              </a:rPr>
              <a:t>Previously careers information, advice and guidance was focussed on students in secondary school.  However, there is a growing understanding that children are starting to think about ‘what they want to be’ at a young age. </a:t>
            </a:r>
          </a:p>
          <a:p>
            <a:r>
              <a:rPr lang="en-GB" sz="1200" kern="1200" dirty="0">
                <a:solidFill>
                  <a:schemeClr val="tx1"/>
                </a:solidFill>
                <a:effectLst/>
                <a:latin typeface="Calibri" pitchFamily="34" charset="0"/>
                <a:ea typeface="MS PGothic" pitchFamily="34" charset="-128"/>
                <a:cs typeface="MS PGothic" charset="0"/>
              </a:rPr>
              <a:t>Consequently, CITE aims to help teachers include careers related learning in primary teaching.</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The training, and activities, can be used to evidence the following teacher standards (2012)</a:t>
            </a:r>
          </a:p>
          <a:p>
            <a:r>
              <a:rPr lang="en-GB" sz="1200" kern="1200" dirty="0">
                <a:solidFill>
                  <a:schemeClr val="tx1"/>
                </a:solidFill>
                <a:effectLst/>
                <a:latin typeface="Calibri" pitchFamily="34" charset="0"/>
                <a:ea typeface="MS PGothic" pitchFamily="34" charset="-128"/>
                <a:cs typeface="MS PGothic" charset="0"/>
              </a:rPr>
              <a:t>Standard 5: Adapt teaching to respond to the strengths and needs of all pupils</a:t>
            </a:r>
          </a:p>
          <a:p>
            <a:pPr lvl="0"/>
            <a:r>
              <a:rPr lang="en-GB" sz="1200" kern="1200" dirty="0">
                <a:solidFill>
                  <a:schemeClr val="tx1"/>
                </a:solidFill>
                <a:effectLst/>
                <a:latin typeface="Calibri" pitchFamily="34" charset="0"/>
                <a:ea typeface="MS PGothic" pitchFamily="34" charset="-128"/>
                <a:cs typeface="MS PGothic" charset="0"/>
              </a:rPr>
              <a:t>have a secure understanding of how a range of factors can inhibit pupils’ ability to learn, and how best to overcome these</a:t>
            </a:r>
          </a:p>
          <a:p>
            <a:pPr lvl="0"/>
            <a:r>
              <a:rPr lang="en-GB" sz="1200" kern="1200" dirty="0">
                <a:solidFill>
                  <a:schemeClr val="tx1"/>
                </a:solidFill>
                <a:effectLst/>
                <a:latin typeface="Calibri" pitchFamily="34" charset="0"/>
                <a:ea typeface="MS PGothic" pitchFamily="34" charset="-128"/>
                <a:cs typeface="MS PGothic" charset="0"/>
              </a:rPr>
              <a:t>demonstrate an awareness of the physical, social and intellectual development of children, and know how to adapt teaching to support pupils’ education at different stages of development.</a:t>
            </a:r>
          </a:p>
          <a:p>
            <a:r>
              <a:rPr lang="en-GB" sz="1200" kern="1200" dirty="0">
                <a:solidFill>
                  <a:schemeClr val="tx1"/>
                </a:solidFill>
                <a:effectLst/>
                <a:latin typeface="Calibri" pitchFamily="34" charset="0"/>
                <a:ea typeface="MS PGothic" pitchFamily="34" charset="-128"/>
                <a:cs typeface="MS PGothic" charset="0"/>
              </a:rPr>
              <a:t>Standard 8: Fulfil wider professional responsibilities</a:t>
            </a:r>
          </a:p>
          <a:p>
            <a:pPr lvl="0"/>
            <a:r>
              <a:rPr lang="en-GB" sz="1200" kern="1200" dirty="0">
                <a:solidFill>
                  <a:schemeClr val="tx1"/>
                </a:solidFill>
                <a:effectLst/>
                <a:latin typeface="Calibri" pitchFamily="34" charset="0"/>
                <a:ea typeface="MS PGothic" pitchFamily="34" charset="-128"/>
                <a:cs typeface="MS PGothic" charset="0"/>
              </a:rPr>
              <a:t>make a positive contribution to the wider life and ethos of the school</a:t>
            </a:r>
          </a:p>
          <a:p>
            <a:pPr lvl="0"/>
            <a:r>
              <a:rPr lang="en-GB" sz="1200" kern="1200" dirty="0">
                <a:solidFill>
                  <a:schemeClr val="tx1"/>
                </a:solidFill>
                <a:effectLst/>
                <a:latin typeface="Calibri" pitchFamily="34" charset="0"/>
                <a:ea typeface="MS PGothic" pitchFamily="34" charset="-128"/>
                <a:cs typeface="MS PGothic" charset="0"/>
              </a:rPr>
              <a:t>take responsibility for improving teaching through appropriate professional development, responding to advice and feedback from colleagues.</a:t>
            </a:r>
          </a:p>
          <a:p>
            <a:r>
              <a:rPr lang="en-GB" sz="1200" kern="1200" dirty="0">
                <a:solidFill>
                  <a:schemeClr val="tx1"/>
                </a:solidFill>
                <a:effectLst/>
                <a:latin typeface="Calibri" pitchFamily="34" charset="0"/>
                <a:ea typeface="MS PGothic" pitchFamily="34" charset="-128"/>
                <a:cs typeface="MS PGothic" charset="0"/>
              </a:rPr>
              <a:t> </a:t>
            </a:r>
          </a:p>
          <a:p>
            <a:r>
              <a:rPr lang="en-GB" sz="1200" i="1" kern="1200" dirty="0">
                <a:solidFill>
                  <a:schemeClr val="tx1"/>
                </a:solidFill>
                <a:effectLst/>
                <a:latin typeface="Calibri" pitchFamily="34" charset="0"/>
                <a:ea typeface="MS PGothic" pitchFamily="34" charset="-128"/>
                <a:cs typeface="MS PGothic" charset="0"/>
              </a:rPr>
              <a:t>References and extra reading:</a:t>
            </a:r>
            <a:endParaRPr lang="en-GB" sz="1200" kern="1200" dirty="0">
              <a:solidFill>
                <a:schemeClr val="tx1"/>
              </a:solidFill>
              <a:effectLst/>
              <a:latin typeface="Calibri" pitchFamily="34" charset="0"/>
              <a:ea typeface="MS PGothic" pitchFamily="34" charset="-128"/>
              <a:cs typeface="MS PGothic" charset="0"/>
            </a:endParaRPr>
          </a:p>
          <a:p>
            <a:r>
              <a:rPr lang="en-GB" sz="1200" u="sng" kern="1200" dirty="0">
                <a:solidFill>
                  <a:schemeClr val="tx1"/>
                </a:solidFill>
                <a:effectLst/>
                <a:latin typeface="Calibri" pitchFamily="34" charset="0"/>
                <a:ea typeface="MS PGothic" pitchFamily="34" charset="-128"/>
                <a:cs typeface="MS PGothic" charset="0"/>
                <a:hlinkClick r:id="rId3"/>
              </a:rPr>
              <a:t>https://www.gov.uk/government/publications/teachers-standards</a:t>
            </a:r>
            <a:r>
              <a:rPr lang="en-GB" sz="1200" kern="1200" dirty="0">
                <a:solidFill>
                  <a:schemeClr val="tx1"/>
                </a:solidFill>
                <a:effectLst/>
                <a:latin typeface="Calibri" pitchFamily="34" charset="0"/>
                <a:ea typeface="MS PGothic" pitchFamily="34" charset="-128"/>
                <a:cs typeface="MS PGothic" charset="0"/>
              </a:rPr>
              <a:t> </a:t>
            </a:r>
          </a:p>
          <a:p>
            <a:r>
              <a:rPr lang="en-GB" sz="1200" u="sng" kern="1200" dirty="0">
                <a:solidFill>
                  <a:schemeClr val="tx1"/>
                </a:solidFill>
                <a:effectLst/>
                <a:latin typeface="Calibri" pitchFamily="34" charset="0"/>
                <a:ea typeface="MS PGothic" pitchFamily="34" charset="-128"/>
                <a:cs typeface="MS PGothic" charset="0"/>
                <a:hlinkClick r:id="rId4"/>
              </a:rPr>
              <a:t>https://www.educationandemployers.org/career-related-primary/</a:t>
            </a:r>
            <a:r>
              <a:rPr lang="en-GB" sz="1200" kern="1200" dirty="0">
                <a:solidFill>
                  <a:schemeClr val="tx1"/>
                </a:solidFill>
                <a:effectLst/>
                <a:latin typeface="Calibri" pitchFamily="34" charset="0"/>
                <a:ea typeface="MS PGothic" pitchFamily="34" charset="-128"/>
                <a:cs typeface="MS PGothic" charset="0"/>
              </a:rPr>
              <a:t> </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a:t>
            </a:fld>
            <a:endParaRPr lang="en-GB" altLang="en-US"/>
          </a:p>
        </p:txBody>
      </p:sp>
    </p:spTree>
    <p:extLst>
      <p:ext uri="{BB962C8B-B14F-4D97-AF65-F5344CB8AC3E}">
        <p14:creationId xmlns:p14="http://schemas.microsoft.com/office/powerpoint/2010/main" val="2574885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dirty="0"/>
              <a:t>Slide 12</a:t>
            </a:r>
          </a:p>
          <a:p>
            <a:r>
              <a:rPr lang="en-GB" dirty="0"/>
              <a:t>The research literature suggests that children and young people are move likely to aspire to a career if it matches their self-concept (Archer and DeWitt, 2013).</a:t>
            </a:r>
          </a:p>
          <a:p>
            <a:r>
              <a:rPr lang="en-GB" dirty="0"/>
              <a:t>In our society, science is seen as something that is done by ‘clever people’, and so children and young people who think of themselves as clever are more likely to aspire to a science career.</a:t>
            </a:r>
          </a:p>
          <a:p>
            <a:r>
              <a:rPr lang="en-GB" dirty="0"/>
              <a:t>NUSTEM research found that girls are less likely to self-identify as clever, and more likely to self-identify as kind. (Padwick et al, 2016).  This early self-identification has implications for children’s future science participation, and goes someway to explain the gender split seen in the STEM jobs shown in the table on slides 10 and 11.</a:t>
            </a:r>
          </a:p>
          <a:p>
            <a:r>
              <a:rPr lang="en-GB" dirty="0"/>
              <a:t> </a:t>
            </a:r>
          </a:p>
          <a:p>
            <a:r>
              <a:rPr lang="en-GB" dirty="0"/>
              <a:t>References</a:t>
            </a:r>
          </a:p>
          <a:p>
            <a:r>
              <a:rPr lang="en-GB" dirty="0"/>
              <a:t>Archer, L., &amp; DeWitt, J., (2013). ASPIRES: Young people’s science and career aspirations, age 10–14. Final project report. London: Department of Education and Professional Studies, King’s College London.</a:t>
            </a:r>
          </a:p>
          <a:p>
            <a:r>
              <a:rPr lang="en-GB" dirty="0"/>
              <a:t>Emembolu, I., Padwick, A., Shimwell, J., Sanderson, J., Davenport, C., Strachan, R. (2020) Using action research to design and evaluate sustained and inclusive engagement to improve children’s knowledge and perception of STEM careers. International Journal of Science Education, DOI: 10.1080/09500693.2020.1729442. </a:t>
            </a:r>
          </a:p>
          <a:p>
            <a:r>
              <a:rPr lang="en-GB" dirty="0"/>
              <a:t>Padwick, A., Dele-Ajayi, O., Davenport, C., Strachan R. (2016) Innovative methods for evaluating the science capital of young children. IEEE Frontiers in Education Conference. DOI: 10.1109/FIE.2016.7757680   </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11</a:t>
            </a:fld>
            <a:endParaRPr lang="en-GB" altLang="en-US"/>
          </a:p>
        </p:txBody>
      </p:sp>
    </p:spTree>
    <p:extLst>
      <p:ext uri="{BB962C8B-B14F-4D97-AF65-F5344CB8AC3E}">
        <p14:creationId xmlns:p14="http://schemas.microsoft.com/office/powerpoint/2010/main" val="284280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dirty="0"/>
              <a:t>Ask the group to discuss the question on the slide: What might explain this disparity?</a:t>
            </a:r>
          </a:p>
          <a:p>
            <a:endParaRPr lang="en-GB" dirty="0"/>
          </a:p>
          <a:p>
            <a:r>
              <a:rPr lang="en-GB" dirty="0"/>
              <a:t>Notes: </a:t>
            </a:r>
          </a:p>
          <a:p>
            <a:r>
              <a:rPr lang="en-GB" dirty="0"/>
              <a:t>Some ideas that might come up include</a:t>
            </a:r>
          </a:p>
          <a:p>
            <a:r>
              <a:rPr lang="en-GB" dirty="0"/>
              <a:t>Opportunities that children see around them.</a:t>
            </a:r>
          </a:p>
          <a:p>
            <a:r>
              <a:rPr lang="en-GB" dirty="0"/>
              <a:t>Girls might do roles that would fit in within childcare because they are aspiring to be a parent.</a:t>
            </a:r>
          </a:p>
          <a:p>
            <a:r>
              <a:rPr lang="en-GB" dirty="0"/>
              <a:t>TV and media influences (e.g. </a:t>
            </a:r>
            <a:r>
              <a:rPr lang="en-GB" dirty="0" err="1"/>
              <a:t>Peppa</a:t>
            </a:r>
            <a:r>
              <a:rPr lang="en-GB" dirty="0"/>
              <a:t> Pig has only female teachers).</a:t>
            </a:r>
          </a:p>
          <a:p>
            <a:r>
              <a:rPr lang="en-GB" dirty="0"/>
              <a:t>Models in society are already weighted.</a:t>
            </a:r>
          </a:p>
          <a:p>
            <a:r>
              <a:rPr lang="en-GB" dirty="0"/>
              <a:t>Culture playing a role.</a:t>
            </a:r>
          </a:p>
          <a:p>
            <a:r>
              <a:rPr lang="en-GB" dirty="0"/>
              <a:t>Peer pressure.</a:t>
            </a:r>
          </a:p>
          <a:p>
            <a:endParaRPr lang="en-GB" dirty="0"/>
          </a:p>
          <a:p>
            <a:r>
              <a:rPr lang="en-GB" dirty="0"/>
              <a:t>At this point you might also receive answers which relate to inherent differences in preferences between genders.  This will be addressed further in the next two slides, however, it is worth pointing out the different way in which children are treated from an early age, and how that might affect their preferences.  </a:t>
            </a:r>
          </a:p>
          <a:p>
            <a:endParaRPr lang="en-GB" dirty="0"/>
          </a:p>
          <a:p>
            <a:r>
              <a:rPr lang="en-GB" dirty="0"/>
              <a:t>Clarify ideas about broadening aspirations – there is nothing wrong with aspiring to parenthood or other caring role, but it is worth broadening the aspirations so that young people know what opportunities are available to them.</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12</a:t>
            </a:fld>
            <a:endParaRPr lang="en-GB" altLang="en-US"/>
          </a:p>
        </p:txBody>
      </p:sp>
    </p:spTree>
    <p:extLst>
      <p:ext uri="{BB962C8B-B14F-4D97-AF65-F5344CB8AC3E}">
        <p14:creationId xmlns:p14="http://schemas.microsoft.com/office/powerpoint/2010/main" val="2762148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In the next two slides participants will start to unpick the reasons for some of the gender differences in career choices that we have looked at so far.</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There has been a tendency in society and in psychology to attribute observed differences in behaviour to EITHER genetic causes OR societal causes. It makes for simple stories.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Slide 14 gives three possible explanations for the differences we’ve seen in previous slides.</a:t>
            </a:r>
          </a:p>
          <a:p>
            <a:r>
              <a:rPr lang="en-GB" sz="1200" kern="1200" dirty="0">
                <a:solidFill>
                  <a:schemeClr val="tx1"/>
                </a:solidFill>
                <a:effectLst/>
                <a:latin typeface="Calibri" pitchFamily="34" charset="0"/>
                <a:ea typeface="MS PGothic" pitchFamily="34" charset="-128"/>
                <a:cs typeface="MS PGothic" charset="0"/>
              </a:rPr>
              <a:t> </a:t>
            </a:r>
          </a:p>
          <a:p>
            <a:pPr lvl="0"/>
            <a:r>
              <a:rPr lang="en-GB" sz="1200" kern="1200" dirty="0">
                <a:solidFill>
                  <a:schemeClr val="tx1"/>
                </a:solidFill>
                <a:effectLst/>
                <a:latin typeface="Calibri" pitchFamily="34" charset="0"/>
                <a:ea typeface="MS PGothic" pitchFamily="34" charset="-128"/>
                <a:cs typeface="MS PGothic" charset="0"/>
              </a:rPr>
              <a:t>The choice differences we see are due to genetic differences between genders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This gives rise to the ‘Men are from Mars, women are from Venus’, or ‘men can’t multitask’ type of idea.  If this idea was correct, then there should be clear differences in brains that can be linked to the different behaviours.  However, this is not the case.  This article from the NY Times is a useful read </a:t>
            </a:r>
            <a:r>
              <a:rPr lang="en-GB" sz="1200" u="sng" kern="1200" dirty="0">
                <a:solidFill>
                  <a:schemeClr val="tx1"/>
                </a:solidFill>
                <a:effectLst/>
                <a:latin typeface="Calibri" pitchFamily="34" charset="0"/>
                <a:ea typeface="MS PGothic" pitchFamily="34" charset="-128"/>
                <a:cs typeface="MS PGothic" charset="0"/>
                <a:hlinkClick r:id="rId3"/>
              </a:rPr>
              <a:t>https://www.nytimes.com/2018/12/03/opinion/male-female-brains-mosaic.html</a:t>
            </a:r>
            <a:r>
              <a:rPr lang="en-GB" sz="1200" kern="1200" dirty="0">
                <a:solidFill>
                  <a:schemeClr val="tx1"/>
                </a:solidFill>
                <a:effectLst/>
                <a:latin typeface="Calibri" pitchFamily="34" charset="0"/>
                <a:ea typeface="MS PGothic" pitchFamily="34" charset="-128"/>
                <a:cs typeface="MS PGothic" charset="0"/>
              </a:rPr>
              <a:t> .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If this explanation was correct, we would expect to see similar percentages of women in science research in different regions of the world as can be seen in the 2016 UNESCO data.</a:t>
            </a:r>
          </a:p>
          <a:p>
            <a:pPr lvl="0"/>
            <a:r>
              <a:rPr lang="en-GB" sz="1200" kern="1200" dirty="0">
                <a:solidFill>
                  <a:schemeClr val="tx1"/>
                </a:solidFill>
                <a:effectLst/>
                <a:latin typeface="Calibri" pitchFamily="34" charset="0"/>
                <a:ea typeface="MS PGothic" pitchFamily="34" charset="-128"/>
                <a:cs typeface="MS PGothic" charset="0"/>
              </a:rPr>
              <a:t>48.2% for Central Asia</a:t>
            </a:r>
          </a:p>
          <a:p>
            <a:pPr lvl="0"/>
            <a:r>
              <a:rPr lang="en-GB" sz="1200" kern="1200" dirty="0">
                <a:solidFill>
                  <a:schemeClr val="tx1"/>
                </a:solidFill>
                <a:effectLst/>
                <a:latin typeface="Calibri" pitchFamily="34" charset="0"/>
                <a:ea typeface="MS PGothic" pitchFamily="34" charset="-128"/>
                <a:cs typeface="MS PGothic" charset="0"/>
              </a:rPr>
              <a:t>45.1% for Latin America and the Caribbean</a:t>
            </a:r>
          </a:p>
          <a:p>
            <a:pPr lvl="0"/>
            <a:r>
              <a:rPr lang="en-GB" sz="1200" kern="1200" dirty="0">
                <a:solidFill>
                  <a:schemeClr val="tx1"/>
                </a:solidFill>
                <a:effectLst/>
                <a:latin typeface="Calibri" pitchFamily="34" charset="0"/>
                <a:ea typeface="MS PGothic" pitchFamily="34" charset="-128"/>
                <a:cs typeface="MS PGothic" charset="0"/>
              </a:rPr>
              <a:t>41.5% for Arab States</a:t>
            </a:r>
          </a:p>
          <a:p>
            <a:pPr lvl="0"/>
            <a:r>
              <a:rPr lang="en-GB" sz="1200" kern="1200" dirty="0">
                <a:solidFill>
                  <a:schemeClr val="tx1"/>
                </a:solidFill>
                <a:effectLst/>
                <a:latin typeface="Calibri" pitchFamily="34" charset="0"/>
                <a:ea typeface="MS PGothic" pitchFamily="34" charset="-128"/>
                <a:cs typeface="MS PGothic" charset="0"/>
              </a:rPr>
              <a:t>39.3% for Central and Eastern Europe</a:t>
            </a:r>
          </a:p>
          <a:p>
            <a:pPr lvl="0"/>
            <a:r>
              <a:rPr lang="en-GB" sz="1200" kern="1200" dirty="0">
                <a:solidFill>
                  <a:schemeClr val="tx1"/>
                </a:solidFill>
                <a:effectLst/>
                <a:latin typeface="Calibri" pitchFamily="34" charset="0"/>
                <a:ea typeface="MS PGothic" pitchFamily="34" charset="-128"/>
                <a:cs typeface="MS PGothic" charset="0"/>
              </a:rPr>
              <a:t>32.7% for North America and Western Europe</a:t>
            </a:r>
          </a:p>
          <a:p>
            <a:pPr lvl="0"/>
            <a:r>
              <a:rPr lang="en-GB" sz="1200" kern="1200" dirty="0">
                <a:solidFill>
                  <a:schemeClr val="tx1"/>
                </a:solidFill>
                <a:effectLst/>
                <a:latin typeface="Calibri" pitchFamily="34" charset="0"/>
                <a:ea typeface="MS PGothic" pitchFamily="34" charset="-128"/>
                <a:cs typeface="MS PGothic" charset="0"/>
              </a:rPr>
              <a:t>31.8% for Sub-Saharan Africa</a:t>
            </a:r>
          </a:p>
          <a:p>
            <a:pPr lvl="0"/>
            <a:r>
              <a:rPr lang="en-GB" sz="1200" kern="1200" dirty="0">
                <a:solidFill>
                  <a:schemeClr val="tx1"/>
                </a:solidFill>
                <a:effectLst/>
                <a:latin typeface="Calibri" pitchFamily="34" charset="0"/>
                <a:ea typeface="MS PGothic" pitchFamily="34" charset="-128"/>
                <a:cs typeface="MS PGothic" charset="0"/>
              </a:rPr>
              <a:t>23.9% for East Asia and the Pacific</a:t>
            </a:r>
          </a:p>
          <a:p>
            <a:pPr lvl="0"/>
            <a:r>
              <a:rPr lang="en-GB" sz="1200" kern="1200" dirty="0">
                <a:solidFill>
                  <a:schemeClr val="tx1"/>
                </a:solidFill>
                <a:effectLst/>
                <a:latin typeface="Calibri" pitchFamily="34" charset="0"/>
                <a:ea typeface="MS PGothic" pitchFamily="34" charset="-128"/>
                <a:cs typeface="MS PGothic" charset="0"/>
              </a:rPr>
              <a:t>18.5% for South and West Asia</a:t>
            </a:r>
          </a:p>
          <a:p>
            <a:r>
              <a:rPr lang="en-GB" sz="1200" kern="1200" dirty="0">
                <a:solidFill>
                  <a:schemeClr val="tx1"/>
                </a:solidFill>
                <a:effectLst/>
                <a:latin typeface="Calibri" pitchFamily="34" charset="0"/>
                <a:ea typeface="MS PGothic" pitchFamily="34" charset="-128"/>
                <a:cs typeface="MS PGothic" charset="0"/>
              </a:rPr>
              <a:t>(</a:t>
            </a:r>
            <a:r>
              <a:rPr lang="en-GB" sz="1200" u="sng" kern="1200" dirty="0">
                <a:solidFill>
                  <a:schemeClr val="tx1"/>
                </a:solidFill>
                <a:effectLst/>
                <a:latin typeface="Calibri" pitchFamily="34" charset="0"/>
                <a:ea typeface="MS PGothic" pitchFamily="34" charset="-128"/>
                <a:cs typeface="MS PGothic" charset="0"/>
                <a:hlinkClick r:id="rId4"/>
              </a:rPr>
              <a:t>http://uis.unesco.org/sites/default/files/documents/fs55-women-in-science-2019-en.pdf</a:t>
            </a:r>
            <a:r>
              <a:rPr lang="en-GB" sz="1200" kern="1200" dirty="0">
                <a:solidFill>
                  <a:schemeClr val="tx1"/>
                </a:solidFill>
                <a:effectLst/>
                <a:latin typeface="Calibri" pitchFamily="34" charset="0"/>
                <a:ea typeface="MS PGothic" pitchFamily="34" charset="-128"/>
                <a:cs typeface="MS PGothic" charset="0"/>
              </a:rPr>
              <a:t>)</a:t>
            </a:r>
          </a:p>
          <a:p>
            <a:r>
              <a:rPr lang="en-GB" sz="1200" kern="1200" dirty="0">
                <a:solidFill>
                  <a:schemeClr val="tx1"/>
                </a:solidFill>
                <a:effectLst/>
                <a:latin typeface="Calibri" pitchFamily="34" charset="0"/>
                <a:ea typeface="MS PGothic" pitchFamily="34" charset="-128"/>
                <a:cs typeface="MS PGothic" charset="0"/>
              </a:rPr>
              <a:t> </a:t>
            </a:r>
          </a:p>
          <a:p>
            <a:pPr lvl="0"/>
            <a:r>
              <a:rPr lang="en-GB" sz="1200" kern="1200" dirty="0">
                <a:solidFill>
                  <a:schemeClr val="tx1"/>
                </a:solidFill>
                <a:effectLst/>
                <a:latin typeface="Calibri" pitchFamily="34" charset="0"/>
                <a:ea typeface="MS PGothic" pitchFamily="34" charset="-128"/>
                <a:cs typeface="MS PGothic" charset="0"/>
              </a:rPr>
              <a:t>There are personality differences between people that are due to genetics, and that influences their choices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Psychologists have long been interested in differences in personality.  One popular model of personality traits is known as the Big Five.  This model suggests that there are five key traits that form our personalities: Openness, Conscientiousness, Extraversion, Agreeableness, Neuroticism. Studies of identical and non-identical twins show that there are higher correlations between aspects of personality between identical twins than between non-identical twins – suggesting a genetic contribution to personality. However, these studies don’t explain all of the differences between pairs of twins.</a:t>
            </a:r>
          </a:p>
          <a:p>
            <a:r>
              <a:rPr lang="en-GB" sz="1200" kern="1200" dirty="0">
                <a:solidFill>
                  <a:schemeClr val="tx1"/>
                </a:solidFill>
                <a:effectLst/>
                <a:latin typeface="Calibri" pitchFamily="34" charset="0"/>
                <a:ea typeface="MS PGothic" pitchFamily="34" charset="-128"/>
                <a:cs typeface="MS PGothic" charset="0"/>
              </a:rPr>
              <a:t> </a:t>
            </a:r>
          </a:p>
          <a:p>
            <a:pPr lvl="0"/>
            <a:r>
              <a:rPr lang="en-GB" sz="1200" kern="1200" dirty="0">
                <a:solidFill>
                  <a:schemeClr val="tx1"/>
                </a:solidFill>
                <a:effectLst/>
                <a:latin typeface="Calibri" pitchFamily="34" charset="0"/>
                <a:ea typeface="MS PGothic" pitchFamily="34" charset="-128"/>
                <a:cs typeface="MS PGothic" charset="0"/>
              </a:rPr>
              <a:t>Children’s attitudes and beliefs are shaped by the society that they grow up in.</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A third possibility is that our attitudes and beliefs are socially constructed.  We know how to behave as a girl, or as a British person because we have seen and been taught how to behave in this way.  Think about queueing.  This is an inherently British trait – we have been shown how to queue since we were very little (lining up in play group, being told to wait when getting on the bus </a:t>
            </a:r>
            <a:r>
              <a:rPr lang="en-GB" sz="1200" kern="1200" dirty="0" err="1">
                <a:solidFill>
                  <a:schemeClr val="tx1"/>
                </a:solidFill>
                <a:effectLst/>
                <a:latin typeface="Calibri" pitchFamily="34" charset="0"/>
                <a:ea typeface="MS PGothic" pitchFamily="34" charset="-128"/>
                <a:cs typeface="MS PGothic" charset="0"/>
              </a:rPr>
              <a:t>etc</a:t>
            </a:r>
            <a:r>
              <a:rPr lang="en-GB" sz="1200" kern="1200" dirty="0">
                <a:solidFill>
                  <a:schemeClr val="tx1"/>
                </a:solidFill>
                <a:effectLst/>
                <a:latin typeface="Calibri" pitchFamily="34" charset="0"/>
                <a:ea typeface="MS PGothic" pitchFamily="34" charset="-128"/>
                <a:cs typeface="MS PGothic" charset="0"/>
              </a:rPr>
              <a:t>).  That behaviour is socially constructed: there isn’t a genetic reason why we queue and people from other cultures don’t.  Similarly, we are ‘taught’ how to behave in gender appropriate ways from birth through praise and approbation of those around us, and the images that we see in society.</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References and further reading:</a:t>
            </a:r>
          </a:p>
          <a:p>
            <a:r>
              <a:rPr lang="en-GB" sz="1200" u="sng" kern="1200" dirty="0">
                <a:solidFill>
                  <a:schemeClr val="tx1"/>
                </a:solidFill>
                <a:effectLst/>
                <a:latin typeface="Calibri" pitchFamily="34" charset="0"/>
                <a:ea typeface="MS PGothic" pitchFamily="34" charset="-128"/>
                <a:cs typeface="MS PGothic" charset="0"/>
                <a:hlinkClick r:id="rId5"/>
              </a:rPr>
              <a:t>https://www.psychologistworld.com/personality/five-factor-model-big-five-personality</a:t>
            </a:r>
            <a:r>
              <a:rPr lang="en-GB" sz="1200" kern="1200" dirty="0">
                <a:solidFill>
                  <a:schemeClr val="tx1"/>
                </a:solidFill>
                <a:effectLst/>
                <a:latin typeface="Calibri" pitchFamily="34" charset="0"/>
                <a:ea typeface="MS PGothic" pitchFamily="34" charset="-128"/>
                <a:cs typeface="MS PGothic" charset="0"/>
              </a:rPr>
              <a:t> </a:t>
            </a:r>
          </a:p>
          <a:p>
            <a:r>
              <a:rPr lang="en-GB" sz="1200" kern="1200" dirty="0" err="1">
                <a:solidFill>
                  <a:schemeClr val="tx1"/>
                </a:solidFill>
                <a:effectLst/>
                <a:latin typeface="Calibri" pitchFamily="34" charset="0"/>
                <a:ea typeface="MS PGothic" pitchFamily="34" charset="-128"/>
                <a:cs typeface="MS PGothic" charset="0"/>
              </a:rPr>
              <a:t>Maltby</a:t>
            </a:r>
            <a:r>
              <a:rPr lang="en-GB" sz="1200" kern="1200" dirty="0">
                <a:solidFill>
                  <a:schemeClr val="tx1"/>
                </a:solidFill>
                <a:effectLst/>
                <a:latin typeface="Calibri" pitchFamily="34" charset="0"/>
                <a:ea typeface="MS PGothic" pitchFamily="34" charset="-128"/>
                <a:cs typeface="MS PGothic" charset="0"/>
              </a:rPr>
              <a:t>, J., Day, L., </a:t>
            </a:r>
            <a:r>
              <a:rPr lang="en-GB" sz="1200" kern="1200" dirty="0" err="1">
                <a:solidFill>
                  <a:schemeClr val="tx1"/>
                </a:solidFill>
                <a:effectLst/>
                <a:latin typeface="Calibri" pitchFamily="34" charset="0"/>
                <a:ea typeface="MS PGothic" pitchFamily="34" charset="-128"/>
                <a:cs typeface="MS PGothic" charset="0"/>
              </a:rPr>
              <a:t>Macaskill</a:t>
            </a:r>
            <a:r>
              <a:rPr lang="en-GB" sz="1200" kern="1200" dirty="0">
                <a:solidFill>
                  <a:schemeClr val="tx1"/>
                </a:solidFill>
                <a:effectLst/>
                <a:latin typeface="Calibri" pitchFamily="34" charset="0"/>
                <a:ea typeface="MS PGothic" pitchFamily="34" charset="-128"/>
                <a:cs typeface="MS PGothic" charset="0"/>
              </a:rPr>
              <a:t>, A., (2017) Personality, Individual Differences and Intelligence. 4</a:t>
            </a:r>
            <a:r>
              <a:rPr lang="en-GB" sz="1200" kern="1200" baseline="30000" dirty="0">
                <a:solidFill>
                  <a:schemeClr val="tx1"/>
                </a:solidFill>
                <a:effectLst/>
                <a:latin typeface="Calibri" pitchFamily="34" charset="0"/>
                <a:ea typeface="MS PGothic" pitchFamily="34" charset="-128"/>
                <a:cs typeface="MS PGothic" charset="0"/>
              </a:rPr>
              <a:t>th</a:t>
            </a:r>
            <a:r>
              <a:rPr lang="en-GB" sz="1200" kern="1200" dirty="0">
                <a:solidFill>
                  <a:schemeClr val="tx1"/>
                </a:solidFill>
                <a:effectLst/>
                <a:latin typeface="Calibri" pitchFamily="34" charset="0"/>
                <a:ea typeface="MS PGothic" pitchFamily="34" charset="-128"/>
                <a:cs typeface="MS PGothic" charset="0"/>
              </a:rPr>
              <a:t> Ed. ISBN: 978-1292090511.  Especially Chapters 7 and 8.</a:t>
            </a:r>
          </a:p>
          <a:p>
            <a:r>
              <a:rPr lang="en-GB" sz="1200" kern="1200" dirty="0">
                <a:solidFill>
                  <a:schemeClr val="tx1"/>
                </a:solidFill>
                <a:effectLst/>
                <a:latin typeface="Calibri" pitchFamily="34" charset="0"/>
                <a:ea typeface="MS PGothic" pitchFamily="34" charset="-128"/>
                <a:cs typeface="MS PGothic" charset="0"/>
              </a:rPr>
              <a:t> </a:t>
            </a:r>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13</a:t>
            </a:fld>
            <a:endParaRPr lang="en-GB" altLang="en-US"/>
          </a:p>
        </p:txBody>
      </p:sp>
    </p:spTree>
    <p:extLst>
      <p:ext uri="{BB962C8B-B14F-4D97-AF65-F5344CB8AC3E}">
        <p14:creationId xmlns:p14="http://schemas.microsoft.com/office/powerpoint/2010/main" val="5751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Evidence suggests that the first explanation is wrong – there is no such thing as a male brain or a female brain – there are only human brains.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There is evidence that personality is influenced, in part, by genetics.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Much of psychology would now say that there is a strong interaction between nature and nurture – they can’t be separated.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Our personalities and choices are influenced both by our genetics and by the society in which we grow up.  There is also a growing awareness that the brain is ‘plastic’ for longer than once thought, and that our experiences can shape our brain even later in life.  Thus how we are treated, or what we do, can shape our brain.</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Thus, the differences that we see in children’s career and subject choices are likely to be due to the interplay of genetics (personality) and society.</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References and further reading:</a:t>
            </a:r>
          </a:p>
          <a:p>
            <a:r>
              <a:rPr lang="en-GB" sz="1200" kern="1200" dirty="0">
                <a:solidFill>
                  <a:schemeClr val="tx1"/>
                </a:solidFill>
                <a:effectLst/>
                <a:latin typeface="Calibri" pitchFamily="34" charset="0"/>
                <a:ea typeface="MS PGothic" pitchFamily="34" charset="-128"/>
                <a:cs typeface="MS PGothic" charset="0"/>
              </a:rPr>
              <a:t>Article about some of the uses of brain plasticity in therapeutic circumstances. </a:t>
            </a:r>
            <a:r>
              <a:rPr lang="en-GB" sz="1200" u="sng" kern="1200" dirty="0">
                <a:solidFill>
                  <a:schemeClr val="tx1"/>
                </a:solidFill>
                <a:effectLst/>
                <a:latin typeface="Calibri" pitchFamily="34" charset="0"/>
                <a:ea typeface="MS PGothic" pitchFamily="34" charset="-128"/>
                <a:cs typeface="MS PGothic" charset="0"/>
                <a:hlinkClick r:id="rId3"/>
              </a:rPr>
              <a:t>https://www.wired.co.uk/article/game-your-brain</a:t>
            </a:r>
            <a:r>
              <a:rPr lang="en-GB" sz="1200" kern="1200" dirty="0">
                <a:solidFill>
                  <a:schemeClr val="tx1"/>
                </a:solidFill>
                <a:effectLst/>
                <a:latin typeface="Calibri" pitchFamily="34" charset="0"/>
                <a:ea typeface="MS PGothic" pitchFamily="34" charset="-128"/>
                <a:cs typeface="MS PGothic" charset="0"/>
              </a:rPr>
              <a:t> </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14</a:t>
            </a:fld>
            <a:endParaRPr lang="en-GB" altLang="en-US"/>
          </a:p>
        </p:txBody>
      </p:sp>
    </p:spTree>
    <p:extLst>
      <p:ext uri="{BB962C8B-B14F-4D97-AF65-F5344CB8AC3E}">
        <p14:creationId xmlns:p14="http://schemas.microsoft.com/office/powerpoint/2010/main" val="3148314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The session now moves on to consider the network of influences that surround a child, both in the formal education, but also in the informal day-to-day life.</a:t>
            </a:r>
          </a:p>
          <a:p>
            <a:r>
              <a:rPr lang="en-GB" sz="1200" kern="1200" dirty="0">
                <a:solidFill>
                  <a:schemeClr val="tx1"/>
                </a:solidFill>
                <a:effectLst/>
                <a:latin typeface="Calibri" pitchFamily="34" charset="0"/>
                <a:ea typeface="MS PGothic" pitchFamily="34" charset="-128"/>
                <a:cs typeface="MS PGothic" charset="0"/>
              </a:rPr>
              <a:t>We are looking at who or what might influence children in their career aspirations, their exam choices and their career choices.</a:t>
            </a:r>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15</a:t>
            </a:fld>
            <a:endParaRPr lang="en-GB"/>
          </a:p>
        </p:txBody>
      </p:sp>
    </p:spTree>
    <p:extLst>
      <p:ext uri="{BB962C8B-B14F-4D97-AF65-F5344CB8AC3E}">
        <p14:creationId xmlns:p14="http://schemas.microsoft.com/office/powerpoint/2010/main" val="409917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Calibri" pitchFamily="34" charset="0"/>
                <a:ea typeface="MS PGothic" pitchFamily="34" charset="-128"/>
                <a:cs typeface="MS PGothic" charset="0"/>
              </a:rPr>
              <a:t>Show this slide and ask participants to name as many influencers as possible</a:t>
            </a:r>
          </a:p>
          <a:p>
            <a:endParaRPr lang="en-GB"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16</a:t>
            </a:fld>
            <a:endParaRPr lang="en-GB" altLang="en-US"/>
          </a:p>
        </p:txBody>
      </p:sp>
    </p:spTree>
    <p:extLst>
      <p:ext uri="{BB962C8B-B14F-4D97-AF65-F5344CB8AC3E}">
        <p14:creationId xmlns:p14="http://schemas.microsoft.com/office/powerpoint/2010/main" val="2106315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Slide 18 provides a range of different answers, with teachers and schools highlighted – because they are the two influencers that we are interested in for this project.</a:t>
            </a:r>
            <a:endParaRPr lang="en-GB"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17</a:t>
            </a:fld>
            <a:endParaRPr lang="en-GB" altLang="en-US"/>
          </a:p>
        </p:txBody>
      </p:sp>
    </p:spTree>
    <p:extLst>
      <p:ext uri="{BB962C8B-B14F-4D97-AF65-F5344CB8AC3E}">
        <p14:creationId xmlns:p14="http://schemas.microsoft.com/office/powerpoint/2010/main" val="156790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Having looked at the problem of gendered career choices, we now begin talking about our (teachers) contribution to the problem.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Emphasise that this is not about judging them as teachers or as people, but that there are consequences which arise because we have grown up within a society that proscribes a person’s choices and actions depending on their gender.</a:t>
            </a:r>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18</a:t>
            </a:fld>
            <a:endParaRPr lang="en-GB" altLang="en-US"/>
          </a:p>
        </p:txBody>
      </p:sp>
    </p:spTree>
    <p:extLst>
      <p:ext uri="{BB962C8B-B14F-4D97-AF65-F5344CB8AC3E}">
        <p14:creationId xmlns:p14="http://schemas.microsoft.com/office/powerpoint/2010/main" val="388008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i="1" kern="1200" dirty="0">
                <a:solidFill>
                  <a:schemeClr val="tx1"/>
                </a:solidFill>
                <a:effectLst/>
                <a:latin typeface="Calibri" pitchFamily="34" charset="0"/>
                <a:ea typeface="MS PGothic" pitchFamily="34" charset="-128"/>
                <a:cs typeface="MS PGothic" charset="0"/>
              </a:rPr>
              <a:t>Give a copy of slide 21, and a pair of scissors to pairs of participants.</a:t>
            </a:r>
            <a:endParaRPr lang="en-GB" sz="1200" kern="1200" dirty="0">
              <a:solidFill>
                <a:schemeClr val="tx1"/>
              </a:solidFill>
              <a:effectLst/>
              <a:latin typeface="Calibri" pitchFamily="34" charset="0"/>
              <a:ea typeface="MS PGothic" pitchFamily="34" charset="-128"/>
              <a:cs typeface="MS PGothic" charset="0"/>
            </a:endParaRP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This slide is used to illustrate how our brain can interpret information based on what we have experienced.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Ask participants: Which square, A and B, is the lighter colour?</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Most participants say that square B is the lighter square.  In fact they are the same colour.</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Ask participants to carefully cut out square A and put in where square B is.  They will ‘see’ that the square changes colour and becomes lighter as it moves from position A to position B.  If they move it back to position A it will become darker again.</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This is an optical illusion which arises because we are interpreting the 2D image as if it was a 3D object.  We have learnt that chess boards have squares of alternating colours, and that objects in shadow are brighter than they appear.  Our experience (our bias) means that we interpret the diagram to see the two squares as being different shades of grey, even though they are identical.</a:t>
            </a:r>
            <a:endParaRPr lang="en-GB" dirty="0"/>
          </a:p>
        </p:txBody>
      </p:sp>
      <p:sp>
        <p:nvSpPr>
          <p:cNvPr id="4" name="Slide Number Placeholder 3"/>
          <p:cNvSpPr>
            <a:spLocks noGrp="1"/>
          </p:cNvSpPr>
          <p:nvPr>
            <p:ph type="sldNum" sz="quarter" idx="10"/>
          </p:nvPr>
        </p:nvSpPr>
        <p:spPr/>
        <p:txBody>
          <a:bodyPr/>
          <a:lstStyle/>
          <a:p>
            <a:fld id="{F3CF6B73-2B48-7640-9411-7E99D6D6B918}" type="slidenum">
              <a:rPr lang="en-GB" smtClean="0"/>
              <a:t>19</a:t>
            </a:fld>
            <a:endParaRPr lang="en-GB"/>
          </a:p>
        </p:txBody>
      </p:sp>
    </p:spTree>
    <p:extLst>
      <p:ext uri="{BB962C8B-B14F-4D97-AF65-F5344CB8AC3E}">
        <p14:creationId xmlns:p14="http://schemas.microsoft.com/office/powerpoint/2010/main" val="1251533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defTabSz="915772" eaLnBrk="1" fontAlgn="auto" hangingPunct="1">
              <a:spcBef>
                <a:spcPts val="0"/>
              </a:spcBef>
              <a:spcAft>
                <a:spcPts val="0"/>
              </a:spcAft>
              <a:defRPr/>
            </a:pPr>
            <a:r>
              <a:rPr lang="en-GB" dirty="0"/>
              <a:t>Hidden slide with the chessboard picture</a:t>
            </a:r>
            <a:r>
              <a:rPr lang="en-GB" baseline="0" dirty="0"/>
              <a:t> larger for printing.</a:t>
            </a:r>
          </a:p>
          <a:p>
            <a:pPr defTabSz="915772" eaLnBrk="1" fontAlgn="auto" hangingPunct="1">
              <a:spcBef>
                <a:spcPts val="0"/>
              </a:spcBef>
              <a:spcAft>
                <a:spcPts val="0"/>
              </a:spcAft>
              <a:defRPr/>
            </a:pPr>
            <a:endParaRPr lang="en-GB" baseline="0" dirty="0"/>
          </a:p>
          <a:p>
            <a:pPr defTabSz="915772" eaLnBrk="1" fontAlgn="auto" hangingPunct="1">
              <a:spcBef>
                <a:spcPts val="0"/>
              </a:spcBef>
              <a:spcAft>
                <a:spcPts val="0"/>
              </a:spcAft>
              <a:defRPr/>
            </a:pPr>
            <a:r>
              <a:rPr lang="en-GB" baseline="0" dirty="0"/>
              <a:t>You will need 1 copy between 2 participants.</a:t>
            </a:r>
            <a:endParaRPr lang="en-GB" dirty="0"/>
          </a:p>
          <a:p>
            <a:endParaRPr lang="en-GB" dirty="0"/>
          </a:p>
        </p:txBody>
      </p:sp>
      <p:sp>
        <p:nvSpPr>
          <p:cNvPr id="4" name="Slide Number Placeholder 3"/>
          <p:cNvSpPr>
            <a:spLocks noGrp="1"/>
          </p:cNvSpPr>
          <p:nvPr>
            <p:ph type="sldNum" sz="quarter" idx="10"/>
          </p:nvPr>
        </p:nvSpPr>
        <p:spPr/>
        <p:txBody>
          <a:bodyPr/>
          <a:lstStyle/>
          <a:p>
            <a:fld id="{F3CF6B73-2B48-7640-9411-7E99D6D6B918}" type="slidenum">
              <a:rPr lang="en-GB" smtClean="0"/>
              <a:t>20</a:t>
            </a:fld>
            <a:endParaRPr lang="en-GB"/>
          </a:p>
        </p:txBody>
      </p:sp>
    </p:spTree>
    <p:extLst>
      <p:ext uri="{BB962C8B-B14F-4D97-AF65-F5344CB8AC3E}">
        <p14:creationId xmlns:p14="http://schemas.microsoft.com/office/powerpoint/2010/main" val="406915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Timeline of the project.</a:t>
            </a:r>
          </a:p>
          <a:p>
            <a:r>
              <a:rPr lang="en-GB" sz="1200" kern="1200" dirty="0">
                <a:solidFill>
                  <a:schemeClr val="tx1"/>
                </a:solidFill>
                <a:effectLst/>
                <a:latin typeface="Calibri" pitchFamily="34" charset="0"/>
                <a:ea typeface="MS PGothic" pitchFamily="34" charset="-128"/>
                <a:cs typeface="MS PGothic" charset="0"/>
              </a:rPr>
              <a:t>This slide can be adapted depending on the context that the training sessions are being used in.  </a:t>
            </a:r>
          </a:p>
          <a:p>
            <a:r>
              <a:rPr lang="en-GB" sz="1200" kern="1200" dirty="0">
                <a:solidFill>
                  <a:schemeClr val="tx1"/>
                </a:solidFill>
                <a:effectLst/>
                <a:latin typeface="Calibri" pitchFamily="34" charset="0"/>
                <a:ea typeface="MS PGothic" pitchFamily="34" charset="-128"/>
                <a:cs typeface="MS PGothic" charset="0"/>
              </a:rPr>
              <a:t>The timeline given is for a model which takes place over a single year. </a:t>
            </a:r>
          </a:p>
          <a:p>
            <a:r>
              <a:rPr lang="en-GB" sz="1200" kern="1200" dirty="0">
                <a:solidFill>
                  <a:schemeClr val="tx1"/>
                </a:solidFill>
                <a:effectLst/>
                <a:latin typeface="Calibri" pitchFamily="34" charset="0"/>
                <a:ea typeface="MS PGothic" pitchFamily="34" charset="-128"/>
                <a:cs typeface="MS PGothic" charset="0"/>
              </a:rPr>
              <a:t>Another possible model is for CITE to be included in a three year </a:t>
            </a:r>
            <a:r>
              <a:rPr lang="en-GB" sz="1200" kern="1200" dirty="0" err="1">
                <a:solidFill>
                  <a:schemeClr val="tx1"/>
                </a:solidFill>
                <a:effectLst/>
                <a:latin typeface="Calibri" pitchFamily="34" charset="0"/>
                <a:ea typeface="MS PGothic" pitchFamily="34" charset="-128"/>
                <a:cs typeface="MS PGothic" charset="0"/>
              </a:rPr>
              <a:t>BEd</a:t>
            </a:r>
            <a:r>
              <a:rPr lang="en-GB" sz="1200" kern="1200" dirty="0">
                <a:solidFill>
                  <a:schemeClr val="tx1"/>
                </a:solidFill>
                <a:effectLst/>
                <a:latin typeface="Calibri" pitchFamily="34" charset="0"/>
                <a:ea typeface="MS PGothic" pitchFamily="34" charset="-128"/>
                <a:cs typeface="MS PGothic" charset="0"/>
              </a:rPr>
              <a:t> course, in which case, there could be one session each year.</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Each session has an associated activity and reflective prompt for students to use as a ‘gap task’.  There is time at the beginning of session 2 and session 3 to allow students to share their reflections.</a:t>
            </a:r>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3</a:t>
            </a:fld>
            <a:endParaRPr lang="en-GB" altLang="en-US"/>
          </a:p>
        </p:txBody>
      </p:sp>
    </p:spTree>
    <p:extLst>
      <p:ext uri="{BB962C8B-B14F-4D97-AF65-F5344CB8AC3E}">
        <p14:creationId xmlns:p14="http://schemas.microsoft.com/office/powerpoint/2010/main" val="1898675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Slide 22</a:t>
            </a:r>
          </a:p>
          <a:p>
            <a:r>
              <a:rPr lang="en-GB" sz="1200" kern="1200" dirty="0">
                <a:solidFill>
                  <a:schemeClr val="tx1"/>
                </a:solidFill>
                <a:effectLst/>
                <a:latin typeface="Calibri" pitchFamily="34" charset="0"/>
                <a:ea typeface="MS PGothic" pitchFamily="34" charset="-128"/>
                <a:cs typeface="MS PGothic" charset="0"/>
              </a:rPr>
              <a:t>This slide presents a riddle which relies on stereotypes.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Participants (because we’ve been talking about gender) may give the answer ‘mother’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However, when out of this context, many people will provide other possible (but statistically less likely) answers such as ‘step dad’, ‘new husband’, ‘gay dad’. </a:t>
            </a:r>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21</a:t>
            </a:fld>
            <a:endParaRPr lang="en-GB" altLang="en-US"/>
          </a:p>
        </p:txBody>
      </p:sp>
    </p:spTree>
    <p:extLst>
      <p:ext uri="{BB962C8B-B14F-4D97-AF65-F5344CB8AC3E}">
        <p14:creationId xmlns:p14="http://schemas.microsoft.com/office/powerpoint/2010/main" val="3428446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We have an ingrained stereotype of a surgeon which is often male.  And that colours our answer to the riddle.</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Ask participants to give other careers-related stereotypes that they can think of.</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The fact that careers related stereotypes come to mind easily shows how ingrained they are.  There are also issues about language (e.g. fireman, </a:t>
            </a:r>
            <a:r>
              <a:rPr lang="en-GB" sz="1200" kern="1200" dirty="0" err="1">
                <a:solidFill>
                  <a:schemeClr val="tx1"/>
                </a:solidFill>
                <a:effectLst/>
                <a:latin typeface="Calibri" pitchFamily="34" charset="0"/>
                <a:ea typeface="MS PGothic" pitchFamily="34" charset="-128"/>
                <a:cs typeface="MS PGothic" charset="0"/>
              </a:rPr>
              <a:t>binman</a:t>
            </a:r>
            <a:r>
              <a:rPr lang="en-GB" sz="1200" kern="1200" dirty="0">
                <a:solidFill>
                  <a:schemeClr val="tx1"/>
                </a:solidFill>
                <a:effectLst/>
                <a:latin typeface="Calibri" pitchFamily="34" charset="0"/>
                <a:ea typeface="MS PGothic" pitchFamily="34" charset="-128"/>
                <a:cs typeface="MS PGothic" charset="0"/>
              </a:rPr>
              <a:t>, dinner lady/nanny) which shape our ideas.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It is important to note that we hold the stereotypes whether we agree with them or not. Our quick, automatic response will often revert to these stereotypes, and it takes effort to think of the alternative.</a:t>
            </a:r>
          </a:p>
          <a:p>
            <a:endParaRPr lang="en-GB"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22</a:t>
            </a:fld>
            <a:endParaRPr lang="en-GB" altLang="en-US"/>
          </a:p>
        </p:txBody>
      </p:sp>
    </p:spTree>
    <p:extLst>
      <p:ext uri="{BB962C8B-B14F-4D97-AF65-F5344CB8AC3E}">
        <p14:creationId xmlns:p14="http://schemas.microsoft.com/office/powerpoint/2010/main" val="1584548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Myra </a:t>
            </a:r>
            <a:r>
              <a:rPr lang="en-GB" sz="1200" kern="1200" dirty="0" err="1">
                <a:solidFill>
                  <a:schemeClr val="tx1"/>
                </a:solidFill>
                <a:effectLst/>
                <a:latin typeface="Calibri" pitchFamily="34" charset="0"/>
                <a:ea typeface="MS PGothic" pitchFamily="34" charset="-128"/>
                <a:cs typeface="MS PGothic" charset="0"/>
              </a:rPr>
              <a:t>Sadker</a:t>
            </a:r>
            <a:r>
              <a:rPr lang="en-GB" sz="1200" kern="1200" dirty="0">
                <a:solidFill>
                  <a:schemeClr val="tx1"/>
                </a:solidFill>
                <a:effectLst/>
                <a:latin typeface="Calibri" pitchFamily="34" charset="0"/>
                <a:ea typeface="MS PGothic" pitchFamily="34" charset="-128"/>
                <a:cs typeface="MS PGothic" charset="0"/>
              </a:rPr>
              <a:t> and David </a:t>
            </a:r>
            <a:r>
              <a:rPr lang="en-GB" sz="1200" kern="1200" dirty="0" err="1">
                <a:solidFill>
                  <a:schemeClr val="tx1"/>
                </a:solidFill>
                <a:effectLst/>
                <a:latin typeface="Calibri" pitchFamily="34" charset="0"/>
                <a:ea typeface="MS PGothic" pitchFamily="34" charset="-128"/>
                <a:cs typeface="MS PGothic" charset="0"/>
              </a:rPr>
              <a:t>Sadker</a:t>
            </a:r>
            <a:r>
              <a:rPr lang="en-GB" sz="1200" kern="1200" dirty="0">
                <a:solidFill>
                  <a:schemeClr val="tx1"/>
                </a:solidFill>
                <a:effectLst/>
                <a:latin typeface="Calibri" pitchFamily="34" charset="0"/>
                <a:ea typeface="MS PGothic" pitchFamily="34" charset="-128"/>
                <a:cs typeface="MS PGothic" charset="0"/>
              </a:rPr>
              <a:t> spent 25 years looking at the experience of school for girls in America.  They used a range of research methods, including direct observation of classroom practice.</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Some of their findings are shown on this slide.</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References and further reading:</a:t>
            </a:r>
          </a:p>
          <a:p>
            <a:r>
              <a:rPr lang="en-GB" sz="1200" kern="1200" dirty="0" err="1">
                <a:solidFill>
                  <a:schemeClr val="tx1"/>
                </a:solidFill>
                <a:effectLst/>
                <a:latin typeface="Calibri" pitchFamily="34" charset="0"/>
                <a:ea typeface="MS PGothic" pitchFamily="34" charset="-128"/>
                <a:cs typeface="MS PGothic" charset="0"/>
              </a:rPr>
              <a:t>Sadker</a:t>
            </a:r>
            <a:r>
              <a:rPr lang="en-GB" sz="1200" kern="1200" dirty="0">
                <a:solidFill>
                  <a:schemeClr val="tx1"/>
                </a:solidFill>
                <a:effectLst/>
                <a:latin typeface="Calibri" pitchFamily="34" charset="0"/>
                <a:ea typeface="MS PGothic" pitchFamily="34" charset="-128"/>
                <a:cs typeface="MS PGothic" charset="0"/>
              </a:rPr>
              <a:t>, D., </a:t>
            </a:r>
            <a:r>
              <a:rPr lang="en-GB" sz="1200" kern="1200" dirty="0" err="1">
                <a:solidFill>
                  <a:schemeClr val="tx1"/>
                </a:solidFill>
                <a:effectLst/>
                <a:latin typeface="Calibri" pitchFamily="34" charset="0"/>
                <a:ea typeface="MS PGothic" pitchFamily="34" charset="-128"/>
                <a:cs typeface="MS PGothic" charset="0"/>
              </a:rPr>
              <a:t>Zittleman</a:t>
            </a:r>
            <a:r>
              <a:rPr lang="en-GB" sz="1200" kern="1200" dirty="0">
                <a:solidFill>
                  <a:schemeClr val="tx1"/>
                </a:solidFill>
                <a:effectLst/>
                <a:latin typeface="Calibri" pitchFamily="34" charset="0"/>
                <a:ea typeface="MS PGothic" pitchFamily="34" charset="-128"/>
                <a:cs typeface="MS PGothic" charset="0"/>
              </a:rPr>
              <a:t>, K.R., 2009 Still Failing at Fairness: How Gender Bias Cheats Girls and Boys in School. ISBN: 978-1416552475</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23</a:t>
            </a:fld>
            <a:endParaRPr lang="en-GB" altLang="en-US"/>
          </a:p>
        </p:txBody>
      </p:sp>
    </p:spTree>
    <p:extLst>
      <p:ext uri="{BB962C8B-B14F-4D97-AF65-F5344CB8AC3E}">
        <p14:creationId xmlns:p14="http://schemas.microsoft.com/office/powerpoint/2010/main" val="3399090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dirty="0"/>
              <a:t>This slide presents more recent research from 2016.  The researchers worked in 6 schools across Sweden, and observed video recordings of 14 teachers and 195 pupils (85 boys and 110 girls). Their focus in this study was on the interactions between teachers and pupils.  They looked at all interactions (general classroom instructions etc.) and interactions that were focussed specifically on science.</a:t>
            </a:r>
          </a:p>
          <a:p>
            <a:endParaRPr lang="en-GB" dirty="0"/>
          </a:p>
          <a:p>
            <a:r>
              <a:rPr lang="en-GB" dirty="0"/>
              <a:t>The data from the study show that male and female teachers both interact more with boys than with girls, but that the difference is greater for male teachers.  This applies regardless of whether all interactions were looked at, or just science specific interactions.</a:t>
            </a:r>
          </a:p>
          <a:p>
            <a:r>
              <a:rPr lang="en-GB" dirty="0"/>
              <a:t>Note that the difference was present for female teachers – they are showing gendered interactions because of the gendered nature of society.</a:t>
            </a:r>
          </a:p>
          <a:p>
            <a:endParaRPr lang="en-GB" dirty="0"/>
          </a:p>
          <a:p>
            <a:r>
              <a:rPr lang="en-GB" dirty="0"/>
              <a:t>You might also want to discuss the different types of praise interactions that may be used with boys and girls and the effect of that on pupils: girls are praised for ‘goodness’, and boys praised for effort. (</a:t>
            </a:r>
            <a:r>
              <a:rPr lang="en-GB" dirty="0" err="1"/>
              <a:t>Dweck</a:t>
            </a:r>
            <a:r>
              <a:rPr lang="en-GB" dirty="0"/>
              <a:t>, 2006).  This can lead to girls thinking that their abilities are innate and unchangeable, and boys thinking that they can develop ability through effort and practice.</a:t>
            </a:r>
          </a:p>
          <a:p>
            <a:endParaRPr lang="en-GB" dirty="0"/>
          </a:p>
          <a:p>
            <a:r>
              <a:rPr lang="en-GB" dirty="0"/>
              <a:t>References and further reading</a:t>
            </a:r>
          </a:p>
          <a:p>
            <a:r>
              <a:rPr lang="en-GB" dirty="0" err="1"/>
              <a:t>Dweck</a:t>
            </a:r>
            <a:r>
              <a:rPr lang="en-GB" dirty="0"/>
              <a:t>, C. (2012) </a:t>
            </a:r>
            <a:r>
              <a:rPr lang="en-GB" dirty="0" err="1"/>
              <a:t>Mindset</a:t>
            </a:r>
            <a:r>
              <a:rPr lang="en-GB" dirty="0"/>
              <a:t>. ISBN: 978-1780332000</a:t>
            </a:r>
          </a:p>
          <a:p>
            <a:r>
              <a:rPr lang="en-GB" dirty="0" err="1"/>
              <a:t>Eliasson</a:t>
            </a:r>
            <a:r>
              <a:rPr lang="en-GB" dirty="0"/>
              <a:t>, N., Sorensen, H., </a:t>
            </a:r>
            <a:r>
              <a:rPr lang="en-GB" dirty="0" err="1"/>
              <a:t>Karlson</a:t>
            </a:r>
            <a:r>
              <a:rPr lang="en-GB" dirty="0"/>
              <a:t>, K.G., 2016. Teacher-student interaction in contemporary science classrooms: is participation still a question of gender? International Journal of Science Education, 38:10, 1655-1672.</a:t>
            </a:r>
          </a:p>
          <a:p>
            <a:r>
              <a:rPr lang="en-GB" dirty="0"/>
              <a:t>https://www.psychologytoday.com/us/blog/the-science-success/201101/the-trouble-bright-girls </a:t>
            </a:r>
          </a:p>
          <a:p>
            <a:r>
              <a:rPr lang="en-GB" dirty="0"/>
              <a:t>The power of words: How to give praise that motivates and empowers girls. https://www.amightygirl.com/blog?p=26248 </a:t>
            </a:r>
          </a:p>
          <a:p>
            <a:endParaRPr lang="en-GB" dirty="0"/>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24</a:t>
            </a:fld>
            <a:endParaRPr lang="en-GB" altLang="en-US"/>
          </a:p>
        </p:txBody>
      </p:sp>
    </p:spTree>
    <p:extLst>
      <p:ext uri="{BB962C8B-B14F-4D97-AF65-F5344CB8AC3E}">
        <p14:creationId xmlns:p14="http://schemas.microsoft.com/office/powerpoint/2010/main" val="4291050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This slide provides suggestions of five different ways in which bias might affect children’s education in primary.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Print out the slides from UB Primary Bias Discussion Exercise and share with participants – the second slide in each case provides further points to support the main statement.</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1. The pattern of classroom interactions can unintentionally reinforce messages of expected and accepted behaviours. </a:t>
            </a:r>
          </a:p>
          <a:p>
            <a:pPr lvl="0"/>
            <a:r>
              <a:rPr lang="en-GB" sz="1200" kern="1200" dirty="0">
                <a:solidFill>
                  <a:schemeClr val="tx1"/>
                </a:solidFill>
                <a:effectLst/>
                <a:latin typeface="Calibri" pitchFamily="34" charset="0"/>
                <a:ea typeface="MS PGothic" pitchFamily="34" charset="-128"/>
                <a:cs typeface="MS PGothic" charset="0"/>
              </a:rPr>
              <a:t>Boys are more likely to shout out and so get more time</a:t>
            </a:r>
          </a:p>
          <a:p>
            <a:pPr lvl="0"/>
            <a:r>
              <a:rPr lang="en-GB" sz="1200" kern="1200" dirty="0">
                <a:solidFill>
                  <a:schemeClr val="tx1"/>
                </a:solidFill>
                <a:effectLst/>
                <a:latin typeface="Calibri" pitchFamily="34" charset="0"/>
                <a:ea typeface="MS PGothic" pitchFamily="34" charset="-128"/>
                <a:cs typeface="MS PGothic" charset="0"/>
              </a:rPr>
              <a:t>Teacher punishes an entire class for the actions of a minority</a:t>
            </a:r>
          </a:p>
          <a:p>
            <a:pPr lvl="0"/>
            <a:r>
              <a:rPr lang="en-GB" sz="1200" kern="1200" dirty="0">
                <a:solidFill>
                  <a:schemeClr val="tx1"/>
                </a:solidFill>
                <a:effectLst/>
                <a:latin typeface="Calibri" pitchFamily="34" charset="0"/>
                <a:ea typeface="MS PGothic" pitchFamily="34" charset="-128"/>
                <a:cs typeface="MS PGothic" charset="0"/>
              </a:rPr>
              <a:t>Girls are often used as a behaviour management strategy.</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2. Ideas about what children are ‘good’ at, and subsequently what paths are open to them are embedded at an early age.</a:t>
            </a:r>
          </a:p>
          <a:p>
            <a:pPr lvl="0"/>
            <a:r>
              <a:rPr lang="en-GB" sz="1200" kern="1200" dirty="0">
                <a:solidFill>
                  <a:schemeClr val="tx1"/>
                </a:solidFill>
                <a:effectLst/>
                <a:latin typeface="Calibri" pitchFamily="34" charset="0"/>
                <a:ea typeface="MS PGothic" pitchFamily="34" charset="-128"/>
                <a:cs typeface="MS PGothic" charset="0"/>
              </a:rPr>
              <a:t>The phrase ‘typical boy writer’ becomes an excuse for low achievement</a:t>
            </a:r>
          </a:p>
          <a:p>
            <a:pPr lvl="0"/>
            <a:r>
              <a:rPr lang="en-GB" sz="1200" kern="1200" dirty="0">
                <a:solidFill>
                  <a:schemeClr val="tx1"/>
                </a:solidFill>
                <a:effectLst/>
                <a:latin typeface="Calibri" pitchFamily="34" charset="0"/>
                <a:ea typeface="MS PGothic" pitchFamily="34" charset="-128"/>
                <a:cs typeface="MS PGothic" charset="0"/>
              </a:rPr>
              <a:t>Extra-curricular clubs conform to gender stereotypes</a:t>
            </a:r>
          </a:p>
          <a:p>
            <a:pPr lvl="0"/>
            <a:r>
              <a:rPr lang="en-GB" sz="1200" kern="1200" dirty="0">
                <a:solidFill>
                  <a:schemeClr val="tx1"/>
                </a:solidFill>
                <a:effectLst/>
                <a:latin typeface="Calibri" pitchFamily="34" charset="0"/>
                <a:ea typeface="MS PGothic" pitchFamily="34" charset="-128"/>
                <a:cs typeface="MS PGothic" charset="0"/>
              </a:rPr>
              <a:t>Children can be selected for extra-curricular activities based upon strengths and confidence</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3. Many fictional texts uphold traditional stereotypes.</a:t>
            </a:r>
          </a:p>
          <a:p>
            <a:pPr lvl="0"/>
            <a:r>
              <a:rPr lang="en-GB" sz="1200" kern="1200" dirty="0">
                <a:solidFill>
                  <a:schemeClr val="tx1"/>
                </a:solidFill>
                <a:effectLst/>
                <a:latin typeface="Calibri" pitchFamily="34" charset="0"/>
                <a:ea typeface="MS PGothic" pitchFamily="34" charset="-128"/>
                <a:cs typeface="MS PGothic" charset="0"/>
              </a:rPr>
              <a:t>Non-fiction texts often portray scientists as men in white lab coats, reinforcing the stereotype</a:t>
            </a:r>
          </a:p>
          <a:p>
            <a:pPr lvl="0"/>
            <a:r>
              <a:rPr lang="en-GB" sz="1200" kern="1200" dirty="0">
                <a:solidFill>
                  <a:schemeClr val="tx1"/>
                </a:solidFill>
                <a:effectLst/>
                <a:latin typeface="Calibri" pitchFamily="34" charset="0"/>
                <a:ea typeface="MS PGothic" pitchFamily="34" charset="-128"/>
                <a:cs typeface="MS PGothic" charset="0"/>
              </a:rPr>
              <a:t>Fiction texts: Heroes are usually male. Women and girls often need saving.</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4. There is a surprising amount of sexist language and behaviour used in society and this could be picked up and imitated by young children.</a:t>
            </a:r>
          </a:p>
          <a:p>
            <a:pPr lvl="0"/>
            <a:r>
              <a:rPr lang="en-GB" sz="1200" kern="1200" dirty="0">
                <a:solidFill>
                  <a:schemeClr val="tx1"/>
                </a:solidFill>
                <a:effectLst/>
                <a:latin typeface="Calibri" pitchFamily="34" charset="0"/>
                <a:ea typeface="MS PGothic" pitchFamily="34" charset="-128"/>
                <a:cs typeface="MS PGothic" charset="0"/>
              </a:rPr>
              <a:t>‘Don’t be such a girl’.</a:t>
            </a:r>
          </a:p>
          <a:p>
            <a:pPr lvl="0"/>
            <a:r>
              <a:rPr lang="en-GB" sz="1200" kern="1200" dirty="0">
                <a:solidFill>
                  <a:schemeClr val="tx1"/>
                </a:solidFill>
                <a:effectLst/>
                <a:latin typeface="Calibri" pitchFamily="34" charset="0"/>
                <a:ea typeface="MS PGothic" pitchFamily="34" charset="-128"/>
                <a:cs typeface="MS PGothic" charset="0"/>
              </a:rPr>
              <a:t>‘Man up’.</a:t>
            </a:r>
          </a:p>
          <a:p>
            <a:pPr lvl="0"/>
            <a:r>
              <a:rPr lang="en-GB" sz="1200" kern="1200" dirty="0">
                <a:solidFill>
                  <a:schemeClr val="tx1"/>
                </a:solidFill>
                <a:effectLst/>
                <a:latin typeface="Calibri" pitchFamily="34" charset="0"/>
                <a:ea typeface="MS PGothic" pitchFamily="34" charset="-128"/>
                <a:cs typeface="MS PGothic" charset="0"/>
              </a:rPr>
              <a:t>‘Can I get two strong boys to help carry some books?’</a:t>
            </a:r>
          </a:p>
          <a:p>
            <a:pPr lvl="0"/>
            <a:r>
              <a:rPr lang="en-GB" sz="1200" kern="1200" dirty="0">
                <a:solidFill>
                  <a:schemeClr val="tx1"/>
                </a:solidFill>
                <a:effectLst/>
                <a:latin typeface="Calibri" pitchFamily="34" charset="0"/>
                <a:ea typeface="MS PGothic" pitchFamily="34" charset="-128"/>
                <a:cs typeface="MS PGothic" charset="0"/>
              </a:rPr>
              <a:t>‘Stop being so girly.’</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5. Cultural change will only be achieved in all members of the school community are involved, including parents and carers.</a:t>
            </a:r>
          </a:p>
          <a:p>
            <a:pPr lvl="0"/>
            <a:r>
              <a:rPr lang="en-GB" sz="1200" kern="1200" dirty="0">
                <a:solidFill>
                  <a:schemeClr val="tx1"/>
                </a:solidFill>
                <a:effectLst/>
                <a:latin typeface="Calibri" pitchFamily="34" charset="0"/>
                <a:ea typeface="MS PGothic" pitchFamily="34" charset="-128"/>
                <a:cs typeface="MS PGothic" charset="0"/>
              </a:rPr>
              <a:t>Text taken from a homework handout. ‘Please find attached some tricky words, works we can’t sound out.  … the children will find it very useful to know these words by sight.  Try making another set and play pairs, snap or hunt the tricky word around the house.  Boys particularly like the latter because it’s physical and competitive especially if you use a timer. See if you can spot tricky words when you’re out and about or when you’re reading books together.’</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6. Teaching materials and displays can reinforce gender stereotypes.</a:t>
            </a:r>
          </a:p>
          <a:p>
            <a:pPr lvl="0"/>
            <a:r>
              <a:rPr lang="en-GB" sz="1200" kern="1200" dirty="0">
                <a:solidFill>
                  <a:schemeClr val="tx1"/>
                </a:solidFill>
                <a:effectLst/>
                <a:latin typeface="Calibri" pitchFamily="34" charset="0"/>
                <a:ea typeface="MS PGothic" pitchFamily="34" charset="-128"/>
                <a:cs typeface="MS PGothic" charset="0"/>
              </a:rPr>
              <a:t>Images on displays often conform to gender stereotypes.</a:t>
            </a:r>
          </a:p>
          <a:p>
            <a:pPr lvl="0"/>
            <a:r>
              <a:rPr lang="en-GB" sz="1200" kern="1200" dirty="0">
                <a:solidFill>
                  <a:schemeClr val="tx1"/>
                </a:solidFill>
                <a:effectLst/>
                <a:latin typeface="Calibri" pitchFamily="34" charset="0"/>
                <a:ea typeface="MS PGothic" pitchFamily="34" charset="-128"/>
                <a:cs typeface="MS PGothic" charset="0"/>
              </a:rPr>
              <a:t>Presentations and resources can include stereotypes and stereotypical language.</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Note that this discussion may provide challenging for participants and will need to be handled carefully.  They can also be directed towards additional information as appropriate.</a:t>
            </a:r>
          </a:p>
          <a:p>
            <a:r>
              <a:rPr lang="en-GB" sz="1200" kern="1200" dirty="0">
                <a:solidFill>
                  <a:schemeClr val="tx1"/>
                </a:solidFill>
                <a:effectLst/>
                <a:latin typeface="Calibri" pitchFamily="34" charset="0"/>
                <a:ea typeface="MS PGothic" pitchFamily="34" charset="-128"/>
                <a:cs typeface="MS PGothic" charset="0"/>
              </a:rPr>
              <a:t> </a:t>
            </a:r>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25</a:t>
            </a:fld>
            <a:endParaRPr lang="en-GB" altLang="en-US"/>
          </a:p>
        </p:txBody>
      </p:sp>
    </p:spTree>
    <p:extLst>
      <p:ext uri="{BB962C8B-B14F-4D97-AF65-F5344CB8AC3E}">
        <p14:creationId xmlns:p14="http://schemas.microsoft.com/office/powerpoint/2010/main" val="72478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Slide 27 provides some additional prompts for consideration about language in the classroom.</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The phrase ‘OK guys, pens down’ is often the most controversial example of a gendered statement that might be heard in the classroom.  Participants might feel that ‘guys’ has become a non-gendered term.  However, as with many ‘generic’ terms, the default is male – consider who you would draw or describe if you were drawing a group of males.  As teachers, it is worth considering if there are other terms that could be used to ensure that both boys and girls are included.</a:t>
            </a:r>
          </a:p>
          <a:p>
            <a:r>
              <a:rPr lang="en-GB" sz="1200" kern="1200" dirty="0">
                <a:solidFill>
                  <a:schemeClr val="tx1"/>
                </a:solidFill>
                <a:effectLst/>
                <a:latin typeface="Calibri" pitchFamily="34" charset="0"/>
                <a:ea typeface="MS PGothic" pitchFamily="34" charset="-128"/>
                <a:cs typeface="MS PGothic" charset="0"/>
              </a:rPr>
              <a:t>This blog post describes one company’s attempt to think about gender inclusive language to replace ‘hey guys’. </a:t>
            </a:r>
            <a:r>
              <a:rPr lang="en-GB" sz="1200" u="sng" kern="1200" dirty="0">
                <a:solidFill>
                  <a:schemeClr val="tx1"/>
                </a:solidFill>
                <a:effectLst/>
                <a:latin typeface="Calibri" pitchFamily="34" charset="0"/>
                <a:ea typeface="MS PGothic" pitchFamily="34" charset="-128"/>
                <a:cs typeface="MS PGothic" charset="0"/>
                <a:hlinkClick r:id="rId3"/>
              </a:rPr>
              <a:t>https://www.hotjar.com/blog/gender-inclusive-language-workplace/</a:t>
            </a:r>
            <a:r>
              <a:rPr lang="en-GB" sz="1200" kern="1200" dirty="0">
                <a:solidFill>
                  <a:schemeClr val="tx1"/>
                </a:solidFill>
                <a:effectLst/>
                <a:latin typeface="Calibri" pitchFamily="34" charset="0"/>
                <a:ea typeface="MS PGothic" pitchFamily="34" charset="-128"/>
                <a:cs typeface="MS PGothic" charset="0"/>
              </a:rPr>
              <a:t> </a:t>
            </a:r>
          </a:p>
          <a:p>
            <a:endParaRPr lang="en-GB" dirty="0"/>
          </a:p>
          <a:p>
            <a:r>
              <a:rPr lang="en-GB" sz="1200" kern="1200" dirty="0">
                <a:solidFill>
                  <a:schemeClr val="tx1"/>
                </a:solidFill>
                <a:effectLst/>
                <a:latin typeface="Calibri" pitchFamily="34" charset="0"/>
                <a:ea typeface="MS PGothic" pitchFamily="34" charset="-128"/>
                <a:cs typeface="MS PGothic" charset="0"/>
              </a:rPr>
              <a:t>UNESCO produced guidelines on gender-neutral language in 1999.  Although old, the principles still hold and you can download a copy from </a:t>
            </a:r>
            <a:r>
              <a:rPr lang="en-GB" sz="1200" u="sng" kern="1200" dirty="0">
                <a:solidFill>
                  <a:schemeClr val="tx1"/>
                </a:solidFill>
                <a:effectLst/>
                <a:latin typeface="Calibri" pitchFamily="34" charset="0"/>
                <a:ea typeface="MS PGothic" pitchFamily="34" charset="-128"/>
                <a:cs typeface="MS PGothic" charset="0"/>
              </a:rPr>
              <a:t>https://unesdoc.unesco.org/ark:/48223/pf0000114950?posInSet=1&amp;queryId=a45a3fc4-738d-4da4-96c8-fa1bbf7833b2</a:t>
            </a:r>
            <a:r>
              <a:rPr lang="en-GB" sz="1200" kern="1200" dirty="0">
                <a:solidFill>
                  <a:schemeClr val="tx1"/>
                </a:solidFill>
                <a:effectLst/>
                <a:latin typeface="Calibri" pitchFamily="34" charset="0"/>
                <a:ea typeface="MS PGothic" pitchFamily="34" charset="-128"/>
                <a:cs typeface="MS PGothic" charset="0"/>
              </a:rPr>
              <a:t>.   If you want to find out more, searching for ‘gender-neutral language’ will provide many examples from different professions and organisations. </a:t>
            </a:r>
            <a:endParaRPr lang="en-GB" dirty="0"/>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26</a:t>
            </a:fld>
            <a:endParaRPr lang="en-GB" altLang="en-US"/>
          </a:p>
        </p:txBody>
      </p:sp>
    </p:spTree>
    <p:extLst>
      <p:ext uri="{BB962C8B-B14F-4D97-AF65-F5344CB8AC3E}">
        <p14:creationId xmlns:p14="http://schemas.microsoft.com/office/powerpoint/2010/main" val="467964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This slide contains some initial strategies that could be used to start to tackle the issue of unconscious bias in classrooms.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Further detailed ideas can be found in materials produced by Improving Gender Balance Scotland: </a:t>
            </a:r>
            <a:r>
              <a:rPr lang="en-GB" sz="1200" u="sng" kern="1200" dirty="0">
                <a:solidFill>
                  <a:schemeClr val="tx1"/>
                </a:solidFill>
                <a:effectLst/>
                <a:latin typeface="Calibri" pitchFamily="34" charset="0"/>
                <a:ea typeface="MS PGothic" pitchFamily="34" charset="-128"/>
                <a:cs typeface="MS PGothic" charset="0"/>
                <a:hlinkClick r:id="rId3"/>
              </a:rPr>
              <a:t>https://education.gov.scot/improvement/learning-resources/improving-gender-balance-3-18/</a:t>
            </a:r>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This includes an Action Guide for ELC practitioners and for primary schools.</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27</a:t>
            </a:fld>
            <a:endParaRPr lang="en-GB" altLang="en-US"/>
          </a:p>
        </p:txBody>
      </p:sp>
    </p:spTree>
    <p:extLst>
      <p:ext uri="{BB962C8B-B14F-4D97-AF65-F5344CB8AC3E}">
        <p14:creationId xmlns:p14="http://schemas.microsoft.com/office/powerpoint/2010/main" val="2083457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This slide contains a brief summary of the session so far.</a:t>
            </a:r>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28</a:t>
            </a:fld>
            <a:endParaRPr lang="en-GB" altLang="en-US"/>
          </a:p>
        </p:txBody>
      </p:sp>
    </p:spTree>
    <p:extLst>
      <p:ext uri="{BB962C8B-B14F-4D97-AF65-F5344CB8AC3E}">
        <p14:creationId xmlns:p14="http://schemas.microsoft.com/office/powerpoint/2010/main" val="4233411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This slide introduces the ‘gap task’ and the three tools that were created to support participants to think about bias and gender in primary schools.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Participants should choose one (or more) of the Tools and use it to examine gender and careers in their placement school.  They could also use the exercise as a prompt for discussion with their school based mentor about unconscious bias in the school context.</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Tool 1: Classroom Interactions Analysis Tool</a:t>
            </a:r>
          </a:p>
          <a:p>
            <a:r>
              <a:rPr lang="en-GB" sz="1200" kern="1200" dirty="0">
                <a:solidFill>
                  <a:schemeClr val="tx1"/>
                </a:solidFill>
                <a:effectLst/>
                <a:latin typeface="Calibri" pitchFamily="34" charset="0"/>
                <a:ea typeface="MS PGothic" pitchFamily="34" charset="-128"/>
                <a:cs typeface="MS PGothic" charset="0"/>
              </a:rPr>
              <a:t>This tool allows students to look closely at the classroom interactions that take place during their observations of teaching.  Emphasise that </a:t>
            </a:r>
            <a:r>
              <a:rPr lang="en-GB" sz="1200" i="1" kern="1200" dirty="0">
                <a:solidFill>
                  <a:schemeClr val="tx1"/>
                </a:solidFill>
                <a:effectLst/>
                <a:latin typeface="Calibri" pitchFamily="34" charset="0"/>
                <a:ea typeface="MS PGothic" pitchFamily="34" charset="-128"/>
                <a:cs typeface="MS PGothic" charset="0"/>
              </a:rPr>
              <a:t>Tool 1 should only be used with </a:t>
            </a:r>
            <a:r>
              <a:rPr lang="en-GB" sz="1200" b="1" i="1" kern="1200" dirty="0">
                <a:solidFill>
                  <a:schemeClr val="tx1"/>
                </a:solidFill>
                <a:effectLst/>
                <a:latin typeface="Calibri" pitchFamily="34" charset="0"/>
                <a:ea typeface="MS PGothic" pitchFamily="34" charset="-128"/>
                <a:cs typeface="MS PGothic" charset="0"/>
              </a:rPr>
              <a:t>permission</a:t>
            </a:r>
            <a:r>
              <a:rPr lang="en-GB" sz="1200" i="1" kern="1200" dirty="0">
                <a:solidFill>
                  <a:schemeClr val="tx1"/>
                </a:solidFill>
                <a:effectLst/>
                <a:latin typeface="Calibri" pitchFamily="34" charset="0"/>
                <a:ea typeface="MS PGothic" pitchFamily="34" charset="-128"/>
                <a:cs typeface="MS PGothic" charset="0"/>
              </a:rPr>
              <a:t> of the teacher being observed</a:t>
            </a:r>
            <a:r>
              <a:rPr lang="en-GB" sz="1200" kern="1200" dirty="0">
                <a:solidFill>
                  <a:schemeClr val="tx1"/>
                </a:solidFill>
                <a:effectLst/>
                <a:latin typeface="Calibri" pitchFamily="34" charset="0"/>
                <a:ea typeface="MS PGothic" pitchFamily="34" charset="-128"/>
                <a:cs typeface="MS PGothic" charset="0"/>
              </a:rPr>
              <a:t>. In order to reduce observation effects, it is also suggested that participants ask permission, and then wait a little while so that the teacher behaviour is not affected.</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Tool 2: Literature Analysis Tool</a:t>
            </a:r>
          </a:p>
          <a:p>
            <a:r>
              <a:rPr lang="en-GB" sz="1200" kern="1200" dirty="0">
                <a:solidFill>
                  <a:schemeClr val="tx1"/>
                </a:solidFill>
                <a:effectLst/>
                <a:latin typeface="Calibri" pitchFamily="34" charset="0"/>
                <a:ea typeface="MS PGothic" pitchFamily="34" charset="-128"/>
                <a:cs typeface="MS PGothic" charset="0"/>
              </a:rPr>
              <a:t>This tool allows students to look at the main and supporting character in a children’s story book, and how they are described.</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Tool 3: Display Content Analysis Tool.</a:t>
            </a:r>
          </a:p>
          <a:p>
            <a:r>
              <a:rPr lang="en-GB" sz="1200" kern="1200" dirty="0">
                <a:solidFill>
                  <a:schemeClr val="tx1"/>
                </a:solidFill>
                <a:effectLst/>
                <a:latin typeface="Calibri" pitchFamily="34" charset="0"/>
                <a:ea typeface="MS PGothic" pitchFamily="34" charset="-128"/>
                <a:cs typeface="MS PGothic" charset="0"/>
              </a:rPr>
              <a:t>This tool allows students to look at displays around the school and examine careers content that may be included.</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It is important to note that these tools are not intended to be an assessment of the school, but opportunities for the participants to think reflectively about gender and careers.</a:t>
            </a:r>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30</a:t>
            </a:fld>
            <a:endParaRPr lang="en-GB" altLang="en-US"/>
          </a:p>
        </p:txBody>
      </p:sp>
    </p:spTree>
    <p:extLst>
      <p:ext uri="{BB962C8B-B14F-4D97-AF65-F5344CB8AC3E}">
        <p14:creationId xmlns:p14="http://schemas.microsoft.com/office/powerpoint/2010/main" val="2084871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To support the participants to reflect on the CPD and their learning, each tool has reflective prompts on the back.  These are intended to guide thinking about the issues they have explored using the tool.  The reflective prompts are common to all three tools.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You may wish to ask participants to complete the activity within a set period of time, and return their completed forms to you.</a:t>
            </a:r>
          </a:p>
          <a:p>
            <a:r>
              <a:rPr lang="en-GB" sz="1200" kern="1200" dirty="0">
                <a:solidFill>
                  <a:schemeClr val="tx1"/>
                </a:solidFill>
                <a:effectLst/>
                <a:latin typeface="Calibri" pitchFamily="34" charset="0"/>
                <a:ea typeface="MS PGothic" pitchFamily="34" charset="-128"/>
                <a:cs typeface="MS PGothic" charset="0"/>
              </a:rPr>
              <a:t>Alternatively, you may wish to ask them to bring the completed forms to the next training sessions</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31</a:t>
            </a:fld>
            <a:endParaRPr lang="en-GB" altLang="en-US"/>
          </a:p>
        </p:txBody>
      </p:sp>
    </p:spTree>
    <p:extLst>
      <p:ext uri="{BB962C8B-B14F-4D97-AF65-F5344CB8AC3E}">
        <p14:creationId xmlns:p14="http://schemas.microsoft.com/office/powerpoint/2010/main" val="86720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We start by looking at what jobs an imaginary class of thirty children might do for employment.  This is an analysis of the current job market NOT a prediction of the future job market.</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You can see that there would only be 7 children involved in STEM fields and 15 involved in non-STEM fields.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Additional information:</a:t>
            </a:r>
          </a:p>
          <a:p>
            <a:r>
              <a:rPr lang="en-GB" sz="1200" kern="1200" dirty="0">
                <a:solidFill>
                  <a:schemeClr val="tx1"/>
                </a:solidFill>
                <a:effectLst/>
                <a:latin typeface="Calibri" pitchFamily="34" charset="0"/>
                <a:ea typeface="MS PGothic" pitchFamily="34" charset="-128"/>
                <a:cs typeface="MS PGothic" charset="0"/>
              </a:rPr>
              <a:t>The data are taken from the Office for National Statistics Labour Force Survey 2016.  The data for the UK were scaled to represent a class or 30 pupils – with data rounded up or down to the nearest half-child for presentation purposes.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Those not in employment include those that are not actively looking for work – e.g. early retirement, caring for others, illness etc.</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References: </a:t>
            </a:r>
          </a:p>
          <a:p>
            <a:r>
              <a:rPr lang="en-GB" sz="1200" u="sng" kern="1200" dirty="0">
                <a:solidFill>
                  <a:schemeClr val="tx1"/>
                </a:solidFill>
                <a:effectLst/>
                <a:latin typeface="Calibri" pitchFamily="34" charset="0"/>
                <a:ea typeface="MS PGothic" pitchFamily="34" charset="-128"/>
                <a:cs typeface="MS PGothic" charset="0"/>
                <a:hlinkClick r:id="rId3"/>
              </a:rPr>
              <a:t>https://www.ons.gov.uk/employmentandlabourmarket/peopleinwork/employmentandemployeetypes</a:t>
            </a:r>
            <a:r>
              <a:rPr lang="en-GB" sz="1200" kern="1200" dirty="0">
                <a:solidFill>
                  <a:schemeClr val="tx1"/>
                </a:solidFill>
                <a:effectLst/>
                <a:latin typeface="Calibri" pitchFamily="34" charset="0"/>
                <a:ea typeface="MS PGothic" pitchFamily="34" charset="-128"/>
                <a:cs typeface="MS PGothic" charset="0"/>
              </a:rPr>
              <a:t> </a:t>
            </a:r>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4</a:t>
            </a:fld>
            <a:endParaRPr lang="en-GB" altLang="en-US"/>
          </a:p>
        </p:txBody>
      </p:sp>
    </p:spTree>
    <p:extLst>
      <p:ext uri="{BB962C8B-B14F-4D97-AF65-F5344CB8AC3E}">
        <p14:creationId xmlns:p14="http://schemas.microsoft.com/office/powerpoint/2010/main" val="1191729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By Phone</a:t>
            </a:r>
          </a:p>
          <a:p>
            <a:endParaRPr lang="en-GB" dirty="0"/>
          </a:p>
          <a:p>
            <a:endParaRPr lang="en-GB" dirty="0"/>
          </a:p>
          <a:p>
            <a:endParaRPr lang="en-GB" dirty="0"/>
          </a:p>
          <a:p>
            <a:endParaRPr lang="en-GB" dirty="0"/>
          </a:p>
          <a:p>
            <a:endParaRPr lang="en-GB" dirty="0"/>
          </a:p>
          <a:p>
            <a:r>
              <a:rPr lang="en-GB" dirty="0"/>
              <a:t>0191 227 4458</a:t>
            </a:r>
          </a:p>
          <a:p>
            <a:endParaRPr lang="en-GB" dirty="0"/>
          </a:p>
          <a:p>
            <a:endParaRPr lang="en-GB" dirty="0"/>
          </a:p>
          <a:p>
            <a:r>
              <a:rPr lang="en-GB" dirty="0"/>
              <a:t>By email</a:t>
            </a:r>
          </a:p>
          <a:p>
            <a:endParaRPr lang="en-GB" dirty="0"/>
          </a:p>
          <a:p>
            <a:endParaRPr lang="en-GB" dirty="0"/>
          </a:p>
          <a:p>
            <a:endParaRPr lang="en-GB" dirty="0"/>
          </a:p>
          <a:p>
            <a:endParaRPr lang="en-GB" dirty="0"/>
          </a:p>
          <a:p>
            <a:endParaRPr lang="en-GB" dirty="0"/>
          </a:p>
          <a:p>
            <a:endParaRPr lang="en-GB" dirty="0"/>
          </a:p>
          <a:p>
            <a:r>
              <a:rPr lang="en-GB" dirty="0"/>
              <a:t>nustem@northumbria.ac.uk</a:t>
            </a:r>
          </a:p>
          <a:p>
            <a:endParaRPr lang="en-GB"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32</a:t>
            </a:fld>
            <a:endParaRPr lang="en-GB" altLang="en-US"/>
          </a:p>
        </p:txBody>
      </p:sp>
    </p:spTree>
    <p:extLst>
      <p:ext uri="{BB962C8B-B14F-4D97-AF65-F5344CB8AC3E}">
        <p14:creationId xmlns:p14="http://schemas.microsoft.com/office/powerpoint/2010/main" val="3146803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By Phone</a:t>
            </a:r>
          </a:p>
          <a:p>
            <a:endParaRPr lang="en-GB" dirty="0"/>
          </a:p>
          <a:p>
            <a:endParaRPr lang="en-GB" dirty="0"/>
          </a:p>
          <a:p>
            <a:endParaRPr lang="en-GB" dirty="0"/>
          </a:p>
          <a:p>
            <a:endParaRPr lang="en-GB" dirty="0"/>
          </a:p>
          <a:p>
            <a:endParaRPr lang="en-GB" dirty="0"/>
          </a:p>
          <a:p>
            <a:r>
              <a:rPr lang="en-GB" dirty="0"/>
              <a:t>0191 227 4458</a:t>
            </a:r>
          </a:p>
          <a:p>
            <a:endParaRPr lang="en-GB" dirty="0"/>
          </a:p>
          <a:p>
            <a:endParaRPr lang="en-GB" dirty="0"/>
          </a:p>
          <a:p>
            <a:r>
              <a:rPr lang="en-GB" dirty="0"/>
              <a:t>By email</a:t>
            </a:r>
          </a:p>
          <a:p>
            <a:endParaRPr lang="en-GB" dirty="0"/>
          </a:p>
          <a:p>
            <a:endParaRPr lang="en-GB" dirty="0"/>
          </a:p>
          <a:p>
            <a:endParaRPr lang="en-GB" dirty="0"/>
          </a:p>
          <a:p>
            <a:endParaRPr lang="en-GB" dirty="0"/>
          </a:p>
          <a:p>
            <a:endParaRPr lang="en-GB" dirty="0"/>
          </a:p>
          <a:p>
            <a:endParaRPr lang="en-GB" dirty="0"/>
          </a:p>
          <a:p>
            <a:r>
              <a:rPr lang="en-GB" dirty="0"/>
              <a:t>nustem@northumbria.ac.uk</a:t>
            </a:r>
          </a:p>
          <a:p>
            <a:endParaRPr lang="en-GB"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33</a:t>
            </a:fld>
            <a:endParaRPr lang="en-GB" altLang="en-US"/>
          </a:p>
        </p:txBody>
      </p:sp>
    </p:spTree>
    <p:extLst>
      <p:ext uri="{BB962C8B-B14F-4D97-AF65-F5344CB8AC3E}">
        <p14:creationId xmlns:p14="http://schemas.microsoft.com/office/powerpoint/2010/main" val="242071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Handout a copy of this slide for discussion.</a:t>
            </a:r>
          </a:p>
          <a:p>
            <a:r>
              <a:rPr lang="en-GB" sz="1200" kern="1200" dirty="0">
                <a:solidFill>
                  <a:schemeClr val="tx1"/>
                </a:solidFill>
                <a:effectLst/>
                <a:latin typeface="Calibri" pitchFamily="34" charset="0"/>
                <a:ea typeface="MS PGothic" pitchFamily="34" charset="-128"/>
                <a:cs typeface="MS PGothic" charset="0"/>
              </a:rPr>
              <a:t>This slide shows the breakdown of employment by gender.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Participants should discuss the diagram.  </a:t>
            </a:r>
          </a:p>
          <a:p>
            <a:r>
              <a:rPr lang="en-GB" sz="1200" kern="1200" dirty="0">
                <a:solidFill>
                  <a:schemeClr val="tx1"/>
                </a:solidFill>
                <a:effectLst/>
                <a:latin typeface="Calibri" pitchFamily="34" charset="0"/>
                <a:ea typeface="MS PGothic" pitchFamily="34" charset="-128"/>
                <a:cs typeface="MS PGothic" charset="0"/>
              </a:rPr>
              <a:t>Ask: What do they notice?  Are they surprised by this?  If not, why?</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If there is time, or if this is a large group, spend some time taking feedback of key discussion points.</a:t>
            </a:r>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5</a:t>
            </a:fld>
            <a:endParaRPr lang="en-GB" altLang="en-US"/>
          </a:p>
        </p:txBody>
      </p:sp>
    </p:spTree>
    <p:extLst>
      <p:ext uri="{BB962C8B-B14F-4D97-AF65-F5344CB8AC3E}">
        <p14:creationId xmlns:p14="http://schemas.microsoft.com/office/powerpoint/2010/main" val="12004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i="1" kern="1200" dirty="0">
                <a:solidFill>
                  <a:schemeClr val="tx1"/>
                </a:solidFill>
                <a:effectLst/>
                <a:latin typeface="Calibri" pitchFamily="34" charset="0"/>
                <a:ea typeface="MS PGothic" pitchFamily="34" charset="-128"/>
                <a:cs typeface="MS PGothic" charset="0"/>
              </a:rPr>
              <a:t>Hand out a copy of this slide for discussion</a:t>
            </a:r>
            <a:endParaRPr lang="en-GB" sz="1200" kern="1200" dirty="0">
              <a:solidFill>
                <a:schemeClr val="tx1"/>
              </a:solidFill>
              <a:effectLst/>
              <a:latin typeface="Calibri" pitchFamily="34" charset="0"/>
              <a:ea typeface="MS PGothic" pitchFamily="34" charset="-128"/>
              <a:cs typeface="MS PGothic" charset="0"/>
            </a:endParaRPr>
          </a:p>
          <a:p>
            <a:r>
              <a:rPr lang="en-GB" sz="1200" kern="1200" dirty="0">
                <a:solidFill>
                  <a:schemeClr val="tx1"/>
                </a:solidFill>
                <a:effectLst/>
                <a:latin typeface="Calibri" pitchFamily="34" charset="0"/>
                <a:ea typeface="MS PGothic" pitchFamily="34" charset="-128"/>
                <a:cs typeface="MS PGothic" charset="0"/>
              </a:rPr>
              <a:t>Having looked at the gender split in employment, this slide goes back in time a little bit to look at A-level entries.  The diagram shows the percentage of A-level exam entries for 2019 split by gender.</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Again, participants should discuss the data.</a:t>
            </a:r>
          </a:p>
          <a:p>
            <a:r>
              <a:rPr lang="en-GB" sz="1200" kern="1200" dirty="0">
                <a:solidFill>
                  <a:schemeClr val="tx1"/>
                </a:solidFill>
                <a:effectLst/>
                <a:latin typeface="Calibri" pitchFamily="34" charset="0"/>
                <a:ea typeface="MS PGothic" pitchFamily="34" charset="-128"/>
                <a:cs typeface="MS PGothic" charset="0"/>
              </a:rPr>
              <a:t>Ask: What do they notice?  Are they surprised by this?  If not, why?</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If there is time, or if this is a large group, spend a short time taking feedback of key discussion points. </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Additional information:</a:t>
            </a:r>
          </a:p>
          <a:p>
            <a:r>
              <a:rPr lang="en-GB" sz="1200" kern="1200" dirty="0">
                <a:solidFill>
                  <a:schemeClr val="tx1"/>
                </a:solidFill>
                <a:effectLst/>
                <a:latin typeface="Calibri" pitchFamily="34" charset="0"/>
                <a:ea typeface="MS PGothic" pitchFamily="34" charset="-128"/>
                <a:cs typeface="MS PGothic" charset="0"/>
              </a:rPr>
              <a:t>The data are taken from the JCQ A-level exam entries for 2019.  </a:t>
            </a:r>
          </a:p>
          <a:p>
            <a:r>
              <a:rPr lang="en-GB" sz="1200" kern="1200" dirty="0">
                <a:solidFill>
                  <a:schemeClr val="tx1"/>
                </a:solidFill>
                <a:effectLst/>
                <a:latin typeface="Calibri" pitchFamily="34" charset="0"/>
                <a:ea typeface="MS PGothic" pitchFamily="34" charset="-128"/>
                <a:cs typeface="MS PGothic" charset="0"/>
              </a:rPr>
              <a:t>Note that the absolute entry number for different subjects can be quite different.  </a:t>
            </a:r>
          </a:p>
          <a:p>
            <a:r>
              <a:rPr lang="en-GB" sz="1200" kern="1200" dirty="0">
                <a:solidFill>
                  <a:schemeClr val="tx1"/>
                </a:solidFill>
                <a:effectLst/>
                <a:latin typeface="Calibri" pitchFamily="34" charset="0"/>
                <a:ea typeface="MS PGothic" pitchFamily="34" charset="-128"/>
                <a:cs typeface="MS PGothic" charset="0"/>
              </a:rPr>
              <a:t>For example: there were more girls taking A-level Physics (8799 students) than took A-level French (5840 students), and more boys taking A-level Psychology (16500 students) than A-level Computing (9649 students) or A-level Further Mathematics (10380 students).</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Reference:</a:t>
            </a:r>
          </a:p>
          <a:p>
            <a:r>
              <a:rPr lang="en-GB" sz="1200" u="sng" kern="1200" dirty="0">
                <a:solidFill>
                  <a:schemeClr val="tx1"/>
                </a:solidFill>
                <a:effectLst/>
                <a:latin typeface="Calibri" pitchFamily="34" charset="0"/>
                <a:ea typeface="MS PGothic" pitchFamily="34" charset="-128"/>
                <a:cs typeface="MS PGothic" charset="0"/>
                <a:hlinkClick r:id="rId3"/>
              </a:rPr>
              <a:t>https://www.jcq.org.uk/examination-results/a-levels/2019/main-results-tables</a:t>
            </a:r>
            <a:endParaRPr lang="en-GB" sz="1200" kern="1200" dirty="0">
              <a:solidFill>
                <a:schemeClr val="tx1"/>
              </a:solidFill>
              <a:effectLst/>
              <a:latin typeface="Calibri" pitchFamily="34" charset="0"/>
              <a:ea typeface="MS PGothic" pitchFamily="34" charset="-128"/>
              <a:cs typeface="MS PGothic" charset="0"/>
            </a:endParaRPr>
          </a:p>
          <a:p>
            <a:r>
              <a:rPr lang="en-GB" sz="1200" kern="1200" dirty="0">
                <a:solidFill>
                  <a:schemeClr val="tx1"/>
                </a:solidFill>
                <a:effectLst/>
                <a:latin typeface="Calibri" pitchFamily="34" charset="0"/>
                <a:ea typeface="MS PGothic" pitchFamily="34" charset="-128"/>
                <a:cs typeface="MS PGothic" charset="0"/>
              </a:rPr>
              <a:t> </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6</a:t>
            </a:fld>
            <a:endParaRPr lang="en-GB" altLang="en-US"/>
          </a:p>
        </p:txBody>
      </p:sp>
    </p:spTree>
    <p:extLst>
      <p:ext uri="{BB962C8B-B14F-4D97-AF65-F5344CB8AC3E}">
        <p14:creationId xmlns:p14="http://schemas.microsoft.com/office/powerpoint/2010/main" val="391674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We are going back in time again – this time to look at career aspirations for primary school children from NUSTEM research.</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Slide 8</a:t>
            </a:r>
          </a:p>
          <a:p>
            <a:r>
              <a:rPr lang="en-GB" sz="1200" kern="1200" dirty="0">
                <a:solidFill>
                  <a:schemeClr val="tx1"/>
                </a:solidFill>
                <a:effectLst/>
                <a:latin typeface="Calibri" pitchFamily="34" charset="0"/>
                <a:ea typeface="MS PGothic" pitchFamily="34" charset="-128"/>
                <a:cs typeface="MS PGothic" charset="0"/>
              </a:rPr>
              <a:t>NUSTEM have designed the STEM Career Knowledge and Aspirations tool (STEMKAT) which we have used to evaluate the effectiveness of the work that we do in primary schools over the longer term (Emembolu et al, 2020).</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STEMKAT presents a list of 30 jobs to children.  The jobs represent all sectors of employment and different levels.  They were chosen to ensure that there were jobs that most children would know (teacher, vet, fire fighter, shop assistant) as well as some that they might not know (lawyer, entrepreneur). </a:t>
            </a:r>
          </a:p>
          <a:p>
            <a:r>
              <a:rPr lang="en-GB" sz="1200" kern="1200" dirty="0">
                <a:solidFill>
                  <a:schemeClr val="tx1"/>
                </a:solidFill>
                <a:effectLst/>
                <a:latin typeface="Calibri" pitchFamily="34" charset="0"/>
                <a:ea typeface="MS PGothic" pitchFamily="34" charset="-128"/>
                <a:cs typeface="MS PGothic" charset="0"/>
              </a:rPr>
              <a:t>Research participants were Year 3 and year 5 children from 6 North East primary schools (450 children).  The children were given the list of jobs. They first sorted them into jobs they knew and jobs they didn’t know.  The jobs that they didn’t know were removed from the list of jobs.  They then sorted the remaining jobs they knew into jobs they’d ‘like to do’, jobs they ‘would not like to do’, and ‘not sure’.</a:t>
            </a:r>
          </a:p>
        </p:txBody>
      </p:sp>
      <p:sp>
        <p:nvSpPr>
          <p:cNvPr id="4" name="Slide Number Placeholder 3"/>
          <p:cNvSpPr>
            <a:spLocks noGrp="1"/>
          </p:cNvSpPr>
          <p:nvPr>
            <p:ph type="sldNum" sz="quarter" idx="10"/>
          </p:nvPr>
        </p:nvSpPr>
        <p:spPr/>
        <p:txBody>
          <a:bodyPr/>
          <a:lstStyle/>
          <a:p>
            <a:fld id="{F3CF6B73-2B48-7640-9411-7E99D6D6B918}" type="slidenum">
              <a:rPr lang="en-GB" smtClean="0"/>
              <a:t>7</a:t>
            </a:fld>
            <a:endParaRPr lang="en-GB"/>
          </a:p>
        </p:txBody>
      </p:sp>
    </p:spTree>
    <p:extLst>
      <p:ext uri="{BB962C8B-B14F-4D97-AF65-F5344CB8AC3E}">
        <p14:creationId xmlns:p14="http://schemas.microsoft.com/office/powerpoint/2010/main" val="3130187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Calibri" pitchFamily="34" charset="0"/>
                <a:ea typeface="MS PGothic" pitchFamily="34" charset="-128"/>
                <a:cs typeface="MS PGothic" charset="0"/>
              </a:rPr>
              <a:t>Slide 9 shows the basic findings of the first data set that was collected in 2015. We will look at the fourth bullet point in more detail.</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8</a:t>
            </a:fld>
            <a:endParaRPr lang="en-GB" altLang="en-US"/>
          </a:p>
        </p:txBody>
      </p:sp>
    </p:spTree>
    <p:extLst>
      <p:ext uri="{BB962C8B-B14F-4D97-AF65-F5344CB8AC3E}">
        <p14:creationId xmlns:p14="http://schemas.microsoft.com/office/powerpoint/2010/main" val="349974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a:lnSpc>
                <a:spcPct val="130000"/>
              </a:lnSpc>
              <a:spcAft>
                <a:spcPts val="0"/>
              </a:spcAft>
            </a:pPr>
            <a:r>
              <a:rPr lang="en-GB"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Hand out a copy of this slide for discussion</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slide shows the top 10 jobs chosen by boys and girls and the percentage of pupils that included that job in their ‘would like to do’ or ‘not sure’ categories.</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Participants should discuss the data.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 there any patterns that they notice?  Anything surprising.</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Notes: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are only two jobs that are common to both boys and girls: athlete and game tester.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STEM jobs that girls are interested in are mainly healthcare related: vet, nurse, doctor (and game tester).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STEM jobs that boys are interested in are physical science related: game tester, mechanic, pilot, astronaut, and engineer.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full list of jobs was: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Actor/Actress</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Detective</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Farmer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Mechanic</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Surveyor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Athlete</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Doctor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Game Tester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Nurse</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Teacher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Astronaut</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Engineer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Hairdresser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Pilot</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Tennis Player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Author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Entrepreneur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Judge</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Politician</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Technician</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Banker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Estate Agent</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Lawyer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Shopkeeper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Vet</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Civil Servant</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Firefighter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Librarian</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Soldier</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Zoologist</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italicized jobs shows occupations classified as general STEM</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jobs in bold show jobs classified as core STEM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pPr>
              <a:lnSpc>
                <a:spcPct val="130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srgbClr val="000000"/>
              </a:solidFill>
              <a:effectLst/>
              <a:latin typeface="Myriad Pro Light"/>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9</a:t>
            </a:fld>
            <a:endParaRPr lang="en-GB" altLang="en-US"/>
          </a:p>
        </p:txBody>
      </p:sp>
    </p:spTree>
    <p:extLst>
      <p:ext uri="{BB962C8B-B14F-4D97-AF65-F5344CB8AC3E}">
        <p14:creationId xmlns:p14="http://schemas.microsoft.com/office/powerpoint/2010/main" val="405120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S PGothic" pitchFamily="34" charset="-128"/>
                <a:cs typeface="MS PGothic" charset="0"/>
              </a:rPr>
              <a:t>Slide 11</a:t>
            </a:r>
          </a:p>
          <a:p>
            <a:r>
              <a:rPr lang="en-GB" sz="1200" kern="1200" dirty="0">
                <a:solidFill>
                  <a:schemeClr val="tx1"/>
                </a:solidFill>
                <a:effectLst/>
                <a:latin typeface="Calibri" pitchFamily="34" charset="0"/>
                <a:ea typeface="MS PGothic" pitchFamily="34" charset="-128"/>
                <a:cs typeface="MS PGothic" charset="0"/>
              </a:rPr>
              <a:t>This slide adds in the salary range for the jobs shown on slide 10.  The data is taken from the national Careers Website job explorer.</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Point out the difference in average salary for girls and for boys.  Choices in primary school have potential long term consequences for future earning potential.</a:t>
            </a:r>
          </a:p>
          <a:p>
            <a:endParaRPr lang="en-GB" dirty="0"/>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10</a:t>
            </a:fld>
            <a:endParaRPr lang="en-GB" altLang="en-US"/>
          </a:p>
        </p:txBody>
      </p:sp>
    </p:spTree>
    <p:extLst>
      <p:ext uri="{BB962C8B-B14F-4D97-AF65-F5344CB8AC3E}">
        <p14:creationId xmlns:p14="http://schemas.microsoft.com/office/powerpoint/2010/main" val="1953432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Master" Target="../slideMasters/slideMaster1.xml"/><Relationship Id="rId4" Type="http://schemas.openxmlformats.org/officeDocument/2006/relationships/image" Target="../media/image7.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4.emf"/><Relationship Id="rId5" Type="http://schemas.openxmlformats.org/officeDocument/2006/relationships/image" Target="../media/image3.jp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4.emf"/><Relationship Id="rId5" Type="http://schemas.openxmlformats.org/officeDocument/2006/relationships/image" Target="../media/image3.jp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4.emf"/><Relationship Id="rId5" Type="http://schemas.openxmlformats.org/officeDocument/2006/relationships/image" Target="../media/image3.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5.tiff"/><Relationship Id="rId1" Type="http://schemas.openxmlformats.org/officeDocument/2006/relationships/slideMaster" Target="../slideMasters/slideMaster1.xml"/><Relationship Id="rId4" Type="http://schemas.openxmlformats.org/officeDocument/2006/relationships/image" Target="../media/image7.tif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4.emf"/><Relationship Id="rId5" Type="http://schemas.openxmlformats.org/officeDocument/2006/relationships/image" Target="../media/image3.jp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Master" Target="../slideMasters/slideMaster1.xml"/><Relationship Id="rId4" Type="http://schemas.openxmlformats.org/officeDocument/2006/relationships/image" Target="../media/image7.tif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spTree>
    <p:extLst>
      <p:ext uri="{BB962C8B-B14F-4D97-AF65-F5344CB8AC3E}">
        <p14:creationId xmlns:p14="http://schemas.microsoft.com/office/powerpoint/2010/main" val="2775937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08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10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495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21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159386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Tree>
    <p:extLst>
      <p:ext uri="{BB962C8B-B14F-4D97-AF65-F5344CB8AC3E}">
        <p14:creationId xmlns:p14="http://schemas.microsoft.com/office/powerpoint/2010/main" val="590401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9743C45-903D-A045-A6B1-63C1486092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cxnSp>
        <p:nvCxnSpPr>
          <p:cNvPr id="19" name="Straight Connector 18">
            <a:extLst>
              <a:ext uri="{FF2B5EF4-FFF2-40B4-BE49-F238E27FC236}">
                <a16:creationId xmlns:a16="http://schemas.microsoft.com/office/drawing/2014/main" id="{DEEDBC73-ED3B-904F-9FEE-398EBBB6B2D3}"/>
              </a:ext>
            </a:extLst>
          </p:cNvPr>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FD36CDE-685B-454C-8596-7CAE7E418A87}"/>
              </a:ext>
            </a:extLst>
          </p:cNvPr>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36B5C3E9-3CBB-5F40-8BC1-0E0F78A58E5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8868798" y="6074208"/>
            <a:ext cx="974725" cy="215900"/>
          </a:xfrm>
          <a:prstGeom prst="rect">
            <a:avLst/>
          </a:prstGeom>
        </p:spPr>
      </p:pic>
      <p:cxnSp>
        <p:nvCxnSpPr>
          <p:cNvPr id="22" name="Straight Connector 21">
            <a:extLst>
              <a:ext uri="{FF2B5EF4-FFF2-40B4-BE49-F238E27FC236}">
                <a16:creationId xmlns:a16="http://schemas.microsoft.com/office/drawing/2014/main" id="{23E81EAF-2255-C040-9D33-C0BB1431269D}"/>
              </a:ext>
            </a:extLst>
          </p:cNvPr>
          <p:cNvCxnSpPr/>
          <p:nvPr userDrawn="1"/>
        </p:nvCxnSpPr>
        <p:spPr>
          <a:xfrm flipH="1">
            <a:off x="6825518"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24" name="Picture 23" descr="A close up of a logo&#10;&#10;Description automatically generated">
            <a:extLst>
              <a:ext uri="{FF2B5EF4-FFF2-40B4-BE49-F238E27FC236}">
                <a16:creationId xmlns:a16="http://schemas.microsoft.com/office/drawing/2014/main" id="{8651FFE4-3C42-4E42-9704-CB6DCCC7FAF0}"/>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7162532" y="5966786"/>
            <a:ext cx="1014095" cy="461645"/>
          </a:xfrm>
          <a:prstGeom prst="rect">
            <a:avLst/>
          </a:prstGeom>
        </p:spPr>
      </p:pic>
      <p:pic>
        <p:nvPicPr>
          <p:cNvPr id="25" name="Picture 24">
            <a:extLst>
              <a:ext uri="{FF2B5EF4-FFF2-40B4-BE49-F238E27FC236}">
                <a16:creationId xmlns:a16="http://schemas.microsoft.com/office/drawing/2014/main" id="{71BA30B6-CE2B-0E45-B0D9-E2A55E3978BC}"/>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5488651" y="5967735"/>
            <a:ext cx="981710" cy="489585"/>
          </a:xfrm>
          <a:prstGeom prst="rect">
            <a:avLst/>
          </a:prstGeom>
        </p:spPr>
      </p:pic>
    </p:spTree>
    <p:extLst>
      <p:ext uri="{BB962C8B-B14F-4D97-AF65-F5344CB8AC3E}">
        <p14:creationId xmlns:p14="http://schemas.microsoft.com/office/powerpoint/2010/main" val="730068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15" name="Picture 14">
            <a:extLst>
              <a:ext uri="{FF2B5EF4-FFF2-40B4-BE49-F238E27FC236}">
                <a16:creationId xmlns:a16="http://schemas.microsoft.com/office/drawing/2014/main" id="{DE87C4A5-685E-3448-ADF3-41361A66F8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cxnSp>
        <p:nvCxnSpPr>
          <p:cNvPr id="16" name="Straight Connector 15">
            <a:extLst>
              <a:ext uri="{FF2B5EF4-FFF2-40B4-BE49-F238E27FC236}">
                <a16:creationId xmlns:a16="http://schemas.microsoft.com/office/drawing/2014/main" id="{917C0D4E-C522-1F4F-8DB7-10AD20D474AA}"/>
              </a:ext>
            </a:extLst>
          </p:cNvPr>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A942A20-DAC6-C44D-A432-B7888B79517D}"/>
              </a:ext>
            </a:extLst>
          </p:cNvPr>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4F46FA3D-AF07-9A4E-960A-C6A2B7640603}"/>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8868798" y="6074208"/>
            <a:ext cx="974725" cy="215900"/>
          </a:xfrm>
          <a:prstGeom prst="rect">
            <a:avLst/>
          </a:prstGeom>
        </p:spPr>
      </p:pic>
      <p:cxnSp>
        <p:nvCxnSpPr>
          <p:cNvPr id="19" name="Straight Connector 18">
            <a:extLst>
              <a:ext uri="{FF2B5EF4-FFF2-40B4-BE49-F238E27FC236}">
                <a16:creationId xmlns:a16="http://schemas.microsoft.com/office/drawing/2014/main" id="{2E57DE19-4FE5-6742-BEAD-BA73C5C21A2C}"/>
              </a:ext>
            </a:extLst>
          </p:cNvPr>
          <p:cNvCxnSpPr/>
          <p:nvPr userDrawn="1"/>
        </p:nvCxnSpPr>
        <p:spPr>
          <a:xfrm flipH="1">
            <a:off x="6825518"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2262BDB-77C6-9D41-B1E2-CB36874965CA}"/>
              </a:ext>
            </a:extLst>
          </p:cNvPr>
          <p:cNvCxnSpPr/>
          <p:nvPr userDrawn="1"/>
        </p:nvCxnSpPr>
        <p:spPr>
          <a:xfrm flipH="1">
            <a:off x="5135866"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21" name="Picture 20" descr="A close up of a logo&#10;&#10;Description automatically generated">
            <a:extLst>
              <a:ext uri="{FF2B5EF4-FFF2-40B4-BE49-F238E27FC236}">
                <a16:creationId xmlns:a16="http://schemas.microsoft.com/office/drawing/2014/main" id="{16C3F0C9-453E-E647-A076-B4C739283317}"/>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7162532" y="5966786"/>
            <a:ext cx="1014095" cy="461645"/>
          </a:xfrm>
          <a:prstGeom prst="rect">
            <a:avLst/>
          </a:prstGeom>
        </p:spPr>
      </p:pic>
      <p:pic>
        <p:nvPicPr>
          <p:cNvPr id="22" name="Picture 21">
            <a:extLst>
              <a:ext uri="{FF2B5EF4-FFF2-40B4-BE49-F238E27FC236}">
                <a16:creationId xmlns:a16="http://schemas.microsoft.com/office/drawing/2014/main" id="{7A47F9F6-BC8C-E845-A90A-3C84D4D31E22}"/>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5488651" y="5967735"/>
            <a:ext cx="981710" cy="489585"/>
          </a:xfrm>
          <a:prstGeom prst="rect">
            <a:avLst/>
          </a:prstGeom>
        </p:spPr>
      </p:pic>
    </p:spTree>
    <p:extLst>
      <p:ext uri="{BB962C8B-B14F-4D97-AF65-F5344CB8AC3E}">
        <p14:creationId xmlns:p14="http://schemas.microsoft.com/office/powerpoint/2010/main" val="3969732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15" name="Picture 14">
            <a:extLst>
              <a:ext uri="{FF2B5EF4-FFF2-40B4-BE49-F238E27FC236}">
                <a16:creationId xmlns:a16="http://schemas.microsoft.com/office/drawing/2014/main" id="{61FFD5B3-3CF4-864C-B96A-CDD5C86CE0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cxnSp>
        <p:nvCxnSpPr>
          <p:cNvPr id="16" name="Straight Connector 15">
            <a:extLst>
              <a:ext uri="{FF2B5EF4-FFF2-40B4-BE49-F238E27FC236}">
                <a16:creationId xmlns:a16="http://schemas.microsoft.com/office/drawing/2014/main" id="{39E5E8ED-5514-6A49-9DF8-3166C8B67259}"/>
              </a:ext>
            </a:extLst>
          </p:cNvPr>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C7AAAEA-769C-5C4F-8E74-B8C07399A704}"/>
              </a:ext>
            </a:extLst>
          </p:cNvPr>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10CC533C-F804-744A-B1CE-FBC9D9172F2C}"/>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8868798" y="6074208"/>
            <a:ext cx="974725" cy="215900"/>
          </a:xfrm>
          <a:prstGeom prst="rect">
            <a:avLst/>
          </a:prstGeom>
        </p:spPr>
      </p:pic>
      <p:cxnSp>
        <p:nvCxnSpPr>
          <p:cNvPr id="19" name="Straight Connector 18">
            <a:extLst>
              <a:ext uri="{FF2B5EF4-FFF2-40B4-BE49-F238E27FC236}">
                <a16:creationId xmlns:a16="http://schemas.microsoft.com/office/drawing/2014/main" id="{C61AB7A6-4F62-E14F-A423-A2C41AB82D63}"/>
              </a:ext>
            </a:extLst>
          </p:cNvPr>
          <p:cNvCxnSpPr/>
          <p:nvPr userDrawn="1"/>
        </p:nvCxnSpPr>
        <p:spPr>
          <a:xfrm flipH="1">
            <a:off x="6825518"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21" name="Picture 20" descr="A close up of a logo&#10;&#10;Description automatically generated">
            <a:extLst>
              <a:ext uri="{FF2B5EF4-FFF2-40B4-BE49-F238E27FC236}">
                <a16:creationId xmlns:a16="http://schemas.microsoft.com/office/drawing/2014/main" id="{28E8D7C5-4161-C946-877F-43A12EF26FE8}"/>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7162532" y="5966786"/>
            <a:ext cx="1014095" cy="461645"/>
          </a:xfrm>
          <a:prstGeom prst="rect">
            <a:avLst/>
          </a:prstGeom>
        </p:spPr>
      </p:pic>
      <p:pic>
        <p:nvPicPr>
          <p:cNvPr id="22" name="Picture 21">
            <a:extLst>
              <a:ext uri="{FF2B5EF4-FFF2-40B4-BE49-F238E27FC236}">
                <a16:creationId xmlns:a16="http://schemas.microsoft.com/office/drawing/2014/main" id="{B31564B1-F1BE-CF4D-91EB-8C15D327BC1D}"/>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5488651" y="5967735"/>
            <a:ext cx="981710" cy="489585"/>
          </a:xfrm>
          <a:prstGeom prst="rect">
            <a:avLst/>
          </a:prstGeom>
        </p:spPr>
      </p:pic>
    </p:spTree>
    <p:extLst>
      <p:ext uri="{BB962C8B-B14F-4D97-AF65-F5344CB8AC3E}">
        <p14:creationId xmlns:p14="http://schemas.microsoft.com/office/powerpoint/2010/main" val="516296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15" name="Picture 14">
            <a:extLst>
              <a:ext uri="{FF2B5EF4-FFF2-40B4-BE49-F238E27FC236}">
                <a16:creationId xmlns:a16="http://schemas.microsoft.com/office/drawing/2014/main" id="{DB8773AA-61A1-6E40-8A9D-ABB9F88E52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cxnSp>
        <p:nvCxnSpPr>
          <p:cNvPr id="16" name="Straight Connector 15">
            <a:extLst>
              <a:ext uri="{FF2B5EF4-FFF2-40B4-BE49-F238E27FC236}">
                <a16:creationId xmlns:a16="http://schemas.microsoft.com/office/drawing/2014/main" id="{86DFFE10-1C03-9445-8535-679EA524BACD}"/>
              </a:ext>
            </a:extLst>
          </p:cNvPr>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ABF11F1-31E9-A648-B979-2B1D1A1AD8CB}"/>
              </a:ext>
            </a:extLst>
          </p:cNvPr>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D0B1EEA2-6C01-2143-A67F-F84155B87A44}"/>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8868798" y="6074208"/>
            <a:ext cx="974725" cy="215900"/>
          </a:xfrm>
          <a:prstGeom prst="rect">
            <a:avLst/>
          </a:prstGeom>
        </p:spPr>
      </p:pic>
      <p:cxnSp>
        <p:nvCxnSpPr>
          <p:cNvPr id="19" name="Straight Connector 18">
            <a:extLst>
              <a:ext uri="{FF2B5EF4-FFF2-40B4-BE49-F238E27FC236}">
                <a16:creationId xmlns:a16="http://schemas.microsoft.com/office/drawing/2014/main" id="{39A4BDE4-E931-D245-991A-ED2E366B510A}"/>
              </a:ext>
            </a:extLst>
          </p:cNvPr>
          <p:cNvCxnSpPr/>
          <p:nvPr userDrawn="1"/>
        </p:nvCxnSpPr>
        <p:spPr>
          <a:xfrm flipH="1">
            <a:off x="6825518"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20" name="Picture 19" descr="A close up of a logo&#10;&#10;Description automatically generated">
            <a:extLst>
              <a:ext uri="{FF2B5EF4-FFF2-40B4-BE49-F238E27FC236}">
                <a16:creationId xmlns:a16="http://schemas.microsoft.com/office/drawing/2014/main" id="{3922A0E9-458B-6E4F-A88B-4832E1B27565}"/>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7162532" y="5966786"/>
            <a:ext cx="1014095" cy="461645"/>
          </a:xfrm>
          <a:prstGeom prst="rect">
            <a:avLst/>
          </a:prstGeom>
        </p:spPr>
      </p:pic>
      <p:pic>
        <p:nvPicPr>
          <p:cNvPr id="21" name="Picture 20">
            <a:extLst>
              <a:ext uri="{FF2B5EF4-FFF2-40B4-BE49-F238E27FC236}">
                <a16:creationId xmlns:a16="http://schemas.microsoft.com/office/drawing/2014/main" id="{8706C5A1-AD78-9F49-A5B8-B80E018166F0}"/>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5488651" y="5967735"/>
            <a:ext cx="981710" cy="489585"/>
          </a:xfrm>
          <a:prstGeom prst="rect">
            <a:avLst/>
          </a:prstGeom>
        </p:spPr>
      </p:pic>
    </p:spTree>
    <p:extLst>
      <p:ext uri="{BB962C8B-B14F-4D97-AF65-F5344CB8AC3E}">
        <p14:creationId xmlns:p14="http://schemas.microsoft.com/office/powerpoint/2010/main" val="371156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spTree>
    <p:extLst>
      <p:ext uri="{BB962C8B-B14F-4D97-AF65-F5344CB8AC3E}">
        <p14:creationId xmlns:p14="http://schemas.microsoft.com/office/powerpoint/2010/main" val="1990571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15" name="Picture 14">
            <a:extLst>
              <a:ext uri="{FF2B5EF4-FFF2-40B4-BE49-F238E27FC236}">
                <a16:creationId xmlns:a16="http://schemas.microsoft.com/office/drawing/2014/main" id="{A42532BD-F810-CE40-A6FB-F7D41BEBBB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cxnSp>
        <p:nvCxnSpPr>
          <p:cNvPr id="16" name="Straight Connector 15">
            <a:extLst>
              <a:ext uri="{FF2B5EF4-FFF2-40B4-BE49-F238E27FC236}">
                <a16:creationId xmlns:a16="http://schemas.microsoft.com/office/drawing/2014/main" id="{AA3567B9-60F2-8745-A4C8-F6F90D8A94D1}"/>
              </a:ext>
            </a:extLst>
          </p:cNvPr>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8B669DB-4156-BD4B-958F-C106349E3921}"/>
              </a:ext>
            </a:extLst>
          </p:cNvPr>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8C4B5385-62DD-B140-90C1-9B3B47FB6750}"/>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8868798" y="6074208"/>
            <a:ext cx="974725" cy="215900"/>
          </a:xfrm>
          <a:prstGeom prst="rect">
            <a:avLst/>
          </a:prstGeom>
        </p:spPr>
      </p:pic>
      <p:cxnSp>
        <p:nvCxnSpPr>
          <p:cNvPr id="19" name="Straight Connector 18">
            <a:extLst>
              <a:ext uri="{FF2B5EF4-FFF2-40B4-BE49-F238E27FC236}">
                <a16:creationId xmlns:a16="http://schemas.microsoft.com/office/drawing/2014/main" id="{CEA82F2D-46AC-6249-BBA9-E80A01344507}"/>
              </a:ext>
            </a:extLst>
          </p:cNvPr>
          <p:cNvCxnSpPr/>
          <p:nvPr userDrawn="1"/>
        </p:nvCxnSpPr>
        <p:spPr>
          <a:xfrm flipH="1">
            <a:off x="6825518"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20" name="Picture 19" descr="A close up of a logo&#10;&#10;Description automatically generated">
            <a:extLst>
              <a:ext uri="{FF2B5EF4-FFF2-40B4-BE49-F238E27FC236}">
                <a16:creationId xmlns:a16="http://schemas.microsoft.com/office/drawing/2014/main" id="{E44D758E-8D91-284A-AE9F-CABD98F49EBD}"/>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7162532" y="5966786"/>
            <a:ext cx="1014095" cy="461645"/>
          </a:xfrm>
          <a:prstGeom prst="rect">
            <a:avLst/>
          </a:prstGeom>
        </p:spPr>
      </p:pic>
      <p:pic>
        <p:nvPicPr>
          <p:cNvPr id="21" name="Picture 20">
            <a:extLst>
              <a:ext uri="{FF2B5EF4-FFF2-40B4-BE49-F238E27FC236}">
                <a16:creationId xmlns:a16="http://schemas.microsoft.com/office/drawing/2014/main" id="{B0D5B3C2-C9B9-704A-B09A-F9A81832D719}"/>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5488651" y="5967735"/>
            <a:ext cx="981710" cy="489585"/>
          </a:xfrm>
          <a:prstGeom prst="rect">
            <a:avLst/>
          </a:prstGeom>
        </p:spPr>
      </p:pic>
    </p:spTree>
    <p:extLst>
      <p:ext uri="{BB962C8B-B14F-4D97-AF65-F5344CB8AC3E}">
        <p14:creationId xmlns:p14="http://schemas.microsoft.com/office/powerpoint/2010/main" val="1697736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BBD8D7-FAB7-2F47-AEE0-1F93FD523C8A}"/>
              </a:ext>
            </a:extLst>
          </p:cNvPr>
          <p:cNvPicPr>
            <a:picLocks noChangeAspect="1"/>
          </p:cNvPicPr>
          <p:nvPr userDrawn="1"/>
        </p:nvPicPr>
        <p:blipFill>
          <a:blip r:embed="rId2"/>
          <a:stretch>
            <a:fillRect/>
          </a:stretch>
        </p:blipFill>
        <p:spPr>
          <a:xfrm>
            <a:off x="0" y="0"/>
            <a:ext cx="12192000" cy="5597912"/>
          </a:xfrm>
          <a:prstGeom prst="rect">
            <a:avLst/>
          </a:prstGeom>
        </p:spPr>
      </p:pic>
      <p:sp>
        <p:nvSpPr>
          <p:cNvPr id="10" name="Oval 9">
            <a:extLst>
              <a:ext uri="{FF2B5EF4-FFF2-40B4-BE49-F238E27FC236}">
                <a16:creationId xmlns:a16="http://schemas.microsoft.com/office/drawing/2014/main" id="{54B37522-2368-3648-AACC-AEF71EBB956A}"/>
              </a:ext>
            </a:extLst>
          </p:cNvPr>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0BEE51-5238-D847-816A-7B5B43C979FE}"/>
              </a:ext>
            </a:extLst>
          </p:cNvPr>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BD6DA0-E79C-7246-B533-2425C7800654}"/>
              </a:ext>
            </a:extLst>
          </p:cNvPr>
          <p:cNvPicPr>
            <a:picLocks noChangeAspect="1"/>
          </p:cNvPicPr>
          <p:nvPr userDrawn="1"/>
        </p:nvPicPr>
        <p:blipFill>
          <a:blip r:embed="rId3"/>
          <a:stretch>
            <a:fillRect/>
          </a:stretch>
        </p:blipFill>
        <p:spPr>
          <a:xfrm>
            <a:off x="3189250" y="3475217"/>
            <a:ext cx="8869454" cy="2122695"/>
          </a:xfrm>
          <a:prstGeom prst="rect">
            <a:avLst/>
          </a:prstGeom>
        </p:spPr>
      </p:pic>
      <p:pic>
        <p:nvPicPr>
          <p:cNvPr id="13" name="Picture 12">
            <a:extLst>
              <a:ext uri="{FF2B5EF4-FFF2-40B4-BE49-F238E27FC236}">
                <a16:creationId xmlns:a16="http://schemas.microsoft.com/office/drawing/2014/main" id="{115C3EFA-FB88-164B-B5C6-7C08A0688C1A}"/>
              </a:ext>
            </a:extLst>
          </p:cNvPr>
          <p:cNvPicPr>
            <a:picLocks noChangeAspect="1"/>
          </p:cNvPicPr>
          <p:nvPr userDrawn="1"/>
        </p:nvPicPr>
        <p:blipFill>
          <a:blip r:embed="rId4"/>
          <a:stretch>
            <a:fillRect/>
          </a:stretch>
        </p:blipFill>
        <p:spPr>
          <a:xfrm>
            <a:off x="8245087" y="1463864"/>
            <a:ext cx="1535980" cy="1518657"/>
          </a:xfrm>
          <a:prstGeom prst="rect">
            <a:avLst/>
          </a:prstGeom>
        </p:spPr>
      </p:pic>
      <p:sp>
        <p:nvSpPr>
          <p:cNvPr id="5" name="Text Placeholder 19">
            <a:extLst>
              <a:ext uri="{FF2B5EF4-FFF2-40B4-BE49-F238E27FC236}">
                <a16:creationId xmlns:a16="http://schemas.microsoft.com/office/drawing/2014/main" id="{ECCA3134-5C48-C340-86C5-F80608945905}"/>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7" name="Text Placeholder 19">
            <a:extLst>
              <a:ext uri="{FF2B5EF4-FFF2-40B4-BE49-F238E27FC236}">
                <a16:creationId xmlns:a16="http://schemas.microsoft.com/office/drawing/2014/main" id="{EC17CC29-5004-7845-9862-83AFFEEAA3C0}"/>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8" name="Text Placeholder 19">
            <a:extLst>
              <a:ext uri="{FF2B5EF4-FFF2-40B4-BE49-F238E27FC236}">
                <a16:creationId xmlns:a16="http://schemas.microsoft.com/office/drawing/2014/main" id="{B0D09D8A-BD6F-7149-8E8C-C09F5F77D2A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Tree>
    <p:extLst>
      <p:ext uri="{BB962C8B-B14F-4D97-AF65-F5344CB8AC3E}">
        <p14:creationId xmlns:p14="http://schemas.microsoft.com/office/powerpoint/2010/main" val="191026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8274-0ADB-BF4D-B139-79D1AA726026}"/>
              </a:ext>
            </a:extLst>
          </p:cNvPr>
          <p:cNvSpPr>
            <a:spLocks noGrp="1"/>
          </p:cNvSpPr>
          <p:nvPr>
            <p:ph type="title"/>
          </p:nvPr>
        </p:nvSpPr>
        <p:spPr>
          <a:xfrm>
            <a:off x="457200" y="1205385"/>
            <a:ext cx="10896600" cy="1325563"/>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6A5E091-208E-974F-B374-EB2FF4E06197}"/>
              </a:ext>
            </a:extLst>
          </p:cNvPr>
          <p:cNvSpPr>
            <a:spLocks noGrp="1"/>
          </p:cNvSpPr>
          <p:nvPr>
            <p:ph idx="1"/>
          </p:nvPr>
        </p:nvSpPr>
        <p:spPr>
          <a:xfrm>
            <a:off x="457200" y="2817341"/>
            <a:ext cx="10896600" cy="335962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6593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431371" y="1556792"/>
            <a:ext cx="6240693" cy="2664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8D0E57"/>
                </a:solidFill>
              </a:defRPr>
            </a:lvl1pPr>
          </a:lstStyle>
          <a:p>
            <a:pPr lvl="0"/>
            <a:r>
              <a:rPr lang="en-AU" dirty="0"/>
              <a:t>Click to edit Master title style</a:t>
            </a:r>
            <a:endParaRPr lang="en-GB" dirty="0"/>
          </a:p>
        </p:txBody>
      </p:sp>
    </p:spTree>
    <p:extLst>
      <p:ext uri="{BB962C8B-B14F-4D97-AF65-F5344CB8AC3E}">
        <p14:creationId xmlns:p14="http://schemas.microsoft.com/office/powerpoint/2010/main" val="199546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281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91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555577"/>
            <a:ext cx="7315200" cy="374684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Tree>
    <p:extLst>
      <p:ext uri="{BB962C8B-B14F-4D97-AF65-F5344CB8AC3E}">
        <p14:creationId xmlns:p14="http://schemas.microsoft.com/office/powerpoint/2010/main" val="3778295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07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4.em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image" Target="../media/image5.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9BC2BCEE-9B81-1E44-9CA5-985528CD89B2}"/>
              </a:ext>
            </a:extLst>
          </p:cNvPr>
          <p:cNvSpPr>
            <a:spLocks noGrp="1"/>
          </p:cNvSpPr>
          <p:nvPr>
            <p:ph type="title"/>
          </p:nvPr>
        </p:nvSpPr>
        <p:spPr bwMode="auto">
          <a:xfrm>
            <a:off x="468313" y="126791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9" name="Text Placeholder 2">
            <a:extLst>
              <a:ext uri="{FF2B5EF4-FFF2-40B4-BE49-F238E27FC236}">
                <a16:creationId xmlns:a16="http://schemas.microsoft.com/office/drawing/2014/main" id="{6DC5FC8F-FC26-AE4E-8DBD-255972BD84DF}"/>
              </a:ext>
            </a:extLst>
          </p:cNvPr>
          <p:cNvSpPr>
            <a:spLocks noGrp="1"/>
          </p:cNvSpPr>
          <p:nvPr>
            <p:ph type="body" idx="1"/>
          </p:nvPr>
        </p:nvSpPr>
        <p:spPr bwMode="auto">
          <a:xfrm>
            <a:off x="457200" y="2564904"/>
            <a:ext cx="822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4" name="Picture 3">
            <a:extLst>
              <a:ext uri="{FF2B5EF4-FFF2-40B4-BE49-F238E27FC236}">
                <a16:creationId xmlns:a16="http://schemas.microsoft.com/office/drawing/2014/main" id="{5B5E7CE1-B69B-E847-A789-B7A1F99E56E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cxnSp>
        <p:nvCxnSpPr>
          <p:cNvPr id="5" name="Straight Connector 4">
            <a:extLst>
              <a:ext uri="{FF2B5EF4-FFF2-40B4-BE49-F238E27FC236}">
                <a16:creationId xmlns:a16="http://schemas.microsoft.com/office/drawing/2014/main" id="{44A2A1A0-5993-4446-91CD-D8AC00662C49}"/>
              </a:ext>
            </a:extLst>
          </p:cNvPr>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FFE5793-CF18-0044-9B71-4955343BC3AD}"/>
              </a:ext>
            </a:extLst>
          </p:cNvPr>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B913A07B-D2CE-F241-B9A8-4FFEE6B14651}"/>
              </a:ext>
            </a:extLst>
          </p:cNvPr>
          <p:cNvPicPr/>
          <p:nvPr userDrawn="1"/>
        </p:nvPicPr>
        <p:blipFill>
          <a:blip r:embed="rId11">
            <a:extLst>
              <a:ext uri="{28A0092B-C50C-407E-A947-70E740481C1C}">
                <a14:useLocalDpi xmlns:a14="http://schemas.microsoft.com/office/drawing/2010/main" val="0"/>
              </a:ext>
            </a:extLst>
          </a:blip>
          <a:stretch>
            <a:fillRect/>
          </a:stretch>
        </p:blipFill>
        <p:spPr>
          <a:xfrm>
            <a:off x="8868798" y="6074208"/>
            <a:ext cx="974725" cy="215900"/>
          </a:xfrm>
          <a:prstGeom prst="rect">
            <a:avLst/>
          </a:prstGeom>
        </p:spPr>
      </p:pic>
      <p:cxnSp>
        <p:nvCxnSpPr>
          <p:cNvPr id="8" name="Straight Connector 7">
            <a:extLst>
              <a:ext uri="{FF2B5EF4-FFF2-40B4-BE49-F238E27FC236}">
                <a16:creationId xmlns:a16="http://schemas.microsoft.com/office/drawing/2014/main" id="{623E97CA-2E22-0B42-AE7E-1E6A298CB357}"/>
              </a:ext>
            </a:extLst>
          </p:cNvPr>
          <p:cNvCxnSpPr/>
          <p:nvPr userDrawn="1"/>
        </p:nvCxnSpPr>
        <p:spPr>
          <a:xfrm flipH="1">
            <a:off x="6825518"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DF9B2B71-E48A-464E-B41F-67678AD15C00}"/>
              </a:ext>
            </a:extLst>
          </p:cNvPr>
          <p:cNvPicPr/>
          <p:nvPr userDrawn="1"/>
        </p:nvPicPr>
        <p:blipFill>
          <a:blip r:embed="rId12">
            <a:extLst>
              <a:ext uri="{28A0092B-C50C-407E-A947-70E740481C1C}">
                <a14:useLocalDpi xmlns:a14="http://schemas.microsoft.com/office/drawing/2010/main" val="0"/>
              </a:ext>
            </a:extLst>
          </a:blip>
          <a:stretch>
            <a:fillRect/>
          </a:stretch>
        </p:blipFill>
        <p:spPr>
          <a:xfrm>
            <a:off x="7162532" y="5966786"/>
            <a:ext cx="1014095" cy="461645"/>
          </a:xfrm>
          <a:prstGeom prst="rect">
            <a:avLst/>
          </a:prstGeom>
        </p:spPr>
      </p:pic>
      <p:pic>
        <p:nvPicPr>
          <p:cNvPr id="10" name="Picture 9">
            <a:extLst>
              <a:ext uri="{FF2B5EF4-FFF2-40B4-BE49-F238E27FC236}">
                <a16:creationId xmlns:a16="http://schemas.microsoft.com/office/drawing/2014/main" id="{BE8893A2-C06C-7141-B35D-B8E5783357D2}"/>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488651" y="5967735"/>
            <a:ext cx="981710" cy="489585"/>
          </a:xfrm>
          <a:prstGeom prst="rect">
            <a:avLst/>
          </a:prstGeom>
        </p:spPr>
      </p:pic>
    </p:spTree>
    <p:extLst>
      <p:ext uri="{BB962C8B-B14F-4D97-AF65-F5344CB8AC3E}">
        <p14:creationId xmlns:p14="http://schemas.microsoft.com/office/powerpoint/2010/main" val="3623635311"/>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80" r:id="rId8"/>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12192000" cy="1216058"/>
          </a:xfrm>
          <a:prstGeom prst="rect">
            <a:avLst/>
          </a:prstGeom>
        </p:spPr>
      </p:pic>
      <p:pic>
        <p:nvPicPr>
          <p:cNvPr id="4" name="Picture 3">
            <a:extLst>
              <a:ext uri="{FF2B5EF4-FFF2-40B4-BE49-F238E27FC236}">
                <a16:creationId xmlns:a16="http://schemas.microsoft.com/office/drawing/2014/main" id="{D4DB190F-CD02-FF49-9909-FCB3C4B4D3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cxnSp>
        <p:nvCxnSpPr>
          <p:cNvPr id="5" name="Straight Connector 4">
            <a:extLst>
              <a:ext uri="{FF2B5EF4-FFF2-40B4-BE49-F238E27FC236}">
                <a16:creationId xmlns:a16="http://schemas.microsoft.com/office/drawing/2014/main" id="{9A153D44-9FFF-B743-AF84-F7BCF2FB0914}"/>
              </a:ext>
            </a:extLst>
          </p:cNvPr>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CC416CBA-726E-AD46-9D54-F7DC6037DBA6}"/>
              </a:ext>
            </a:extLst>
          </p:cNvPr>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2F09BB24-531F-D644-A317-49D1EF7E7F2B}"/>
              </a:ext>
            </a:extLst>
          </p:cNvPr>
          <p:cNvPicPr/>
          <p:nvPr userDrawn="1"/>
        </p:nvPicPr>
        <p:blipFill>
          <a:blip r:embed="rId11">
            <a:extLst>
              <a:ext uri="{28A0092B-C50C-407E-A947-70E740481C1C}">
                <a14:useLocalDpi xmlns:a14="http://schemas.microsoft.com/office/drawing/2010/main" val="0"/>
              </a:ext>
            </a:extLst>
          </a:blip>
          <a:stretch>
            <a:fillRect/>
          </a:stretch>
        </p:blipFill>
        <p:spPr>
          <a:xfrm>
            <a:off x="8868798" y="6074208"/>
            <a:ext cx="974725" cy="215900"/>
          </a:xfrm>
          <a:prstGeom prst="rect">
            <a:avLst/>
          </a:prstGeom>
        </p:spPr>
      </p:pic>
      <p:cxnSp>
        <p:nvCxnSpPr>
          <p:cNvPr id="9" name="Straight Connector 8">
            <a:extLst>
              <a:ext uri="{FF2B5EF4-FFF2-40B4-BE49-F238E27FC236}">
                <a16:creationId xmlns:a16="http://schemas.microsoft.com/office/drawing/2014/main" id="{BF8A2B4C-9474-7641-BB49-9D56A2182703}"/>
              </a:ext>
            </a:extLst>
          </p:cNvPr>
          <p:cNvCxnSpPr/>
          <p:nvPr userDrawn="1"/>
        </p:nvCxnSpPr>
        <p:spPr>
          <a:xfrm flipH="1">
            <a:off x="6825518" y="5927012"/>
            <a:ext cx="1" cy="619950"/>
          </a:xfrm>
          <a:prstGeom prst="line">
            <a:avLst/>
          </a:prstGeom>
        </p:spPr>
        <p:style>
          <a:lnRef idx="1">
            <a:schemeClr val="dk1"/>
          </a:lnRef>
          <a:fillRef idx="0">
            <a:schemeClr val="dk1"/>
          </a:fillRef>
          <a:effectRef idx="0">
            <a:schemeClr val="dk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6A2CEA3F-D0BA-5842-A8E8-D41681BE3FCC}"/>
              </a:ext>
            </a:extLst>
          </p:cNvPr>
          <p:cNvPicPr/>
          <p:nvPr userDrawn="1"/>
        </p:nvPicPr>
        <p:blipFill>
          <a:blip r:embed="rId12">
            <a:extLst>
              <a:ext uri="{28A0092B-C50C-407E-A947-70E740481C1C}">
                <a14:useLocalDpi xmlns:a14="http://schemas.microsoft.com/office/drawing/2010/main" val="0"/>
              </a:ext>
            </a:extLst>
          </a:blip>
          <a:stretch>
            <a:fillRect/>
          </a:stretch>
        </p:blipFill>
        <p:spPr>
          <a:xfrm>
            <a:off x="7162532" y="5966786"/>
            <a:ext cx="1014095" cy="461645"/>
          </a:xfrm>
          <a:prstGeom prst="rect">
            <a:avLst/>
          </a:prstGeom>
        </p:spPr>
      </p:pic>
      <p:pic>
        <p:nvPicPr>
          <p:cNvPr id="12" name="Picture 11">
            <a:extLst>
              <a:ext uri="{FF2B5EF4-FFF2-40B4-BE49-F238E27FC236}">
                <a16:creationId xmlns:a16="http://schemas.microsoft.com/office/drawing/2014/main" id="{E1E8B122-6881-BF49-B678-AD7188501FD3}"/>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488651" y="5967735"/>
            <a:ext cx="981710" cy="489585"/>
          </a:xfrm>
          <a:prstGeom prst="rect">
            <a:avLst/>
          </a:prstGeom>
        </p:spPr>
      </p:pic>
    </p:spTree>
    <p:extLst>
      <p:ext uri="{BB962C8B-B14F-4D97-AF65-F5344CB8AC3E}">
        <p14:creationId xmlns:p14="http://schemas.microsoft.com/office/powerpoint/2010/main" val="1321173760"/>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098269"/>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nustem@northumbria.ac.u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nustem.u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iop.org/education/teacher/support/girls_physics/resources/file_69612.pdf" TargetMode="External"/><Relationship Id="rId2" Type="http://schemas.openxmlformats.org/officeDocument/2006/relationships/hyperlink" Target="https://www.iop.org/education/teacher/support/girls_physics/resources/file_72045.pdf" TargetMode="External"/><Relationship Id="rId1" Type="http://schemas.openxmlformats.org/officeDocument/2006/relationships/slideLayout" Target="../slideLayouts/slideLayout4.xml"/><Relationship Id="rId5" Type="http://schemas.openxmlformats.org/officeDocument/2006/relationships/hyperlink" Target="https://www.nytimes.com/2018/12/03/opinion/male-female-brains-mosaic.html" TargetMode="External"/><Relationship Id="rId4" Type="http://schemas.openxmlformats.org/officeDocument/2006/relationships/hyperlink" Target="https://www.psychologistworld.com/personality/five-factor-model-big-five-personal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1E8DE6-BFC0-A349-818D-9BD9CD63E6AF}"/>
              </a:ext>
            </a:extLst>
          </p:cNvPr>
          <p:cNvSpPr>
            <a:spLocks noGrp="1"/>
          </p:cNvSpPr>
          <p:nvPr>
            <p:ph type="body" sz="quarter" idx="10"/>
          </p:nvPr>
        </p:nvSpPr>
        <p:spPr/>
        <p:txBody>
          <a:bodyPr/>
          <a:lstStyle/>
          <a:p>
            <a:r>
              <a:rPr lang="en-US" dirty="0"/>
              <a:t>Careers in Initial Teacher Education (CITE)</a:t>
            </a:r>
          </a:p>
        </p:txBody>
      </p:sp>
      <p:sp>
        <p:nvSpPr>
          <p:cNvPr id="3" name="TextBox 2">
            <a:extLst>
              <a:ext uri="{FF2B5EF4-FFF2-40B4-BE49-F238E27FC236}">
                <a16:creationId xmlns:a16="http://schemas.microsoft.com/office/drawing/2014/main" id="{C9E988C3-1064-A545-BED1-E8B0F9315183}"/>
              </a:ext>
            </a:extLst>
          </p:cNvPr>
          <p:cNvSpPr txBox="1"/>
          <p:nvPr/>
        </p:nvSpPr>
        <p:spPr>
          <a:xfrm>
            <a:off x="551384" y="3429000"/>
            <a:ext cx="3528392"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Training #1 – Unconscious Bias</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8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7E2E72-4D7F-BB46-ADC6-92BE7B9689F3}"/>
              </a:ext>
            </a:extLst>
          </p:cNvPr>
          <p:cNvSpPr/>
          <p:nvPr/>
        </p:nvSpPr>
        <p:spPr>
          <a:xfrm>
            <a:off x="1584136" y="0"/>
            <a:ext cx="9144000"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ontent Placeholder 3">
            <a:extLst>
              <a:ext uri="{FF2B5EF4-FFF2-40B4-BE49-F238E27FC236}">
                <a16:creationId xmlns:a16="http://schemas.microsoft.com/office/drawing/2014/main" id="{8E70DA74-97AF-CD48-8690-3F4C631D18BD}"/>
              </a:ext>
            </a:extLst>
          </p:cNvPr>
          <p:cNvGraphicFramePr>
            <a:graphicFrameLocks/>
          </p:cNvGraphicFramePr>
          <p:nvPr>
            <p:extLst>
              <p:ext uri="{D42A27DB-BD31-4B8C-83A1-F6EECF244321}">
                <p14:modId xmlns:p14="http://schemas.microsoft.com/office/powerpoint/2010/main" val="11529915"/>
              </p:ext>
            </p:extLst>
          </p:nvPr>
        </p:nvGraphicFramePr>
        <p:xfrm>
          <a:off x="2188944" y="260648"/>
          <a:ext cx="7435448" cy="5340830"/>
        </p:xfrm>
        <a:graphic>
          <a:graphicData uri="http://schemas.openxmlformats.org/drawingml/2006/table">
            <a:tbl>
              <a:tblPr firstRow="1" firstCol="1" bandRow="1">
                <a:tableStyleId>{793D81CF-94F2-401A-BA57-92F5A7B2D0C5}</a:tableStyleId>
              </a:tblPr>
              <a:tblGrid>
                <a:gridCol w="1397147">
                  <a:extLst>
                    <a:ext uri="{9D8B030D-6E8A-4147-A177-3AD203B41FA5}">
                      <a16:colId xmlns:a16="http://schemas.microsoft.com/office/drawing/2014/main" val="1167964188"/>
                    </a:ext>
                  </a:extLst>
                </a:gridCol>
                <a:gridCol w="748452">
                  <a:extLst>
                    <a:ext uri="{9D8B030D-6E8A-4147-A177-3AD203B41FA5}">
                      <a16:colId xmlns:a16="http://schemas.microsoft.com/office/drawing/2014/main" val="3041589182"/>
                    </a:ext>
                  </a:extLst>
                </a:gridCol>
                <a:gridCol w="1602405">
                  <a:extLst>
                    <a:ext uri="{9D8B030D-6E8A-4147-A177-3AD203B41FA5}">
                      <a16:colId xmlns:a16="http://schemas.microsoft.com/office/drawing/2014/main" val="4191283116"/>
                    </a:ext>
                  </a:extLst>
                </a:gridCol>
                <a:gridCol w="1507276">
                  <a:extLst>
                    <a:ext uri="{9D8B030D-6E8A-4147-A177-3AD203B41FA5}">
                      <a16:colId xmlns:a16="http://schemas.microsoft.com/office/drawing/2014/main" val="2641672025"/>
                    </a:ext>
                  </a:extLst>
                </a:gridCol>
                <a:gridCol w="940393">
                  <a:extLst>
                    <a:ext uri="{9D8B030D-6E8A-4147-A177-3AD203B41FA5}">
                      <a16:colId xmlns:a16="http://schemas.microsoft.com/office/drawing/2014/main" val="2519419363"/>
                    </a:ext>
                  </a:extLst>
                </a:gridCol>
                <a:gridCol w="1239775">
                  <a:extLst>
                    <a:ext uri="{9D8B030D-6E8A-4147-A177-3AD203B41FA5}">
                      <a16:colId xmlns:a16="http://schemas.microsoft.com/office/drawing/2014/main" val="1187015032"/>
                    </a:ext>
                  </a:extLst>
                </a:gridCol>
              </a:tblGrid>
              <a:tr h="485530">
                <a:tc gridSpan="2">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Top 10 jobs for girls</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hMerge="1">
                  <a:txBody>
                    <a:bodyPr/>
                    <a:lstStyle/>
                    <a:p>
                      <a:endParaRPr lang="en-GB"/>
                    </a:p>
                  </a:txBody>
                  <a:tcP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salary range</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gridSpan="2">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Top 10 jobs for boys</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hMerge="1">
                  <a:txBody>
                    <a:bodyPr/>
                    <a:lstStyle/>
                    <a:p>
                      <a:endParaRPr lang="en-GB"/>
                    </a:p>
                  </a:txBody>
                  <a:tcP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salary range</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33212898"/>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Teacher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71%</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£24k - £63k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Game tester</a:t>
                      </a:r>
                      <a:endParaRPr lang="en-GB" sz="1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75%</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£15k - £40k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854021266"/>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Hairdresser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67%</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£14k - £30k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Athlete</a:t>
                      </a:r>
                      <a:endParaRPr lang="en-GB" sz="1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51%</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variable</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2092820"/>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Actor/Actress</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60%</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variable</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Detective</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49%</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£21k - £59k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478758937"/>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Vet</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60%</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£30k - £50k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Soldier</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45%</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£15k - £35k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422735118"/>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Athlete</a:t>
                      </a:r>
                      <a:endParaRPr lang="en-GB" sz="15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48%</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variable</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Tennis Player</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43%</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variable</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70178718"/>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Shopkeeper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47%</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£11k - £25k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Mechanic</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43%</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£18k - £35k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977482535"/>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Nurse</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46%</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£24k - £37k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Pilot</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41%</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£20k - £140k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4216151498"/>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Doctor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42%</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£37k - £105k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Astronaut</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40%</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£40k - £80k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811105745"/>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Game tester</a:t>
                      </a:r>
                      <a:endParaRPr lang="en-GB" sz="15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40%</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£15k - £40k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Engineer</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38%</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£18k - £80k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318432099"/>
                  </a:ext>
                </a:extLst>
              </a:tr>
              <a:tr h="485530">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Author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38%</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variable</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Estate Agent</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34%</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024" marR="62024" marT="8615"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£15k - £40k</a:t>
                      </a: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93542680"/>
                  </a:ext>
                </a:extLst>
              </a:tr>
            </a:tbl>
          </a:graphicData>
        </a:graphic>
      </p:graphicFrame>
      <p:sp>
        <p:nvSpPr>
          <p:cNvPr id="6" name="TextBox 5">
            <a:extLst>
              <a:ext uri="{FF2B5EF4-FFF2-40B4-BE49-F238E27FC236}">
                <a16:creationId xmlns:a16="http://schemas.microsoft.com/office/drawing/2014/main" id="{E7085693-1079-DE44-8FAE-7A0D54593160}"/>
              </a:ext>
            </a:extLst>
          </p:cNvPr>
          <p:cNvSpPr txBox="1"/>
          <p:nvPr/>
        </p:nvSpPr>
        <p:spPr>
          <a:xfrm>
            <a:off x="4363203" y="5571263"/>
            <a:ext cx="1728192" cy="369332"/>
          </a:xfrm>
          <a:prstGeom prst="rect">
            <a:avLst/>
          </a:prstGeom>
          <a:noFill/>
        </p:spPr>
        <p:txBody>
          <a:bodyPr wrap="square" rtlCol="0">
            <a:spAutoFit/>
          </a:bodyPr>
          <a:lstStyle/>
          <a:p>
            <a:pPr algn="ctr"/>
            <a:r>
              <a:rPr lang="en-GB" dirty="0"/>
              <a:t>Average £35k</a:t>
            </a:r>
          </a:p>
        </p:txBody>
      </p:sp>
      <p:sp>
        <p:nvSpPr>
          <p:cNvPr id="7" name="TextBox 6">
            <a:extLst>
              <a:ext uri="{FF2B5EF4-FFF2-40B4-BE49-F238E27FC236}">
                <a16:creationId xmlns:a16="http://schemas.microsoft.com/office/drawing/2014/main" id="{7175998C-50D4-1D4B-81B1-4FBC851A961D}"/>
              </a:ext>
            </a:extLst>
          </p:cNvPr>
          <p:cNvSpPr txBox="1"/>
          <p:nvPr/>
        </p:nvSpPr>
        <p:spPr>
          <a:xfrm>
            <a:off x="7927091" y="5601478"/>
            <a:ext cx="2016224" cy="369332"/>
          </a:xfrm>
          <a:prstGeom prst="rect">
            <a:avLst/>
          </a:prstGeom>
          <a:noFill/>
        </p:spPr>
        <p:txBody>
          <a:bodyPr wrap="square" rtlCol="0">
            <a:spAutoFit/>
          </a:bodyPr>
          <a:lstStyle/>
          <a:p>
            <a:pPr algn="ctr"/>
            <a:r>
              <a:rPr lang="en-GB" dirty="0"/>
              <a:t>Average £44k</a:t>
            </a:r>
          </a:p>
        </p:txBody>
      </p:sp>
    </p:spTree>
    <p:extLst>
      <p:ext uri="{BB962C8B-B14F-4D97-AF65-F5344CB8AC3E}">
        <p14:creationId xmlns:p14="http://schemas.microsoft.com/office/powerpoint/2010/main" val="373081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127" y="681038"/>
            <a:ext cx="10896600" cy="1325563"/>
          </a:xfrm>
        </p:spPr>
        <p:txBody>
          <a:bodyPr/>
          <a:lstStyle/>
          <a:p>
            <a:r>
              <a:rPr lang="en-GB" dirty="0"/>
              <a:t>Science for ‘people like me’</a:t>
            </a:r>
          </a:p>
        </p:txBody>
      </p:sp>
      <p:sp>
        <p:nvSpPr>
          <p:cNvPr id="3" name="Content Placeholder 2"/>
          <p:cNvSpPr>
            <a:spLocks noGrp="1"/>
          </p:cNvSpPr>
          <p:nvPr>
            <p:ph idx="1"/>
          </p:nvPr>
        </p:nvSpPr>
        <p:spPr>
          <a:xfrm>
            <a:off x="647700" y="2204864"/>
            <a:ext cx="10896600" cy="3359621"/>
          </a:xfrm>
        </p:spPr>
        <p:txBody>
          <a:bodyPr>
            <a:normAutofit/>
          </a:bodyPr>
          <a:lstStyle/>
          <a:p>
            <a:r>
              <a:rPr lang="en-GB" dirty="0"/>
              <a:t>More likely to aspire to a career if it matches your self-concept.  </a:t>
            </a:r>
          </a:p>
          <a:p>
            <a:endParaRPr lang="en-GB" dirty="0"/>
          </a:p>
          <a:p>
            <a:r>
              <a:rPr lang="en-GB" dirty="0"/>
              <a:t>Science is often seen as something that is done by ‘clever people’</a:t>
            </a:r>
          </a:p>
          <a:p>
            <a:endParaRPr lang="en-GB" dirty="0"/>
          </a:p>
          <a:p>
            <a:r>
              <a:rPr lang="en-GB" dirty="0"/>
              <a:t>NUSTEM research shows that girls are less likely to self-identify as clever, so this will affect their future science participation.</a:t>
            </a:r>
          </a:p>
        </p:txBody>
      </p:sp>
    </p:spTree>
    <p:extLst>
      <p:ext uri="{BB962C8B-B14F-4D97-AF65-F5344CB8AC3E}">
        <p14:creationId xmlns:p14="http://schemas.microsoft.com/office/powerpoint/2010/main" val="3736153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B55015-2025-DB4D-9CAC-6CCD7B9FC166}"/>
              </a:ext>
            </a:extLst>
          </p:cNvPr>
          <p:cNvSpPr>
            <a:spLocks noGrp="1"/>
          </p:cNvSpPr>
          <p:nvPr>
            <p:ph type="title"/>
          </p:nvPr>
        </p:nvSpPr>
        <p:spPr>
          <a:xfrm>
            <a:off x="1932493" y="764704"/>
            <a:ext cx="8218487" cy="1575048"/>
          </a:xfrm>
        </p:spPr>
        <p:txBody>
          <a:bodyPr/>
          <a:lstStyle/>
          <a:p>
            <a:r>
              <a:rPr lang="en-GB" sz="2400" b="0" dirty="0"/>
              <a:t>There is a disparity in career aspirations in primary school, in the A-Level Exam entries, and subsequently the careers pathways of males and females.</a:t>
            </a:r>
            <a:br>
              <a:rPr lang="en-GB" dirty="0"/>
            </a:br>
            <a:endParaRPr lang="en-GB" dirty="0"/>
          </a:p>
        </p:txBody>
      </p:sp>
      <p:pic>
        <p:nvPicPr>
          <p:cNvPr id="12" name="Picture 11">
            <a:extLst>
              <a:ext uri="{FF2B5EF4-FFF2-40B4-BE49-F238E27FC236}">
                <a16:creationId xmlns:a16="http://schemas.microsoft.com/office/drawing/2014/main" id="{990210B2-0F97-944C-B49E-53D32BBDE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777" y="2229400"/>
            <a:ext cx="1904728" cy="1867589"/>
          </a:xfrm>
          <a:prstGeom prst="rect">
            <a:avLst/>
          </a:prstGeom>
        </p:spPr>
      </p:pic>
      <p:pic>
        <p:nvPicPr>
          <p:cNvPr id="17" name="Picture 16">
            <a:extLst>
              <a:ext uri="{FF2B5EF4-FFF2-40B4-BE49-F238E27FC236}">
                <a16:creationId xmlns:a16="http://schemas.microsoft.com/office/drawing/2014/main" id="{737798A7-5AFD-634C-B078-147599C934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94818" y="2242837"/>
            <a:ext cx="3217985" cy="1892577"/>
          </a:xfrm>
          <a:prstGeom prst="rect">
            <a:avLst/>
          </a:prstGeom>
        </p:spPr>
      </p:pic>
      <p:pic>
        <p:nvPicPr>
          <p:cNvPr id="4" name="Picture 3">
            <a:extLst>
              <a:ext uri="{FF2B5EF4-FFF2-40B4-BE49-F238E27FC236}">
                <a16:creationId xmlns:a16="http://schemas.microsoft.com/office/drawing/2014/main" id="{02D32AF7-B4BB-964A-842C-7C227802E8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03512" y="2229400"/>
            <a:ext cx="2498010" cy="1771097"/>
          </a:xfrm>
          <a:prstGeom prst="rect">
            <a:avLst/>
          </a:prstGeom>
        </p:spPr>
      </p:pic>
      <p:sp>
        <p:nvSpPr>
          <p:cNvPr id="13" name="Content Placeholder 2">
            <a:extLst>
              <a:ext uri="{FF2B5EF4-FFF2-40B4-BE49-F238E27FC236}">
                <a16:creationId xmlns:a16="http://schemas.microsoft.com/office/drawing/2014/main" id="{1EED4A01-2582-A749-A6D2-B309CCC1CA2B}"/>
              </a:ext>
            </a:extLst>
          </p:cNvPr>
          <p:cNvSpPr txBox="1">
            <a:spLocks/>
          </p:cNvSpPr>
          <p:nvPr/>
        </p:nvSpPr>
        <p:spPr>
          <a:xfrm>
            <a:off x="1703512" y="4437112"/>
            <a:ext cx="11072819" cy="797169"/>
          </a:xfrm>
          <a:prstGeom prst="rect">
            <a:avLst/>
          </a:prstGeom>
        </p:spPr>
        <p:txBody>
          <a:bodyPr vert="horz" lIns="91440" tIns="45720" rIns="91440" bIns="45720" rtlCol="0">
            <a:normAutofit/>
          </a:bodyPr>
          <a:lstStyle>
            <a:lvl1pPr marL="228596" indent="-228596" algn="l" defTabSz="914383" rtl="0" eaLnBrk="1" latinLnBrk="0" hangingPunct="1">
              <a:lnSpc>
                <a:spcPct val="150000"/>
              </a:lnSpc>
              <a:spcBef>
                <a:spcPts val="10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1pPr>
            <a:lvl2pPr marL="685787"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2pPr>
            <a:lvl3pPr marL="1142977"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3pPr>
            <a:lvl4pPr marL="1600169"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4pPr>
            <a:lvl5pPr marL="2057360"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5pPr>
            <a:lvl6pPr marL="2514552"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742"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933"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125"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sz="2800" dirty="0">
                <a:latin typeface="Arial" panose="020B0604020202020204" pitchFamily="34" charset="0"/>
                <a:cs typeface="Arial" panose="020B0604020202020204" pitchFamily="34" charset="0"/>
              </a:rPr>
              <a:t>What might explain this disparity?</a:t>
            </a:r>
          </a:p>
        </p:txBody>
      </p:sp>
    </p:spTree>
    <p:extLst>
      <p:ext uri="{BB962C8B-B14F-4D97-AF65-F5344CB8AC3E}">
        <p14:creationId xmlns:p14="http://schemas.microsoft.com/office/powerpoint/2010/main" val="2862807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3173F6-CC05-0D47-9E8F-DE47AA230E08}"/>
              </a:ext>
            </a:extLst>
          </p:cNvPr>
          <p:cNvSpPr>
            <a:spLocks noGrp="1"/>
          </p:cNvSpPr>
          <p:nvPr>
            <p:ph type="title"/>
          </p:nvPr>
        </p:nvSpPr>
        <p:spPr>
          <a:xfrm>
            <a:off x="407369" y="4941169"/>
            <a:ext cx="11072819" cy="1325563"/>
          </a:xfrm>
        </p:spPr>
        <p:txBody>
          <a:bodyPr/>
          <a:lstStyle/>
          <a:p>
            <a:pPr algn="ctr"/>
            <a:r>
              <a:rPr lang="en-GB" dirty="0"/>
              <a:t>Nature		 vs		 Nurture</a:t>
            </a:r>
          </a:p>
        </p:txBody>
      </p:sp>
      <p:pic>
        <p:nvPicPr>
          <p:cNvPr id="5" name="Content Placeholder 4">
            <a:extLst>
              <a:ext uri="{FF2B5EF4-FFF2-40B4-BE49-F238E27FC236}">
                <a16:creationId xmlns:a16="http://schemas.microsoft.com/office/drawing/2014/main" id="{98319E1A-F89D-204D-9BD5-FD38C5FB29A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378" t="10088" r="6069" b="27257"/>
          <a:stretch/>
        </p:blipFill>
        <p:spPr>
          <a:xfrm>
            <a:off x="6570882" y="2619998"/>
            <a:ext cx="3481754" cy="2520462"/>
          </a:xfrm>
        </p:spPr>
      </p:pic>
      <p:pic>
        <p:nvPicPr>
          <p:cNvPr id="8" name="Picture 7">
            <a:extLst>
              <a:ext uri="{FF2B5EF4-FFF2-40B4-BE49-F238E27FC236}">
                <a16:creationId xmlns:a16="http://schemas.microsoft.com/office/drawing/2014/main" id="{F1479079-F02E-294D-A707-B355266F494E}"/>
              </a:ext>
            </a:extLst>
          </p:cNvPr>
          <p:cNvPicPr>
            <a:picLocks noChangeAspect="1"/>
          </p:cNvPicPr>
          <p:nvPr/>
        </p:nvPicPr>
        <p:blipFill rotWithShape="1">
          <a:blip r:embed="rId4">
            <a:extLst>
              <a:ext uri="{28A0092B-C50C-407E-A947-70E740481C1C}">
                <a14:useLocalDpi xmlns:a14="http://schemas.microsoft.com/office/drawing/2010/main" val="0"/>
              </a:ext>
            </a:extLst>
          </a:blip>
          <a:srcRect l="10123" t="2735" r="9877" b="16239"/>
          <a:stretch/>
        </p:blipFill>
        <p:spPr>
          <a:xfrm>
            <a:off x="2545300" y="2996240"/>
            <a:ext cx="2133599" cy="2160953"/>
          </a:xfrm>
          <a:prstGeom prst="rect">
            <a:avLst/>
          </a:prstGeom>
        </p:spPr>
      </p:pic>
      <p:sp>
        <p:nvSpPr>
          <p:cNvPr id="10" name="Rectangle 9">
            <a:extLst>
              <a:ext uri="{FF2B5EF4-FFF2-40B4-BE49-F238E27FC236}">
                <a16:creationId xmlns:a16="http://schemas.microsoft.com/office/drawing/2014/main" id="{9298E597-4F83-3D43-B424-F02F634BFAF8}"/>
              </a:ext>
            </a:extLst>
          </p:cNvPr>
          <p:cNvSpPr/>
          <p:nvPr/>
        </p:nvSpPr>
        <p:spPr>
          <a:xfrm>
            <a:off x="1584136" y="0"/>
            <a:ext cx="9144000"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4EC3E7C-1B47-464B-94A8-64ACC4941E65}"/>
              </a:ext>
            </a:extLst>
          </p:cNvPr>
          <p:cNvSpPr txBox="1"/>
          <p:nvPr/>
        </p:nvSpPr>
        <p:spPr>
          <a:xfrm>
            <a:off x="2077100" y="359333"/>
            <a:ext cx="3927231" cy="2585323"/>
          </a:xfrm>
          <a:prstGeom prst="rect">
            <a:avLst/>
          </a:prstGeom>
          <a:noFill/>
        </p:spPr>
        <p:txBody>
          <a:bodyPr wrap="square" rtlCol="0">
            <a:spAutoFit/>
          </a:bodyPr>
          <a:lstStyle/>
          <a:p>
            <a:pPr marL="342900" indent="-342900">
              <a:buFont typeface="+mj-lt"/>
              <a:buAutoNum type="arabicPeriod"/>
            </a:pPr>
            <a:r>
              <a:rPr lang="en-GB" dirty="0">
                <a:latin typeface="Arial" panose="020B0604020202020204" pitchFamily="34" charset="0"/>
                <a:cs typeface="Arial" panose="020B0604020202020204" pitchFamily="34" charset="0"/>
              </a:rPr>
              <a:t>There are fundamental differences between girls and boys and the career/subject choices they make that are set at the genetic level.</a:t>
            </a:r>
          </a:p>
          <a:p>
            <a:pPr marL="342900" indent="-342900">
              <a:buFont typeface="+mj-lt"/>
              <a:buAutoNum type="arabicPeriod"/>
            </a:pPr>
            <a:endParaRPr lang="en-GB" dirty="0">
              <a:latin typeface="Arial" panose="020B0604020202020204" pitchFamily="34" charset="0"/>
              <a:cs typeface="Arial" panose="020B0604020202020204" pitchFamily="34" charset="0"/>
            </a:endParaRPr>
          </a:p>
          <a:p>
            <a:pPr marL="342900" indent="-342900">
              <a:buFont typeface="+mj-lt"/>
              <a:buAutoNum type="arabicPeriod"/>
            </a:pPr>
            <a:r>
              <a:rPr lang="en-GB" dirty="0">
                <a:latin typeface="Arial" panose="020B0604020202020204" pitchFamily="34" charset="0"/>
                <a:cs typeface="Arial" panose="020B0604020202020204" pitchFamily="34" charset="0"/>
              </a:rPr>
              <a:t>There are personality differences between people that are set at the genetic level.</a:t>
            </a:r>
          </a:p>
        </p:txBody>
      </p:sp>
      <p:sp>
        <p:nvSpPr>
          <p:cNvPr id="7" name="TextBox 6">
            <a:extLst>
              <a:ext uri="{FF2B5EF4-FFF2-40B4-BE49-F238E27FC236}">
                <a16:creationId xmlns:a16="http://schemas.microsoft.com/office/drawing/2014/main" id="{14C9FD7A-C565-4F44-89B7-D1FB38F37CE9}"/>
              </a:ext>
            </a:extLst>
          </p:cNvPr>
          <p:cNvSpPr txBox="1"/>
          <p:nvPr/>
        </p:nvSpPr>
        <p:spPr>
          <a:xfrm>
            <a:off x="6497294" y="359332"/>
            <a:ext cx="3927231" cy="923330"/>
          </a:xfrm>
          <a:prstGeom prst="rect">
            <a:avLst/>
          </a:prstGeom>
          <a:noFill/>
        </p:spPr>
        <p:txBody>
          <a:bodyPr wrap="square" rtlCol="0">
            <a:spAutoFit/>
          </a:bodyPr>
          <a:lstStyle/>
          <a:p>
            <a:pPr marL="342900" indent="-342900">
              <a:buFont typeface="+mj-lt"/>
              <a:buAutoNum type="arabicPeriod" startAt="3"/>
            </a:pPr>
            <a:r>
              <a:rPr lang="en-GB" dirty="0">
                <a:latin typeface="Arial" panose="020B0604020202020204" pitchFamily="34" charset="0"/>
                <a:cs typeface="Arial" panose="020B0604020202020204" pitchFamily="34" charset="0"/>
              </a:rPr>
              <a:t>Boys’ and girls’ attitudes and beliefs are shaped by the society they grow up in.</a:t>
            </a:r>
          </a:p>
        </p:txBody>
      </p:sp>
    </p:spTree>
    <p:extLst>
      <p:ext uri="{BB962C8B-B14F-4D97-AF65-F5344CB8AC3E}">
        <p14:creationId xmlns:p14="http://schemas.microsoft.com/office/powerpoint/2010/main" val="28923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3173F6-CC05-0D47-9E8F-DE47AA230E08}"/>
              </a:ext>
            </a:extLst>
          </p:cNvPr>
          <p:cNvSpPr>
            <a:spLocks noGrp="1"/>
          </p:cNvSpPr>
          <p:nvPr>
            <p:ph type="title"/>
          </p:nvPr>
        </p:nvSpPr>
        <p:spPr>
          <a:xfrm>
            <a:off x="407369" y="4941169"/>
            <a:ext cx="11072819" cy="1325563"/>
          </a:xfrm>
        </p:spPr>
        <p:txBody>
          <a:bodyPr/>
          <a:lstStyle/>
          <a:p>
            <a:pPr algn="ctr"/>
            <a:r>
              <a:rPr lang="en-GB" dirty="0"/>
              <a:t>Nature		 AND		 Nurture</a:t>
            </a:r>
          </a:p>
        </p:txBody>
      </p:sp>
      <p:pic>
        <p:nvPicPr>
          <p:cNvPr id="5" name="Content Placeholder 4">
            <a:extLst>
              <a:ext uri="{FF2B5EF4-FFF2-40B4-BE49-F238E27FC236}">
                <a16:creationId xmlns:a16="http://schemas.microsoft.com/office/drawing/2014/main" id="{98319E1A-F89D-204D-9BD5-FD38C5FB29A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378" t="10088" r="6069" b="27257"/>
          <a:stretch/>
        </p:blipFill>
        <p:spPr>
          <a:xfrm>
            <a:off x="6570882" y="2619998"/>
            <a:ext cx="3481754" cy="2520462"/>
          </a:xfrm>
        </p:spPr>
      </p:pic>
      <p:pic>
        <p:nvPicPr>
          <p:cNvPr id="8" name="Picture 7">
            <a:extLst>
              <a:ext uri="{FF2B5EF4-FFF2-40B4-BE49-F238E27FC236}">
                <a16:creationId xmlns:a16="http://schemas.microsoft.com/office/drawing/2014/main" id="{F1479079-F02E-294D-A707-B355266F494E}"/>
              </a:ext>
            </a:extLst>
          </p:cNvPr>
          <p:cNvPicPr>
            <a:picLocks noChangeAspect="1"/>
          </p:cNvPicPr>
          <p:nvPr/>
        </p:nvPicPr>
        <p:blipFill rotWithShape="1">
          <a:blip r:embed="rId4">
            <a:extLst>
              <a:ext uri="{28A0092B-C50C-407E-A947-70E740481C1C}">
                <a14:useLocalDpi xmlns:a14="http://schemas.microsoft.com/office/drawing/2010/main" val="0"/>
              </a:ext>
            </a:extLst>
          </a:blip>
          <a:srcRect l="10123" t="2735" r="9877" b="16239"/>
          <a:stretch/>
        </p:blipFill>
        <p:spPr>
          <a:xfrm>
            <a:off x="2545300" y="2996240"/>
            <a:ext cx="2133599" cy="2160953"/>
          </a:xfrm>
          <a:prstGeom prst="rect">
            <a:avLst/>
          </a:prstGeom>
        </p:spPr>
      </p:pic>
      <p:sp>
        <p:nvSpPr>
          <p:cNvPr id="10" name="Rectangle 9">
            <a:extLst>
              <a:ext uri="{FF2B5EF4-FFF2-40B4-BE49-F238E27FC236}">
                <a16:creationId xmlns:a16="http://schemas.microsoft.com/office/drawing/2014/main" id="{9298E597-4F83-3D43-B424-F02F634BFAF8}"/>
              </a:ext>
            </a:extLst>
          </p:cNvPr>
          <p:cNvSpPr/>
          <p:nvPr/>
        </p:nvSpPr>
        <p:spPr>
          <a:xfrm>
            <a:off x="1584136" y="0"/>
            <a:ext cx="9144000"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4EC3E7C-1B47-464B-94A8-64ACC4941E65}"/>
              </a:ext>
            </a:extLst>
          </p:cNvPr>
          <p:cNvSpPr txBox="1"/>
          <p:nvPr/>
        </p:nvSpPr>
        <p:spPr>
          <a:xfrm>
            <a:off x="2077100" y="359333"/>
            <a:ext cx="3927231" cy="2585323"/>
          </a:xfrm>
          <a:prstGeom prst="rect">
            <a:avLst/>
          </a:prstGeom>
          <a:noFill/>
        </p:spPr>
        <p:txBody>
          <a:bodyPr wrap="square" rtlCol="0">
            <a:spAutoFit/>
          </a:bodyPr>
          <a:lstStyle/>
          <a:p>
            <a:pPr marL="342900" indent="-342900">
              <a:buFont typeface="+mj-lt"/>
              <a:buAutoNum type="arabicPeriod"/>
            </a:pPr>
            <a:r>
              <a:rPr lang="en-GB" strike="sngStrike" dirty="0">
                <a:latin typeface="Arial" panose="020B0604020202020204" pitchFamily="34" charset="0"/>
                <a:cs typeface="Arial" panose="020B0604020202020204" pitchFamily="34" charset="0"/>
              </a:rPr>
              <a:t>There are fundamental differences between girls and boys and the career/subject choices they make that are set at the genetic level.</a:t>
            </a:r>
          </a:p>
          <a:p>
            <a:pPr marL="342900" indent="-342900">
              <a:buFont typeface="+mj-lt"/>
              <a:buAutoNum type="arabicPeriod"/>
            </a:pPr>
            <a:endParaRPr lang="en-GB" dirty="0">
              <a:latin typeface="Arial" panose="020B0604020202020204" pitchFamily="34" charset="0"/>
              <a:cs typeface="Arial" panose="020B0604020202020204" pitchFamily="34" charset="0"/>
            </a:endParaRPr>
          </a:p>
          <a:p>
            <a:pPr marL="342900" indent="-342900">
              <a:buFont typeface="+mj-lt"/>
              <a:buAutoNum type="arabicPeriod"/>
            </a:pPr>
            <a:r>
              <a:rPr lang="en-GB" dirty="0">
                <a:latin typeface="Arial" panose="020B0604020202020204" pitchFamily="34" charset="0"/>
                <a:cs typeface="Arial" panose="020B0604020202020204" pitchFamily="34" charset="0"/>
              </a:rPr>
              <a:t>There are personality differences between people that are set at the genetic level.</a:t>
            </a:r>
          </a:p>
        </p:txBody>
      </p:sp>
      <p:sp>
        <p:nvSpPr>
          <p:cNvPr id="7" name="TextBox 6">
            <a:extLst>
              <a:ext uri="{FF2B5EF4-FFF2-40B4-BE49-F238E27FC236}">
                <a16:creationId xmlns:a16="http://schemas.microsoft.com/office/drawing/2014/main" id="{14C9FD7A-C565-4F44-89B7-D1FB38F37CE9}"/>
              </a:ext>
            </a:extLst>
          </p:cNvPr>
          <p:cNvSpPr txBox="1"/>
          <p:nvPr/>
        </p:nvSpPr>
        <p:spPr>
          <a:xfrm>
            <a:off x="6497294" y="359332"/>
            <a:ext cx="3927231" cy="923330"/>
          </a:xfrm>
          <a:prstGeom prst="rect">
            <a:avLst/>
          </a:prstGeom>
          <a:noFill/>
        </p:spPr>
        <p:txBody>
          <a:bodyPr wrap="square" rtlCol="0">
            <a:spAutoFit/>
          </a:bodyPr>
          <a:lstStyle/>
          <a:p>
            <a:pPr marL="342900" indent="-342900">
              <a:buFont typeface="+mj-lt"/>
              <a:buAutoNum type="arabicPeriod" startAt="3"/>
            </a:pPr>
            <a:r>
              <a:rPr lang="en-GB" dirty="0">
                <a:latin typeface="Arial" panose="020B0604020202020204" pitchFamily="34" charset="0"/>
                <a:cs typeface="Arial" panose="020B0604020202020204" pitchFamily="34" charset="0"/>
              </a:rPr>
              <a:t>Boys’ and girls’ attitudes and beliefs are shaped by the society they grow up in.</a:t>
            </a:r>
          </a:p>
        </p:txBody>
      </p:sp>
    </p:spTree>
    <p:extLst>
      <p:ext uri="{BB962C8B-B14F-4D97-AF65-F5344CB8AC3E}">
        <p14:creationId xmlns:p14="http://schemas.microsoft.com/office/powerpoint/2010/main" val="305936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E75AB4-E457-0548-B655-BA3C07E99EF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017" t="20769" r="22479" b="20271"/>
          <a:stretch/>
        </p:blipFill>
        <p:spPr>
          <a:xfrm>
            <a:off x="8520891" y="2007307"/>
            <a:ext cx="1283677" cy="1414572"/>
          </a:xfrm>
          <a:prstGeom prst="rect">
            <a:avLst/>
          </a:prstGeom>
        </p:spPr>
      </p:pic>
      <p:pic>
        <p:nvPicPr>
          <p:cNvPr id="5" name="Picture 4">
            <a:extLst>
              <a:ext uri="{FF2B5EF4-FFF2-40B4-BE49-F238E27FC236}">
                <a16:creationId xmlns:a16="http://schemas.microsoft.com/office/drawing/2014/main" id="{F06F950A-7982-5649-B15E-A219CC7ECD0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880" r="11973" b="15556"/>
          <a:stretch/>
        </p:blipFill>
        <p:spPr>
          <a:xfrm>
            <a:off x="6401267" y="2007307"/>
            <a:ext cx="1275562" cy="1414572"/>
          </a:xfrm>
          <a:prstGeom prst="rect">
            <a:avLst/>
          </a:prstGeom>
        </p:spPr>
      </p:pic>
      <p:pic>
        <p:nvPicPr>
          <p:cNvPr id="6" name="Picture 5">
            <a:extLst>
              <a:ext uri="{FF2B5EF4-FFF2-40B4-BE49-F238E27FC236}">
                <a16:creationId xmlns:a16="http://schemas.microsoft.com/office/drawing/2014/main" id="{BA369053-FE1D-B34F-8C5B-6D65A384BAF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769" t="3077" r="20940" b="17607"/>
          <a:stretch/>
        </p:blipFill>
        <p:spPr>
          <a:xfrm>
            <a:off x="2178520" y="2871471"/>
            <a:ext cx="404504" cy="550409"/>
          </a:xfrm>
          <a:prstGeom prst="rect">
            <a:avLst/>
          </a:prstGeom>
        </p:spPr>
      </p:pic>
      <p:pic>
        <p:nvPicPr>
          <p:cNvPr id="7" name="Picture 6">
            <a:extLst>
              <a:ext uri="{FF2B5EF4-FFF2-40B4-BE49-F238E27FC236}">
                <a16:creationId xmlns:a16="http://schemas.microsoft.com/office/drawing/2014/main" id="{85C40BB1-F611-CD47-A0BC-3583024FA8D1}"/>
              </a:ext>
            </a:extLst>
          </p:cNvPr>
          <p:cNvPicPr>
            <a:picLocks noChangeAspect="1"/>
          </p:cNvPicPr>
          <p:nvPr/>
        </p:nvPicPr>
        <p:blipFill rotWithShape="1">
          <a:blip r:embed="rId6">
            <a:extLst>
              <a:ext uri="{28A0092B-C50C-407E-A947-70E740481C1C}">
                <a14:useLocalDpi xmlns:a14="http://schemas.microsoft.com/office/drawing/2010/main" val="0"/>
              </a:ext>
            </a:extLst>
          </a:blip>
          <a:srcRect l="6239" t="16240" r="5898" b="30940"/>
          <a:stretch/>
        </p:blipFill>
        <p:spPr>
          <a:xfrm>
            <a:off x="3637762" y="2333036"/>
            <a:ext cx="1811216" cy="1088844"/>
          </a:xfrm>
          <a:prstGeom prst="rect">
            <a:avLst/>
          </a:prstGeom>
        </p:spPr>
      </p:pic>
      <p:sp>
        <p:nvSpPr>
          <p:cNvPr id="11" name="TextBox 10">
            <a:extLst>
              <a:ext uri="{FF2B5EF4-FFF2-40B4-BE49-F238E27FC236}">
                <a16:creationId xmlns:a16="http://schemas.microsoft.com/office/drawing/2014/main" id="{F45BBD86-EB91-7F4D-9302-3506AB1BE0FE}"/>
              </a:ext>
            </a:extLst>
          </p:cNvPr>
          <p:cNvSpPr txBox="1"/>
          <p:nvPr/>
        </p:nvSpPr>
        <p:spPr>
          <a:xfrm>
            <a:off x="6339721" y="3695498"/>
            <a:ext cx="1398654"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Exam choices</a:t>
            </a:r>
          </a:p>
        </p:txBody>
      </p:sp>
      <p:sp>
        <p:nvSpPr>
          <p:cNvPr id="12" name="TextBox 11">
            <a:extLst>
              <a:ext uri="{FF2B5EF4-FFF2-40B4-BE49-F238E27FC236}">
                <a16:creationId xmlns:a16="http://schemas.microsoft.com/office/drawing/2014/main" id="{CB1062DD-6A5F-D441-8B73-2A85FE0F7585}"/>
              </a:ext>
            </a:extLst>
          </p:cNvPr>
          <p:cNvSpPr txBox="1"/>
          <p:nvPr/>
        </p:nvSpPr>
        <p:spPr>
          <a:xfrm>
            <a:off x="8463401" y="3695498"/>
            <a:ext cx="1398654"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Career choices</a:t>
            </a:r>
          </a:p>
        </p:txBody>
      </p:sp>
      <p:sp>
        <p:nvSpPr>
          <p:cNvPr id="2" name="Right Arrow 1">
            <a:extLst>
              <a:ext uri="{FF2B5EF4-FFF2-40B4-BE49-F238E27FC236}">
                <a16:creationId xmlns:a16="http://schemas.microsoft.com/office/drawing/2014/main" id="{1A668B48-576F-2A47-A8AA-CFEC9E6766CC}"/>
              </a:ext>
            </a:extLst>
          </p:cNvPr>
          <p:cNvSpPr/>
          <p:nvPr/>
        </p:nvSpPr>
        <p:spPr>
          <a:xfrm>
            <a:off x="5880420" y="2635271"/>
            <a:ext cx="291293" cy="26835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1B3A6DBE-B37E-BD4E-BB58-80F0536278A5}"/>
              </a:ext>
            </a:extLst>
          </p:cNvPr>
          <p:cNvSpPr/>
          <p:nvPr/>
        </p:nvSpPr>
        <p:spPr>
          <a:xfrm>
            <a:off x="7958138" y="2583462"/>
            <a:ext cx="291293" cy="26835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8B7261A0-DC7A-C54E-8D18-A62EC175D274}"/>
              </a:ext>
            </a:extLst>
          </p:cNvPr>
          <p:cNvSpPr/>
          <p:nvPr/>
        </p:nvSpPr>
        <p:spPr>
          <a:xfrm>
            <a:off x="2896828" y="2677693"/>
            <a:ext cx="291293" cy="26835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FEE5C35-971A-6D41-9AF1-6A92C695787B}"/>
              </a:ext>
            </a:extLst>
          </p:cNvPr>
          <p:cNvSpPr txBox="1"/>
          <p:nvPr/>
        </p:nvSpPr>
        <p:spPr>
          <a:xfrm>
            <a:off x="3879371" y="3695497"/>
            <a:ext cx="1398654"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Careers Aspirations</a:t>
            </a:r>
          </a:p>
        </p:txBody>
      </p:sp>
    </p:spTree>
    <p:extLst>
      <p:ext uri="{BB962C8B-B14F-4D97-AF65-F5344CB8AC3E}">
        <p14:creationId xmlns:p14="http://schemas.microsoft.com/office/powerpoint/2010/main" val="2670615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53103-6E35-7542-AD62-7CE629E00663}"/>
              </a:ext>
            </a:extLst>
          </p:cNvPr>
          <p:cNvPicPr>
            <a:picLocks noChangeAspect="1"/>
          </p:cNvPicPr>
          <p:nvPr/>
        </p:nvPicPr>
        <p:blipFill rotWithShape="1">
          <a:blip r:embed="rId3">
            <a:extLst>
              <a:ext uri="{28A0092B-C50C-407E-A947-70E740481C1C}">
                <a14:useLocalDpi xmlns:a14="http://schemas.microsoft.com/office/drawing/2010/main" val="0"/>
              </a:ext>
            </a:extLst>
          </a:blip>
          <a:srcRect l="6239" t="16240" r="5898" b="30940"/>
          <a:stretch/>
        </p:blipFill>
        <p:spPr>
          <a:xfrm>
            <a:off x="5190392" y="2884580"/>
            <a:ext cx="1811216" cy="1088843"/>
          </a:xfrm>
          <a:prstGeom prst="rect">
            <a:avLst/>
          </a:prstGeom>
        </p:spPr>
      </p:pic>
      <p:sp>
        <p:nvSpPr>
          <p:cNvPr id="5" name="Content Placeholder 2">
            <a:extLst>
              <a:ext uri="{FF2B5EF4-FFF2-40B4-BE49-F238E27FC236}">
                <a16:creationId xmlns:a16="http://schemas.microsoft.com/office/drawing/2014/main" id="{F8E51522-39E9-1449-B55D-3090F7E7F05F}"/>
              </a:ext>
            </a:extLst>
          </p:cNvPr>
          <p:cNvSpPr txBox="1">
            <a:spLocks/>
          </p:cNvSpPr>
          <p:nvPr/>
        </p:nvSpPr>
        <p:spPr>
          <a:xfrm>
            <a:off x="1847528" y="4725144"/>
            <a:ext cx="8304614" cy="597877"/>
          </a:xfrm>
          <a:prstGeom prst="rect">
            <a:avLst/>
          </a:prstGeom>
        </p:spPr>
        <p:txBody>
          <a:bodyPr vert="horz" lIns="68580" tIns="34290" rIns="68580" bIns="34290" rtlCol="0">
            <a:normAutofit/>
          </a:bodyPr>
          <a:lstStyle>
            <a:lvl1pPr marL="228596" indent="-228596" algn="l" defTabSz="914383" rtl="0" eaLnBrk="1" latinLnBrk="0" hangingPunct="1">
              <a:lnSpc>
                <a:spcPct val="150000"/>
              </a:lnSpc>
              <a:spcBef>
                <a:spcPts val="10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1pPr>
            <a:lvl2pPr marL="685787"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2pPr>
            <a:lvl3pPr marL="1142977"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3pPr>
            <a:lvl4pPr marL="1600169"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4pPr>
            <a:lvl5pPr marL="2057360"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5pPr>
            <a:lvl6pPr marL="2514552"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742"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933"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125"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GB" sz="2400" dirty="0">
                <a:latin typeface="Arial" panose="020B0604020202020204" pitchFamily="34" charset="0"/>
                <a:cs typeface="Arial" panose="020B0604020202020204" pitchFamily="34" charset="0"/>
              </a:rPr>
              <a:t>Who and what are the main influencers of children?</a:t>
            </a:r>
          </a:p>
        </p:txBody>
      </p:sp>
    </p:spTree>
    <p:extLst>
      <p:ext uri="{BB962C8B-B14F-4D97-AF65-F5344CB8AC3E}">
        <p14:creationId xmlns:p14="http://schemas.microsoft.com/office/powerpoint/2010/main" val="4033920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53103-6E35-7542-AD62-7CE629E00663}"/>
              </a:ext>
            </a:extLst>
          </p:cNvPr>
          <p:cNvPicPr>
            <a:picLocks noChangeAspect="1"/>
          </p:cNvPicPr>
          <p:nvPr/>
        </p:nvPicPr>
        <p:blipFill rotWithShape="1">
          <a:blip r:embed="rId3">
            <a:extLst>
              <a:ext uri="{28A0092B-C50C-407E-A947-70E740481C1C}">
                <a14:useLocalDpi xmlns:a14="http://schemas.microsoft.com/office/drawing/2010/main" val="0"/>
              </a:ext>
            </a:extLst>
          </a:blip>
          <a:srcRect l="6239" t="16240" r="5898" b="30940"/>
          <a:stretch/>
        </p:blipFill>
        <p:spPr>
          <a:xfrm>
            <a:off x="5190392" y="2884580"/>
            <a:ext cx="1811216" cy="1088843"/>
          </a:xfrm>
          <a:prstGeom prst="rect">
            <a:avLst/>
          </a:prstGeom>
        </p:spPr>
      </p:pic>
      <p:sp>
        <p:nvSpPr>
          <p:cNvPr id="5" name="Content Placeholder 2">
            <a:extLst>
              <a:ext uri="{FF2B5EF4-FFF2-40B4-BE49-F238E27FC236}">
                <a16:creationId xmlns:a16="http://schemas.microsoft.com/office/drawing/2014/main" id="{F8E51522-39E9-1449-B55D-3090F7E7F05F}"/>
              </a:ext>
            </a:extLst>
          </p:cNvPr>
          <p:cNvSpPr txBox="1">
            <a:spLocks/>
          </p:cNvSpPr>
          <p:nvPr/>
        </p:nvSpPr>
        <p:spPr>
          <a:xfrm>
            <a:off x="1847528" y="5256358"/>
            <a:ext cx="8304614" cy="597877"/>
          </a:xfrm>
          <a:prstGeom prst="rect">
            <a:avLst/>
          </a:prstGeom>
        </p:spPr>
        <p:txBody>
          <a:bodyPr vert="horz" lIns="68580" tIns="34290" rIns="68580" bIns="34290" rtlCol="0">
            <a:normAutofit/>
          </a:bodyPr>
          <a:lstStyle>
            <a:lvl1pPr marL="228596" indent="-228596" algn="l" defTabSz="914383" rtl="0" eaLnBrk="1" latinLnBrk="0" hangingPunct="1">
              <a:lnSpc>
                <a:spcPct val="150000"/>
              </a:lnSpc>
              <a:spcBef>
                <a:spcPts val="10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1pPr>
            <a:lvl2pPr marL="685787"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2pPr>
            <a:lvl3pPr marL="1142977"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3pPr>
            <a:lvl4pPr marL="1600169"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4pPr>
            <a:lvl5pPr marL="2057360"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Azo Sans" panose="02000000000000000000" pitchFamily="2" charset="77"/>
                <a:ea typeface="Azo Sans" panose="02000000000000000000" pitchFamily="2" charset="77"/>
                <a:cs typeface="Calibri" panose="020F0502020204030204" pitchFamily="34" charset="0"/>
              </a:defRPr>
            </a:lvl5pPr>
            <a:lvl6pPr marL="2514552"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742"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933"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125"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GB" sz="2400" dirty="0">
                <a:latin typeface="Arial" panose="020B0604020202020204" pitchFamily="34" charset="0"/>
                <a:cs typeface="Arial" panose="020B0604020202020204" pitchFamily="34" charset="0"/>
              </a:rPr>
              <a:t>Who and what are the main influencers of children?</a:t>
            </a:r>
          </a:p>
        </p:txBody>
      </p:sp>
      <p:sp>
        <p:nvSpPr>
          <p:cNvPr id="2" name="TextBox 1">
            <a:extLst>
              <a:ext uri="{FF2B5EF4-FFF2-40B4-BE49-F238E27FC236}">
                <a16:creationId xmlns:a16="http://schemas.microsoft.com/office/drawing/2014/main" id="{31F9955C-28B6-694D-8D97-DF6CF144F37D}"/>
              </a:ext>
            </a:extLst>
          </p:cNvPr>
          <p:cNvSpPr txBox="1"/>
          <p:nvPr/>
        </p:nvSpPr>
        <p:spPr>
          <a:xfrm>
            <a:off x="2711625" y="1628800"/>
            <a:ext cx="979755"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Parents</a:t>
            </a:r>
          </a:p>
        </p:txBody>
      </p:sp>
      <p:sp>
        <p:nvSpPr>
          <p:cNvPr id="3" name="TextBox 2">
            <a:extLst>
              <a:ext uri="{FF2B5EF4-FFF2-40B4-BE49-F238E27FC236}">
                <a16:creationId xmlns:a16="http://schemas.microsoft.com/office/drawing/2014/main" id="{AAF10161-0321-9F4B-979F-9CAD80D939D1}"/>
              </a:ext>
            </a:extLst>
          </p:cNvPr>
          <p:cNvSpPr txBox="1"/>
          <p:nvPr/>
        </p:nvSpPr>
        <p:spPr>
          <a:xfrm>
            <a:off x="4007769" y="2227779"/>
            <a:ext cx="864339"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Family</a:t>
            </a:r>
          </a:p>
        </p:txBody>
      </p:sp>
      <p:sp>
        <p:nvSpPr>
          <p:cNvPr id="6" name="TextBox 5">
            <a:extLst>
              <a:ext uri="{FF2B5EF4-FFF2-40B4-BE49-F238E27FC236}">
                <a16:creationId xmlns:a16="http://schemas.microsoft.com/office/drawing/2014/main" id="{DEA3528D-DC3A-6941-97F3-FA62BC9AACF6}"/>
              </a:ext>
            </a:extLst>
          </p:cNvPr>
          <p:cNvSpPr txBox="1"/>
          <p:nvPr/>
        </p:nvSpPr>
        <p:spPr>
          <a:xfrm>
            <a:off x="5410201" y="1828800"/>
            <a:ext cx="1738553" cy="523220"/>
          </a:xfrm>
          <a:prstGeom prst="rect">
            <a:avLst/>
          </a:prstGeom>
          <a:noFill/>
        </p:spPr>
        <p:txBody>
          <a:bodyPr wrap="none" rtlCol="0">
            <a:spAutoFit/>
          </a:bodyPr>
          <a:lstStyle/>
          <a:p>
            <a:r>
              <a:rPr lang="en-GB" sz="2800" b="1" dirty="0">
                <a:latin typeface="Arial" panose="020B0604020202020204" pitchFamily="34" charset="0"/>
                <a:cs typeface="Arial" panose="020B0604020202020204" pitchFamily="34" charset="0"/>
              </a:rPr>
              <a:t>Teachers</a:t>
            </a:r>
          </a:p>
        </p:txBody>
      </p:sp>
      <p:sp>
        <p:nvSpPr>
          <p:cNvPr id="7" name="TextBox 6">
            <a:extLst>
              <a:ext uri="{FF2B5EF4-FFF2-40B4-BE49-F238E27FC236}">
                <a16:creationId xmlns:a16="http://schemas.microsoft.com/office/drawing/2014/main" id="{1469D5F6-C767-6B43-B299-B33CEF4DD59D}"/>
              </a:ext>
            </a:extLst>
          </p:cNvPr>
          <p:cNvSpPr txBox="1"/>
          <p:nvPr/>
        </p:nvSpPr>
        <p:spPr>
          <a:xfrm>
            <a:off x="5874545" y="1221581"/>
            <a:ext cx="81304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Media</a:t>
            </a:r>
          </a:p>
        </p:txBody>
      </p:sp>
      <p:sp>
        <p:nvSpPr>
          <p:cNvPr id="8" name="TextBox 7">
            <a:extLst>
              <a:ext uri="{FF2B5EF4-FFF2-40B4-BE49-F238E27FC236}">
                <a16:creationId xmlns:a16="http://schemas.microsoft.com/office/drawing/2014/main" id="{BD0004C8-8CBD-624C-A3C8-3E38607CB588}"/>
              </a:ext>
            </a:extLst>
          </p:cNvPr>
          <p:cNvSpPr txBox="1"/>
          <p:nvPr/>
        </p:nvSpPr>
        <p:spPr>
          <a:xfrm>
            <a:off x="7217570" y="985838"/>
            <a:ext cx="88998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Disney</a:t>
            </a:r>
          </a:p>
        </p:txBody>
      </p:sp>
      <p:sp>
        <p:nvSpPr>
          <p:cNvPr id="9" name="TextBox 8">
            <a:extLst>
              <a:ext uri="{FF2B5EF4-FFF2-40B4-BE49-F238E27FC236}">
                <a16:creationId xmlns:a16="http://schemas.microsoft.com/office/drawing/2014/main" id="{4A8677E2-4BD9-494D-A9F4-A124761FF42C}"/>
              </a:ext>
            </a:extLst>
          </p:cNvPr>
          <p:cNvSpPr txBox="1"/>
          <p:nvPr/>
        </p:nvSpPr>
        <p:spPr>
          <a:xfrm>
            <a:off x="8246269" y="2043113"/>
            <a:ext cx="47961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TV</a:t>
            </a:r>
          </a:p>
        </p:txBody>
      </p:sp>
      <p:sp>
        <p:nvSpPr>
          <p:cNvPr id="10" name="TextBox 9">
            <a:extLst>
              <a:ext uri="{FF2B5EF4-FFF2-40B4-BE49-F238E27FC236}">
                <a16:creationId xmlns:a16="http://schemas.microsoft.com/office/drawing/2014/main" id="{B9DAD63C-FA4F-3B49-9EFB-1C25D8F35E78}"/>
              </a:ext>
            </a:extLst>
          </p:cNvPr>
          <p:cNvSpPr txBox="1"/>
          <p:nvPr/>
        </p:nvSpPr>
        <p:spPr>
          <a:xfrm>
            <a:off x="8546307" y="3271838"/>
            <a:ext cx="82586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Books</a:t>
            </a:r>
          </a:p>
        </p:txBody>
      </p:sp>
      <p:sp>
        <p:nvSpPr>
          <p:cNvPr id="11" name="TextBox 10">
            <a:extLst>
              <a:ext uri="{FF2B5EF4-FFF2-40B4-BE49-F238E27FC236}">
                <a16:creationId xmlns:a16="http://schemas.microsoft.com/office/drawing/2014/main" id="{A1596900-4CFB-7345-8178-9547D4794BDD}"/>
              </a:ext>
            </a:extLst>
          </p:cNvPr>
          <p:cNvSpPr txBox="1"/>
          <p:nvPr/>
        </p:nvSpPr>
        <p:spPr>
          <a:xfrm>
            <a:off x="7860506" y="4586288"/>
            <a:ext cx="109106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YouTube</a:t>
            </a:r>
          </a:p>
        </p:txBody>
      </p:sp>
      <p:sp>
        <p:nvSpPr>
          <p:cNvPr id="12" name="TextBox 11">
            <a:extLst>
              <a:ext uri="{FF2B5EF4-FFF2-40B4-BE49-F238E27FC236}">
                <a16:creationId xmlns:a16="http://schemas.microsoft.com/office/drawing/2014/main" id="{9C6682F7-068C-D543-9E32-20104CDC61E7}"/>
              </a:ext>
            </a:extLst>
          </p:cNvPr>
          <p:cNvSpPr txBox="1"/>
          <p:nvPr/>
        </p:nvSpPr>
        <p:spPr>
          <a:xfrm>
            <a:off x="6091922" y="4601583"/>
            <a:ext cx="95410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Friends</a:t>
            </a:r>
          </a:p>
        </p:txBody>
      </p:sp>
      <p:sp>
        <p:nvSpPr>
          <p:cNvPr id="13" name="TextBox 12">
            <a:extLst>
              <a:ext uri="{FF2B5EF4-FFF2-40B4-BE49-F238E27FC236}">
                <a16:creationId xmlns:a16="http://schemas.microsoft.com/office/drawing/2014/main" id="{1EA17B07-690D-664E-B6B3-BEAA744C3B27}"/>
              </a:ext>
            </a:extLst>
          </p:cNvPr>
          <p:cNvSpPr txBox="1"/>
          <p:nvPr/>
        </p:nvSpPr>
        <p:spPr>
          <a:xfrm>
            <a:off x="4081463" y="4729163"/>
            <a:ext cx="139012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Classmates</a:t>
            </a:r>
          </a:p>
        </p:txBody>
      </p:sp>
      <p:sp>
        <p:nvSpPr>
          <p:cNvPr id="14" name="TextBox 13">
            <a:extLst>
              <a:ext uri="{FF2B5EF4-FFF2-40B4-BE49-F238E27FC236}">
                <a16:creationId xmlns:a16="http://schemas.microsoft.com/office/drawing/2014/main" id="{52EA12D1-C9F9-A242-962F-3989628626C6}"/>
              </a:ext>
            </a:extLst>
          </p:cNvPr>
          <p:cNvSpPr txBox="1"/>
          <p:nvPr/>
        </p:nvSpPr>
        <p:spPr>
          <a:xfrm>
            <a:off x="3802857" y="728663"/>
            <a:ext cx="76174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News</a:t>
            </a:r>
          </a:p>
        </p:txBody>
      </p:sp>
      <p:sp>
        <p:nvSpPr>
          <p:cNvPr id="15" name="TextBox 14">
            <a:extLst>
              <a:ext uri="{FF2B5EF4-FFF2-40B4-BE49-F238E27FC236}">
                <a16:creationId xmlns:a16="http://schemas.microsoft.com/office/drawing/2014/main" id="{AD1C4EA9-84D6-A84B-96C1-E4120ACD0ECB}"/>
              </a:ext>
            </a:extLst>
          </p:cNvPr>
          <p:cNvSpPr txBox="1"/>
          <p:nvPr/>
        </p:nvSpPr>
        <p:spPr>
          <a:xfrm>
            <a:off x="2715682" y="3917113"/>
            <a:ext cx="1762021"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Uniform groups</a:t>
            </a:r>
          </a:p>
        </p:txBody>
      </p:sp>
      <p:sp>
        <p:nvSpPr>
          <p:cNvPr id="16" name="TextBox 15">
            <a:extLst>
              <a:ext uri="{FF2B5EF4-FFF2-40B4-BE49-F238E27FC236}">
                <a16:creationId xmlns:a16="http://schemas.microsoft.com/office/drawing/2014/main" id="{6E0F369F-04F3-A045-96BB-FAD02F4C23BC}"/>
              </a:ext>
            </a:extLst>
          </p:cNvPr>
          <p:cNvSpPr txBox="1"/>
          <p:nvPr/>
        </p:nvSpPr>
        <p:spPr>
          <a:xfrm>
            <a:off x="2352676" y="4814888"/>
            <a:ext cx="101822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Religion</a:t>
            </a:r>
          </a:p>
        </p:txBody>
      </p:sp>
      <p:sp>
        <p:nvSpPr>
          <p:cNvPr id="17" name="TextBox 16">
            <a:extLst>
              <a:ext uri="{FF2B5EF4-FFF2-40B4-BE49-F238E27FC236}">
                <a16:creationId xmlns:a16="http://schemas.microsoft.com/office/drawing/2014/main" id="{D57A2C70-E8E6-594A-A0DD-D31FC9D32FBC}"/>
              </a:ext>
            </a:extLst>
          </p:cNvPr>
          <p:cNvSpPr txBox="1"/>
          <p:nvPr/>
        </p:nvSpPr>
        <p:spPr>
          <a:xfrm>
            <a:off x="5453063" y="557213"/>
            <a:ext cx="127470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Celebrities</a:t>
            </a:r>
          </a:p>
        </p:txBody>
      </p:sp>
      <p:sp>
        <p:nvSpPr>
          <p:cNvPr id="18" name="TextBox 17">
            <a:extLst>
              <a:ext uri="{FF2B5EF4-FFF2-40B4-BE49-F238E27FC236}">
                <a16:creationId xmlns:a16="http://schemas.microsoft.com/office/drawing/2014/main" id="{9FBC3BF2-E966-404D-9950-20C714C01665}"/>
              </a:ext>
            </a:extLst>
          </p:cNvPr>
          <p:cNvSpPr txBox="1"/>
          <p:nvPr/>
        </p:nvSpPr>
        <p:spPr>
          <a:xfrm>
            <a:off x="8717756" y="614363"/>
            <a:ext cx="1582484" cy="523220"/>
          </a:xfrm>
          <a:prstGeom prst="rect">
            <a:avLst/>
          </a:prstGeom>
          <a:noFill/>
        </p:spPr>
        <p:txBody>
          <a:bodyPr wrap="none" rtlCol="0">
            <a:spAutoFit/>
          </a:bodyPr>
          <a:lstStyle/>
          <a:p>
            <a:r>
              <a:rPr lang="en-GB" sz="2800" b="1" dirty="0">
                <a:latin typeface="Arial" panose="020B0604020202020204" pitchFamily="34" charset="0"/>
                <a:cs typeface="Arial" panose="020B0604020202020204" pitchFamily="34" charset="0"/>
              </a:rPr>
              <a:t>Schools</a:t>
            </a:r>
          </a:p>
        </p:txBody>
      </p:sp>
      <p:sp>
        <p:nvSpPr>
          <p:cNvPr id="19" name="TextBox 18">
            <a:extLst>
              <a:ext uri="{FF2B5EF4-FFF2-40B4-BE49-F238E27FC236}">
                <a16:creationId xmlns:a16="http://schemas.microsoft.com/office/drawing/2014/main" id="{33D5B427-586C-9F47-87FE-B33D45F34004}"/>
              </a:ext>
            </a:extLst>
          </p:cNvPr>
          <p:cNvSpPr txBox="1"/>
          <p:nvPr/>
        </p:nvSpPr>
        <p:spPr>
          <a:xfrm>
            <a:off x="2052638" y="642938"/>
            <a:ext cx="146706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Role Models</a:t>
            </a:r>
          </a:p>
        </p:txBody>
      </p:sp>
      <p:sp>
        <p:nvSpPr>
          <p:cNvPr id="20" name="TextBox 19">
            <a:extLst>
              <a:ext uri="{FF2B5EF4-FFF2-40B4-BE49-F238E27FC236}">
                <a16:creationId xmlns:a16="http://schemas.microsoft.com/office/drawing/2014/main" id="{F670620A-09DB-C94D-BF8E-4AE7341AA0D8}"/>
              </a:ext>
            </a:extLst>
          </p:cNvPr>
          <p:cNvSpPr txBox="1"/>
          <p:nvPr/>
        </p:nvSpPr>
        <p:spPr>
          <a:xfrm>
            <a:off x="2301793" y="3044253"/>
            <a:ext cx="1492716"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Sport figures</a:t>
            </a:r>
          </a:p>
        </p:txBody>
      </p:sp>
      <p:sp>
        <p:nvSpPr>
          <p:cNvPr id="21" name="TextBox 20">
            <a:extLst>
              <a:ext uri="{FF2B5EF4-FFF2-40B4-BE49-F238E27FC236}">
                <a16:creationId xmlns:a16="http://schemas.microsoft.com/office/drawing/2014/main" id="{6B2C0149-20B2-864D-B75F-7B6785F423AA}"/>
              </a:ext>
            </a:extLst>
          </p:cNvPr>
          <p:cNvSpPr txBox="1"/>
          <p:nvPr/>
        </p:nvSpPr>
        <p:spPr>
          <a:xfrm>
            <a:off x="9046369" y="1535906"/>
            <a:ext cx="121058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Musicians</a:t>
            </a:r>
          </a:p>
        </p:txBody>
      </p:sp>
      <p:sp>
        <p:nvSpPr>
          <p:cNvPr id="22" name="TextBox 21">
            <a:extLst>
              <a:ext uri="{FF2B5EF4-FFF2-40B4-BE49-F238E27FC236}">
                <a16:creationId xmlns:a16="http://schemas.microsoft.com/office/drawing/2014/main" id="{687D0F6C-F5D1-3546-9021-621DFA802DBA}"/>
              </a:ext>
            </a:extLst>
          </p:cNvPr>
          <p:cNvSpPr txBox="1"/>
          <p:nvPr/>
        </p:nvSpPr>
        <p:spPr>
          <a:xfrm>
            <a:off x="8251253" y="2744449"/>
            <a:ext cx="1300356"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Magazines</a:t>
            </a:r>
          </a:p>
        </p:txBody>
      </p:sp>
    </p:spTree>
    <p:extLst>
      <p:ext uri="{BB962C8B-B14F-4D97-AF65-F5344CB8AC3E}">
        <p14:creationId xmlns:p14="http://schemas.microsoft.com/office/powerpoint/2010/main" val="3739352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A098-ED56-4A47-AC35-0FE4BF473B65}"/>
              </a:ext>
            </a:extLst>
          </p:cNvPr>
          <p:cNvSpPr>
            <a:spLocks noGrp="1"/>
          </p:cNvSpPr>
          <p:nvPr>
            <p:ph type="title"/>
          </p:nvPr>
        </p:nvSpPr>
        <p:spPr>
          <a:xfrm>
            <a:off x="457200" y="681038"/>
            <a:ext cx="10896600" cy="1325563"/>
          </a:xfrm>
        </p:spPr>
        <p:txBody>
          <a:bodyPr/>
          <a:lstStyle/>
          <a:p>
            <a:r>
              <a:rPr lang="en-GB" dirty="0"/>
              <a:t>A teacher’s contribution</a:t>
            </a:r>
          </a:p>
        </p:txBody>
      </p:sp>
      <p:sp>
        <p:nvSpPr>
          <p:cNvPr id="3" name="Content Placeholder 2">
            <a:extLst>
              <a:ext uri="{FF2B5EF4-FFF2-40B4-BE49-F238E27FC236}">
                <a16:creationId xmlns:a16="http://schemas.microsoft.com/office/drawing/2014/main" id="{5F91C96A-D613-3E46-9A4C-3CE63D18E413}"/>
              </a:ext>
            </a:extLst>
          </p:cNvPr>
          <p:cNvSpPr>
            <a:spLocks noGrp="1"/>
          </p:cNvSpPr>
          <p:nvPr>
            <p:ph idx="1"/>
          </p:nvPr>
        </p:nvSpPr>
        <p:spPr>
          <a:xfrm>
            <a:off x="647700" y="2348880"/>
            <a:ext cx="10896600" cy="3359621"/>
          </a:xfrm>
        </p:spPr>
        <p:txBody>
          <a:bodyPr>
            <a:normAutofit/>
          </a:bodyPr>
          <a:lstStyle/>
          <a:p>
            <a:r>
              <a:rPr lang="en-GB" dirty="0"/>
              <a:t>We have all grown up within a gendered society </a:t>
            </a:r>
          </a:p>
          <a:p>
            <a:endParaRPr lang="en-GB" dirty="0"/>
          </a:p>
          <a:p>
            <a:r>
              <a:rPr lang="en-GB" dirty="0"/>
              <a:t>There are stereotypical roles for males and females and we have integrated these stereotypes into our understanding of the world.</a:t>
            </a:r>
          </a:p>
          <a:p>
            <a:endParaRPr lang="en-GB" dirty="0"/>
          </a:p>
          <a:p>
            <a:r>
              <a:rPr lang="en-GB" dirty="0"/>
              <a:t>We all have biases (conscious and unconscious) that contribute to these stereotypes</a:t>
            </a:r>
          </a:p>
        </p:txBody>
      </p:sp>
    </p:spTree>
    <p:extLst>
      <p:ext uri="{BB962C8B-B14F-4D97-AF65-F5344CB8AC3E}">
        <p14:creationId xmlns:p14="http://schemas.microsoft.com/office/powerpoint/2010/main" val="4228886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7608" y="857250"/>
            <a:ext cx="6616579" cy="5143500"/>
          </a:xfrm>
          <a:prstGeom prst="rect">
            <a:avLst/>
          </a:prstGeom>
        </p:spPr>
      </p:pic>
      <p:sp>
        <p:nvSpPr>
          <p:cNvPr id="3" name="Title 1">
            <a:extLst>
              <a:ext uri="{FF2B5EF4-FFF2-40B4-BE49-F238E27FC236}">
                <a16:creationId xmlns:a16="http://schemas.microsoft.com/office/drawing/2014/main" id="{CE4FE2FB-EA31-0C49-B47C-32209C2EEA2A}"/>
              </a:ext>
            </a:extLst>
          </p:cNvPr>
          <p:cNvSpPr>
            <a:spLocks noGrp="1"/>
          </p:cNvSpPr>
          <p:nvPr>
            <p:ph type="title" idx="4294967295"/>
          </p:nvPr>
        </p:nvSpPr>
        <p:spPr>
          <a:xfrm>
            <a:off x="1847528" y="476250"/>
            <a:ext cx="8304212" cy="993775"/>
          </a:xfrm>
        </p:spPr>
        <p:txBody>
          <a:bodyPr/>
          <a:lstStyle/>
          <a:p>
            <a:r>
              <a:rPr lang="en-GB" dirty="0"/>
              <a:t>We are all full of biases</a:t>
            </a:r>
          </a:p>
        </p:txBody>
      </p:sp>
    </p:spTree>
    <p:extLst>
      <p:ext uri="{BB962C8B-B14F-4D97-AF65-F5344CB8AC3E}">
        <p14:creationId xmlns:p14="http://schemas.microsoft.com/office/powerpoint/2010/main" val="403437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94B5-8893-374C-B55D-6F8E5836F00F}"/>
              </a:ext>
            </a:extLst>
          </p:cNvPr>
          <p:cNvSpPr>
            <a:spLocks noGrp="1"/>
          </p:cNvSpPr>
          <p:nvPr>
            <p:ph type="title"/>
          </p:nvPr>
        </p:nvSpPr>
        <p:spPr>
          <a:xfrm>
            <a:off x="479376" y="928322"/>
            <a:ext cx="10896600" cy="1325563"/>
          </a:xfrm>
        </p:spPr>
        <p:txBody>
          <a:bodyPr/>
          <a:lstStyle/>
          <a:p>
            <a:r>
              <a:rPr lang="en-GB" dirty="0"/>
              <a:t>What is CITE?</a:t>
            </a:r>
            <a:br>
              <a:rPr lang="en-GB" dirty="0"/>
            </a:br>
            <a:r>
              <a:rPr lang="en-GB" sz="3200" dirty="0"/>
              <a:t>Careers in Initial Teacher Education </a:t>
            </a:r>
          </a:p>
        </p:txBody>
      </p:sp>
      <p:sp>
        <p:nvSpPr>
          <p:cNvPr id="3" name="Content Placeholder 2"/>
          <p:cNvSpPr>
            <a:spLocks noGrp="1"/>
          </p:cNvSpPr>
          <p:nvPr>
            <p:ph idx="1"/>
          </p:nvPr>
        </p:nvSpPr>
        <p:spPr>
          <a:xfrm>
            <a:off x="1981200" y="2284832"/>
            <a:ext cx="8229600" cy="3374405"/>
          </a:xfrm>
        </p:spPr>
        <p:txBody>
          <a:bodyPr/>
          <a:lstStyle/>
          <a:p>
            <a:r>
              <a:rPr lang="en-GB" dirty="0"/>
              <a:t>Training package to support trainee teachers to include careers related learning in their teaching from the very beginning.</a:t>
            </a:r>
          </a:p>
          <a:p>
            <a:endParaRPr lang="en-GB" dirty="0"/>
          </a:p>
          <a:p>
            <a:r>
              <a:rPr lang="en-GB" dirty="0"/>
              <a:t>Three CPD sessions about different aspects of careers with associated ‘gap tasks’.</a:t>
            </a:r>
          </a:p>
        </p:txBody>
      </p:sp>
    </p:spTree>
    <p:extLst>
      <p:ext uri="{BB962C8B-B14F-4D97-AF65-F5344CB8AC3E}">
        <p14:creationId xmlns:p14="http://schemas.microsoft.com/office/powerpoint/2010/main" val="1755114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9576" y="188640"/>
            <a:ext cx="7128792" cy="5541677"/>
          </a:xfrm>
          <a:prstGeom prst="rect">
            <a:avLst/>
          </a:prstGeom>
        </p:spPr>
      </p:pic>
    </p:spTree>
    <p:extLst>
      <p:ext uri="{BB962C8B-B14F-4D97-AF65-F5344CB8AC3E}">
        <p14:creationId xmlns:p14="http://schemas.microsoft.com/office/powerpoint/2010/main" val="2632641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4E198C-C9BD-B146-9D79-86BCCAD098B2}"/>
              </a:ext>
            </a:extLst>
          </p:cNvPr>
          <p:cNvSpPr>
            <a:spLocks noGrp="1"/>
          </p:cNvSpPr>
          <p:nvPr>
            <p:ph idx="4294967295"/>
          </p:nvPr>
        </p:nvSpPr>
        <p:spPr>
          <a:xfrm>
            <a:off x="1127448" y="1700808"/>
            <a:ext cx="8305800" cy="3017837"/>
          </a:xfrm>
        </p:spPr>
        <p:txBody>
          <a:bodyPr anchor="t">
            <a:noAutofit/>
          </a:bodyPr>
          <a:lstStyle/>
          <a:p>
            <a:pPr marL="0" indent="0">
              <a:buNone/>
            </a:pPr>
            <a:r>
              <a:rPr lang="en-GB" sz="2700" dirty="0">
                <a:ea typeface="Myriad Pro Light" charset="0"/>
                <a:cs typeface="Arial" panose="020B0604020202020204" pitchFamily="34" charset="0"/>
              </a:rPr>
              <a:t>A father and his son are in an accident. Badly injured they are rushed to the hospital. In the operating room, the surgeon looks at the boy and says, “I can’t operate on this boy, he is my son.”</a:t>
            </a:r>
            <a:br>
              <a:rPr lang="en-GB" sz="2700" dirty="0">
                <a:ea typeface="Myriad Pro Light" charset="0"/>
                <a:cs typeface="Arial" panose="020B0604020202020204" pitchFamily="34" charset="0"/>
              </a:rPr>
            </a:br>
            <a:br>
              <a:rPr lang="en-GB" sz="2700" dirty="0">
                <a:ea typeface="Myriad Pro Light" charset="0"/>
                <a:cs typeface="Arial" panose="020B0604020202020204" pitchFamily="34" charset="0"/>
              </a:rPr>
            </a:br>
            <a:r>
              <a:rPr lang="en-GB" sz="2700" dirty="0">
                <a:ea typeface="Myriad Pro Light" charset="0"/>
                <a:cs typeface="Arial" panose="020B0604020202020204" pitchFamily="34" charset="0"/>
              </a:rPr>
              <a:t>How is this possible?</a:t>
            </a:r>
          </a:p>
        </p:txBody>
      </p:sp>
    </p:spTree>
    <p:extLst>
      <p:ext uri="{BB962C8B-B14F-4D97-AF65-F5344CB8AC3E}">
        <p14:creationId xmlns:p14="http://schemas.microsoft.com/office/powerpoint/2010/main" val="480478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6EBC6BB-B405-9445-8344-85548107ABDA}"/>
              </a:ext>
            </a:extLst>
          </p:cNvPr>
          <p:cNvSpPr>
            <a:spLocks noGrp="1"/>
          </p:cNvSpPr>
          <p:nvPr>
            <p:ph idx="4294967295"/>
          </p:nvPr>
        </p:nvSpPr>
        <p:spPr>
          <a:xfrm>
            <a:off x="0" y="1628775"/>
            <a:ext cx="6477000" cy="2279650"/>
          </a:xfrm>
        </p:spPr>
        <p:txBody>
          <a:bodyPr/>
          <a:lstStyle/>
          <a:p>
            <a:pPr marL="0" indent="0" algn="ctr">
              <a:buNone/>
            </a:pPr>
            <a:r>
              <a:rPr lang="en-GB" sz="3000" dirty="0"/>
              <a:t>Surgeon = Male</a:t>
            </a:r>
          </a:p>
          <a:p>
            <a:pPr marL="0" indent="0" algn="ctr">
              <a:buNone/>
            </a:pPr>
            <a:endParaRPr lang="en-GB" dirty="0"/>
          </a:p>
          <a:p>
            <a:pPr marL="0" indent="0" algn="ctr">
              <a:buNone/>
            </a:pPr>
            <a:r>
              <a:rPr lang="en-GB" dirty="0"/>
              <a:t>Automatic mental associations </a:t>
            </a:r>
            <a:br>
              <a:rPr lang="en-GB" dirty="0"/>
            </a:br>
            <a:r>
              <a:rPr lang="en-GB" dirty="0"/>
              <a:t>may have caused you to think </a:t>
            </a:r>
            <a:br>
              <a:rPr lang="en-GB" dirty="0"/>
            </a:br>
            <a:r>
              <a:rPr lang="en-GB" dirty="0"/>
              <a:t>“male” on reading “surgeon”</a:t>
            </a:r>
          </a:p>
        </p:txBody>
      </p:sp>
      <p:sp>
        <p:nvSpPr>
          <p:cNvPr id="2" name="TextBox 1">
            <a:extLst>
              <a:ext uri="{FF2B5EF4-FFF2-40B4-BE49-F238E27FC236}">
                <a16:creationId xmlns:a16="http://schemas.microsoft.com/office/drawing/2014/main" id="{AE0CC555-1AC8-AA4A-9E4C-9E9B4E5B7CEA}"/>
              </a:ext>
            </a:extLst>
          </p:cNvPr>
          <p:cNvSpPr txBox="1"/>
          <p:nvPr/>
        </p:nvSpPr>
        <p:spPr>
          <a:xfrm>
            <a:off x="2135560" y="4725145"/>
            <a:ext cx="807464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What other careers-related stereotypes are you aware of?</a:t>
            </a:r>
          </a:p>
        </p:txBody>
      </p:sp>
    </p:spTree>
    <p:extLst>
      <p:ext uri="{BB962C8B-B14F-4D97-AF65-F5344CB8AC3E}">
        <p14:creationId xmlns:p14="http://schemas.microsoft.com/office/powerpoint/2010/main" val="1195439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DFA91-3704-DE40-A691-89B4DF681BD0}"/>
              </a:ext>
            </a:extLst>
          </p:cNvPr>
          <p:cNvSpPr/>
          <p:nvPr/>
        </p:nvSpPr>
        <p:spPr>
          <a:xfrm>
            <a:off x="1533938" y="1525907"/>
            <a:ext cx="9124123" cy="3381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2500" dirty="0">
                <a:solidFill>
                  <a:schemeClr val="tx1"/>
                </a:solidFill>
                <a:cs typeface="Arial" panose="020B0604020202020204" pitchFamily="34" charset="0"/>
              </a:rPr>
              <a:t>On average, teachers give boys more time than girls to answer questions in class.</a:t>
            </a:r>
          </a:p>
          <a:p>
            <a:pPr marL="285750" indent="-285750">
              <a:buFont typeface="Arial" panose="020B0604020202020204" pitchFamily="34" charset="0"/>
              <a:buChar char="•"/>
            </a:pPr>
            <a:endParaRPr lang="en-GB" sz="2500" dirty="0">
              <a:solidFill>
                <a:schemeClr val="tx1"/>
              </a:solidFill>
              <a:cs typeface="Arial" panose="020B0604020202020204" pitchFamily="34" charset="0"/>
            </a:endParaRPr>
          </a:p>
          <a:p>
            <a:pPr marL="285750" indent="-285750">
              <a:buFont typeface="Arial" panose="020B0604020202020204" pitchFamily="34" charset="0"/>
              <a:buChar char="•"/>
            </a:pPr>
            <a:r>
              <a:rPr lang="en-GB" sz="2500" dirty="0">
                <a:solidFill>
                  <a:schemeClr val="tx1"/>
                </a:solidFill>
                <a:cs typeface="Arial" panose="020B0604020202020204" pitchFamily="34" charset="0"/>
              </a:rPr>
              <a:t>Boys are more likely than girls to raise their hands in class than girls.</a:t>
            </a:r>
          </a:p>
          <a:p>
            <a:pPr marL="285750" indent="-285750">
              <a:buFont typeface="Arial" panose="020B0604020202020204" pitchFamily="34" charset="0"/>
              <a:buChar char="•"/>
            </a:pPr>
            <a:endParaRPr lang="en-GB" sz="2500" dirty="0">
              <a:solidFill>
                <a:schemeClr val="tx1"/>
              </a:solidFill>
              <a:cs typeface="Arial" panose="020B0604020202020204" pitchFamily="34" charset="0"/>
            </a:endParaRPr>
          </a:p>
          <a:p>
            <a:pPr marL="285750" indent="-285750">
              <a:buFont typeface="Arial" panose="020B0604020202020204" pitchFamily="34" charset="0"/>
              <a:buChar char="•"/>
            </a:pPr>
            <a:r>
              <a:rPr lang="en-GB" sz="2500" dirty="0">
                <a:solidFill>
                  <a:schemeClr val="tx1"/>
                </a:solidFill>
                <a:cs typeface="Arial" panose="020B0604020202020204" pitchFamily="34" charset="0"/>
              </a:rPr>
              <a:t>White males tend to get more attention from the teacher than other groups.</a:t>
            </a:r>
          </a:p>
          <a:p>
            <a:pPr marL="285750" indent="-285750">
              <a:buFont typeface="Arial" panose="020B0604020202020204" pitchFamily="34" charset="0"/>
              <a:buChar char="•"/>
            </a:pPr>
            <a:endParaRPr lang="en-GB" sz="2500" dirty="0">
              <a:solidFill>
                <a:schemeClr val="tx1"/>
              </a:solidFill>
              <a:cs typeface="Arial" panose="020B0604020202020204" pitchFamily="34" charset="0"/>
            </a:endParaRPr>
          </a:p>
          <a:p>
            <a:pPr marL="285750" indent="-285750">
              <a:buFont typeface="Arial" panose="020B0604020202020204" pitchFamily="34" charset="0"/>
              <a:buChar char="•"/>
            </a:pPr>
            <a:r>
              <a:rPr lang="en-GB" sz="2500" dirty="0">
                <a:solidFill>
                  <a:schemeClr val="tx1"/>
                </a:solidFill>
                <a:cs typeface="Arial" panose="020B0604020202020204" pitchFamily="34" charset="0"/>
              </a:rPr>
              <a:t>When teachers are asked to remember their ‘best’ students, the answers are overwhelmingly males</a:t>
            </a:r>
            <a:r>
              <a:rPr lang="en-GB" sz="2600" dirty="0">
                <a:solidFill>
                  <a:schemeClr val="tx1"/>
                </a:solidFill>
                <a:cs typeface="Arial" panose="020B0604020202020204" pitchFamily="34" charset="0"/>
              </a:rPr>
              <a:t>.</a:t>
            </a:r>
          </a:p>
          <a:p>
            <a:pPr marL="285750" indent="-285750">
              <a:buFont typeface="Arial" panose="020B0604020202020204" pitchFamily="34" charset="0"/>
              <a:buChar char="•"/>
            </a:pPr>
            <a:endParaRPr lang="en-GB" sz="2000" dirty="0">
              <a:solidFill>
                <a:schemeClr val="tx1"/>
              </a:solidFill>
              <a:cs typeface="Arial" panose="020B0604020202020204" pitchFamily="34" charset="0"/>
            </a:endParaRPr>
          </a:p>
          <a:p>
            <a:pPr algn="r"/>
            <a:r>
              <a:rPr lang="en-GB" sz="2000" dirty="0" err="1">
                <a:solidFill>
                  <a:schemeClr val="tx1"/>
                </a:solidFill>
                <a:cs typeface="Arial" panose="020B0604020202020204" pitchFamily="34" charset="0"/>
              </a:rPr>
              <a:t>Sadker</a:t>
            </a:r>
            <a:r>
              <a:rPr lang="en-GB" sz="2000" dirty="0">
                <a:solidFill>
                  <a:schemeClr val="tx1"/>
                </a:solidFill>
                <a:cs typeface="Arial" panose="020B0604020202020204" pitchFamily="34" charset="0"/>
              </a:rPr>
              <a:t> &amp; </a:t>
            </a:r>
            <a:r>
              <a:rPr lang="en-GB" sz="2000" dirty="0" err="1">
                <a:solidFill>
                  <a:schemeClr val="tx1"/>
                </a:solidFill>
                <a:cs typeface="Arial" panose="020B0604020202020204" pitchFamily="34" charset="0"/>
              </a:rPr>
              <a:t>Sadker</a:t>
            </a:r>
            <a:r>
              <a:rPr lang="en-GB" sz="2000" dirty="0">
                <a:solidFill>
                  <a:schemeClr val="tx1"/>
                </a:solidFill>
                <a:cs typeface="Arial" panose="020B0604020202020204" pitchFamily="34" charset="0"/>
              </a:rPr>
              <a:t>, 2009</a:t>
            </a:r>
          </a:p>
          <a:p>
            <a:endParaRPr lang="en-GB" sz="2000" dirty="0">
              <a:solidFill>
                <a:schemeClr val="tx1"/>
              </a:solidFill>
              <a:cs typeface="Arial" panose="020B0604020202020204" pitchFamily="34" charset="0"/>
            </a:endParaRPr>
          </a:p>
        </p:txBody>
      </p:sp>
      <p:sp>
        <p:nvSpPr>
          <p:cNvPr id="3" name="Title 4">
            <a:extLst>
              <a:ext uri="{FF2B5EF4-FFF2-40B4-BE49-F238E27FC236}">
                <a16:creationId xmlns:a16="http://schemas.microsoft.com/office/drawing/2014/main" id="{37F7175B-5A1B-7349-B428-1B9BD376DEE5}"/>
              </a:ext>
            </a:extLst>
          </p:cNvPr>
          <p:cNvSpPr txBox="1">
            <a:spLocks/>
          </p:cNvSpPr>
          <p:nvPr/>
        </p:nvSpPr>
        <p:spPr>
          <a:xfrm>
            <a:off x="1343472" y="764704"/>
            <a:ext cx="8635879" cy="617187"/>
          </a:xfrm>
          <a:prstGeom prst="rect">
            <a:avLst/>
          </a:prstGeom>
        </p:spPr>
        <p:txBody>
          <a:bodyPr/>
          <a:lstStyle>
            <a:lvl1pPr algn="l" rtl="0" eaLnBrk="0" fontAlgn="base" hangingPunct="0">
              <a:spcBef>
                <a:spcPct val="0"/>
              </a:spcBef>
              <a:spcAft>
                <a:spcPct val="0"/>
              </a:spcAft>
              <a:defRPr sz="3200" b="1" kern="1200">
                <a:solidFill>
                  <a:srgbClr val="8D0E57"/>
                </a:solidFill>
                <a:latin typeface="Arial"/>
                <a:ea typeface="MS PGothic" pitchFamily="34" charset="-128"/>
                <a:cs typeface="Arial"/>
              </a:defRPr>
            </a:lvl1pPr>
            <a:lvl2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2pPr>
            <a:lvl3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3pPr>
            <a:lvl4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4pPr>
            <a:lvl5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r>
              <a:rPr lang="en-GB" dirty="0">
                <a:solidFill>
                  <a:schemeClr val="tx1"/>
                </a:solidFill>
                <a:latin typeface="Calibri" panose="020F0502020204030204" pitchFamily="34" charset="0"/>
                <a:cs typeface="Calibri" panose="020F0502020204030204" pitchFamily="34" charset="0"/>
              </a:rPr>
              <a:t>In schools</a:t>
            </a:r>
          </a:p>
        </p:txBody>
      </p:sp>
    </p:spTree>
    <p:extLst>
      <p:ext uri="{BB962C8B-B14F-4D97-AF65-F5344CB8AC3E}">
        <p14:creationId xmlns:p14="http://schemas.microsoft.com/office/powerpoint/2010/main" val="410456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751C1-E3E1-C742-A625-4B8DCA9D6F49}"/>
              </a:ext>
            </a:extLst>
          </p:cNvPr>
          <p:cNvSpPr txBox="1">
            <a:spLocks/>
          </p:cNvSpPr>
          <p:nvPr/>
        </p:nvSpPr>
        <p:spPr>
          <a:xfrm>
            <a:off x="1997340" y="692696"/>
            <a:ext cx="7981295" cy="84006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S PGothic" pitchFamily="34" charset="-128"/>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latin typeface="+mn-lt"/>
              </a:rPr>
              <a:t>Male and female teachers both interact more with boys than girls, but the difference is greater for male teachers.</a:t>
            </a:r>
          </a:p>
          <a:p>
            <a:pPr marL="0" indent="0">
              <a:buNone/>
            </a:pPr>
            <a:endParaRPr lang="en-GB" dirty="0">
              <a:latin typeface="+mn-lt"/>
            </a:endParaRPr>
          </a:p>
        </p:txBody>
      </p:sp>
      <p:graphicFrame>
        <p:nvGraphicFramePr>
          <p:cNvPr id="4" name="Table 3">
            <a:extLst>
              <a:ext uri="{FF2B5EF4-FFF2-40B4-BE49-F238E27FC236}">
                <a16:creationId xmlns:a16="http://schemas.microsoft.com/office/drawing/2014/main" id="{A7061060-BFD9-0D4E-AA91-50019BFDA983}"/>
              </a:ext>
            </a:extLst>
          </p:cNvPr>
          <p:cNvGraphicFramePr>
            <a:graphicFrameLocks noGrp="1"/>
          </p:cNvGraphicFramePr>
          <p:nvPr>
            <p:extLst>
              <p:ext uri="{D42A27DB-BD31-4B8C-83A1-F6EECF244321}">
                <p14:modId xmlns:p14="http://schemas.microsoft.com/office/powerpoint/2010/main" val="35696427"/>
              </p:ext>
            </p:extLst>
          </p:nvPr>
        </p:nvGraphicFramePr>
        <p:xfrm>
          <a:off x="1775519" y="1772816"/>
          <a:ext cx="8424936" cy="2603279"/>
        </p:xfrm>
        <a:graphic>
          <a:graphicData uri="http://schemas.openxmlformats.org/drawingml/2006/table">
            <a:tbl>
              <a:tblPr firstRow="1" bandRow="1">
                <a:tableStyleId>{21E4AEA4-8DFA-4A89-87EB-49C32662AFE0}</a:tableStyleId>
              </a:tblPr>
              <a:tblGrid>
                <a:gridCol w="1404156">
                  <a:extLst>
                    <a:ext uri="{9D8B030D-6E8A-4147-A177-3AD203B41FA5}">
                      <a16:colId xmlns:a16="http://schemas.microsoft.com/office/drawing/2014/main" val="1724420613"/>
                    </a:ext>
                  </a:extLst>
                </a:gridCol>
                <a:gridCol w="1404156">
                  <a:extLst>
                    <a:ext uri="{9D8B030D-6E8A-4147-A177-3AD203B41FA5}">
                      <a16:colId xmlns:a16="http://schemas.microsoft.com/office/drawing/2014/main" val="1511216637"/>
                    </a:ext>
                  </a:extLst>
                </a:gridCol>
                <a:gridCol w="1404156">
                  <a:extLst>
                    <a:ext uri="{9D8B030D-6E8A-4147-A177-3AD203B41FA5}">
                      <a16:colId xmlns:a16="http://schemas.microsoft.com/office/drawing/2014/main" val="197830333"/>
                    </a:ext>
                  </a:extLst>
                </a:gridCol>
                <a:gridCol w="1404156">
                  <a:extLst>
                    <a:ext uri="{9D8B030D-6E8A-4147-A177-3AD203B41FA5}">
                      <a16:colId xmlns:a16="http://schemas.microsoft.com/office/drawing/2014/main" val="2087486332"/>
                    </a:ext>
                  </a:extLst>
                </a:gridCol>
                <a:gridCol w="1404156">
                  <a:extLst>
                    <a:ext uri="{9D8B030D-6E8A-4147-A177-3AD203B41FA5}">
                      <a16:colId xmlns:a16="http://schemas.microsoft.com/office/drawing/2014/main" val="2774600970"/>
                    </a:ext>
                  </a:extLst>
                </a:gridCol>
                <a:gridCol w="1404156">
                  <a:extLst>
                    <a:ext uri="{9D8B030D-6E8A-4147-A177-3AD203B41FA5}">
                      <a16:colId xmlns:a16="http://schemas.microsoft.com/office/drawing/2014/main" val="3137358985"/>
                    </a:ext>
                  </a:extLst>
                </a:gridCol>
              </a:tblGrid>
              <a:tr h="907021">
                <a:tc>
                  <a:txBody>
                    <a:bodyPr/>
                    <a:lstStyle/>
                    <a:p>
                      <a:r>
                        <a:rPr lang="en-GB" sz="1800" dirty="0"/>
                        <a:t>All interactions</a:t>
                      </a:r>
                    </a:p>
                  </a:txBody>
                  <a:tcPr anchor="b"/>
                </a:tc>
                <a:tc>
                  <a:txBody>
                    <a:bodyPr/>
                    <a:lstStyle/>
                    <a:p>
                      <a:r>
                        <a:rPr lang="en-GB" sz="1800" dirty="0"/>
                        <a:t>Lessons with male</a:t>
                      </a:r>
                      <a:r>
                        <a:rPr lang="en-GB" sz="1800" baseline="0" dirty="0"/>
                        <a:t> teacher (%)</a:t>
                      </a:r>
                      <a:endParaRPr lang="en-GB" sz="1800" dirty="0"/>
                    </a:p>
                  </a:txBody>
                  <a:tcPr/>
                </a:tc>
                <a:tc>
                  <a:txBody>
                    <a:bodyPr/>
                    <a:lstStyle/>
                    <a:p>
                      <a:r>
                        <a:rPr lang="en-GB" sz="1800" dirty="0"/>
                        <a:t>Lessons with female teacher (%)</a:t>
                      </a:r>
                    </a:p>
                  </a:txBody>
                  <a:tcPr/>
                </a:tc>
                <a:tc>
                  <a:txBody>
                    <a:bodyPr/>
                    <a:lstStyle/>
                    <a:p>
                      <a:r>
                        <a:rPr lang="en-GB" sz="1800" dirty="0"/>
                        <a:t>Science interactions</a:t>
                      </a:r>
                    </a:p>
                  </a:txBody>
                  <a:tcPr/>
                </a:tc>
                <a:tc>
                  <a:txBody>
                    <a:bodyPr/>
                    <a:lstStyle/>
                    <a:p>
                      <a:r>
                        <a:rPr lang="en-GB" sz="1800" dirty="0"/>
                        <a:t>Lessons with male</a:t>
                      </a:r>
                      <a:r>
                        <a:rPr lang="en-GB" sz="1800" baseline="0" dirty="0"/>
                        <a:t> teacher (%)</a:t>
                      </a:r>
                      <a:endParaRPr lang="en-GB" sz="1800" dirty="0"/>
                    </a:p>
                  </a:txBody>
                  <a:tcPr/>
                </a:tc>
                <a:tc>
                  <a:txBody>
                    <a:bodyPr/>
                    <a:lstStyle/>
                    <a:p>
                      <a:r>
                        <a:rPr lang="en-GB" sz="1800" dirty="0"/>
                        <a:t>Lessons with female teacher (%)</a:t>
                      </a:r>
                    </a:p>
                  </a:txBody>
                  <a:tcPr/>
                </a:tc>
                <a:extLst>
                  <a:ext uri="{0D108BD9-81ED-4DB2-BD59-A6C34878D82A}">
                    <a16:rowId xmlns:a16="http://schemas.microsoft.com/office/drawing/2014/main" val="1083947926"/>
                  </a:ext>
                </a:extLst>
              </a:tr>
              <a:tr h="408719">
                <a:tc>
                  <a:txBody>
                    <a:bodyPr/>
                    <a:lstStyle/>
                    <a:p>
                      <a:r>
                        <a:rPr lang="en-GB" sz="1800" dirty="0"/>
                        <a:t>Whole class</a:t>
                      </a:r>
                    </a:p>
                  </a:txBody>
                  <a:tcPr/>
                </a:tc>
                <a:tc>
                  <a:txBody>
                    <a:bodyPr/>
                    <a:lstStyle/>
                    <a:p>
                      <a:pPr algn="ctr"/>
                      <a:r>
                        <a:rPr lang="en-GB" sz="2000" dirty="0"/>
                        <a:t>67</a:t>
                      </a:r>
                    </a:p>
                  </a:txBody>
                  <a:tcPr/>
                </a:tc>
                <a:tc>
                  <a:txBody>
                    <a:bodyPr/>
                    <a:lstStyle/>
                    <a:p>
                      <a:pPr algn="ctr"/>
                      <a:r>
                        <a:rPr lang="en-GB" sz="2000" dirty="0"/>
                        <a:t>64</a:t>
                      </a:r>
                    </a:p>
                  </a:txBody>
                  <a:tcPr/>
                </a:tc>
                <a:tc>
                  <a:txBody>
                    <a:bodyPr/>
                    <a:lstStyle/>
                    <a:p>
                      <a:r>
                        <a:rPr lang="en-GB" sz="1800" dirty="0"/>
                        <a:t>Whole class</a:t>
                      </a:r>
                    </a:p>
                  </a:txBody>
                  <a:tcPr/>
                </a:tc>
                <a:tc>
                  <a:txBody>
                    <a:bodyPr/>
                    <a:lstStyle/>
                    <a:p>
                      <a:pPr algn="ctr"/>
                      <a:r>
                        <a:rPr lang="en-GB" sz="2000" dirty="0"/>
                        <a:t>51</a:t>
                      </a:r>
                    </a:p>
                  </a:txBody>
                  <a:tcPr/>
                </a:tc>
                <a:tc>
                  <a:txBody>
                    <a:bodyPr/>
                    <a:lstStyle/>
                    <a:p>
                      <a:pPr algn="ctr"/>
                      <a:r>
                        <a:rPr lang="en-GB" sz="2000" dirty="0"/>
                        <a:t>43</a:t>
                      </a:r>
                    </a:p>
                  </a:txBody>
                  <a:tcPr/>
                </a:tc>
                <a:extLst>
                  <a:ext uri="{0D108BD9-81ED-4DB2-BD59-A6C34878D82A}">
                    <a16:rowId xmlns:a16="http://schemas.microsoft.com/office/drawing/2014/main" val="2377969847"/>
                  </a:ext>
                </a:extLst>
              </a:tr>
              <a:tr h="638274">
                <a:tc>
                  <a:txBody>
                    <a:bodyPr/>
                    <a:lstStyle/>
                    <a:p>
                      <a:r>
                        <a:rPr lang="en-GB" sz="1800" dirty="0"/>
                        <a:t>Teacher to boys</a:t>
                      </a:r>
                    </a:p>
                  </a:txBody>
                  <a:tcPr/>
                </a:tc>
                <a:tc>
                  <a:txBody>
                    <a:bodyPr/>
                    <a:lstStyle/>
                    <a:p>
                      <a:pPr algn="ctr"/>
                      <a:r>
                        <a:rPr lang="en-GB" sz="2000" dirty="0"/>
                        <a:t>21</a:t>
                      </a:r>
                    </a:p>
                  </a:txBody>
                  <a:tcPr/>
                </a:tc>
                <a:tc>
                  <a:txBody>
                    <a:bodyPr/>
                    <a:lstStyle/>
                    <a:p>
                      <a:pPr algn="ctr"/>
                      <a:r>
                        <a:rPr lang="en-GB" sz="2000" dirty="0"/>
                        <a:t>21</a:t>
                      </a:r>
                    </a:p>
                  </a:txBody>
                  <a:tcPr/>
                </a:tc>
                <a:tc>
                  <a:txBody>
                    <a:bodyPr/>
                    <a:lstStyle/>
                    <a:p>
                      <a:r>
                        <a:rPr lang="en-GB" sz="1800" dirty="0"/>
                        <a:t>Teacher to boys</a:t>
                      </a:r>
                    </a:p>
                  </a:txBody>
                  <a:tcPr/>
                </a:tc>
                <a:tc>
                  <a:txBody>
                    <a:bodyPr/>
                    <a:lstStyle/>
                    <a:p>
                      <a:pPr algn="ctr"/>
                      <a:r>
                        <a:rPr lang="en-GB" sz="2000" dirty="0"/>
                        <a:t>32</a:t>
                      </a:r>
                    </a:p>
                  </a:txBody>
                  <a:tcPr/>
                </a:tc>
                <a:tc>
                  <a:txBody>
                    <a:bodyPr/>
                    <a:lstStyle/>
                    <a:p>
                      <a:pPr algn="ctr"/>
                      <a:r>
                        <a:rPr lang="en-GB" sz="2000" dirty="0"/>
                        <a:t>32</a:t>
                      </a:r>
                    </a:p>
                  </a:txBody>
                  <a:tcPr/>
                </a:tc>
                <a:extLst>
                  <a:ext uri="{0D108BD9-81ED-4DB2-BD59-A6C34878D82A}">
                    <a16:rowId xmlns:a16="http://schemas.microsoft.com/office/drawing/2014/main" val="3418368605"/>
                  </a:ext>
                </a:extLst>
              </a:tr>
              <a:tr h="638274">
                <a:tc>
                  <a:txBody>
                    <a:bodyPr/>
                    <a:lstStyle/>
                    <a:p>
                      <a:r>
                        <a:rPr lang="en-GB" sz="1800" dirty="0"/>
                        <a:t>Teacher to girls</a:t>
                      </a:r>
                    </a:p>
                  </a:txBody>
                  <a:tcPr/>
                </a:tc>
                <a:tc>
                  <a:txBody>
                    <a:bodyPr/>
                    <a:lstStyle/>
                    <a:p>
                      <a:pPr algn="ctr"/>
                      <a:r>
                        <a:rPr lang="en-GB" sz="2000" dirty="0"/>
                        <a:t>12</a:t>
                      </a:r>
                    </a:p>
                  </a:txBody>
                  <a:tcPr/>
                </a:tc>
                <a:tc>
                  <a:txBody>
                    <a:bodyPr/>
                    <a:lstStyle/>
                    <a:p>
                      <a:pPr algn="ctr"/>
                      <a:r>
                        <a:rPr lang="en-GB" sz="2000" dirty="0"/>
                        <a:t>15</a:t>
                      </a:r>
                    </a:p>
                  </a:txBody>
                  <a:tcPr/>
                </a:tc>
                <a:tc>
                  <a:txBody>
                    <a:bodyPr/>
                    <a:lstStyle/>
                    <a:p>
                      <a:r>
                        <a:rPr lang="en-GB" sz="1800" dirty="0"/>
                        <a:t>Teacher to girls</a:t>
                      </a:r>
                    </a:p>
                  </a:txBody>
                  <a:tcPr/>
                </a:tc>
                <a:tc>
                  <a:txBody>
                    <a:bodyPr/>
                    <a:lstStyle/>
                    <a:p>
                      <a:pPr algn="ctr"/>
                      <a:r>
                        <a:rPr lang="en-GB" sz="2000" dirty="0"/>
                        <a:t>18</a:t>
                      </a:r>
                    </a:p>
                  </a:txBody>
                  <a:tcPr/>
                </a:tc>
                <a:tc>
                  <a:txBody>
                    <a:bodyPr/>
                    <a:lstStyle/>
                    <a:p>
                      <a:pPr algn="ctr"/>
                      <a:r>
                        <a:rPr lang="en-GB" sz="2000" dirty="0"/>
                        <a:t>25</a:t>
                      </a:r>
                    </a:p>
                  </a:txBody>
                  <a:tcPr/>
                </a:tc>
                <a:extLst>
                  <a:ext uri="{0D108BD9-81ED-4DB2-BD59-A6C34878D82A}">
                    <a16:rowId xmlns:a16="http://schemas.microsoft.com/office/drawing/2014/main" val="2180555857"/>
                  </a:ext>
                </a:extLst>
              </a:tr>
            </a:tbl>
          </a:graphicData>
        </a:graphic>
      </p:graphicFrame>
      <p:sp>
        <p:nvSpPr>
          <p:cNvPr id="2" name="TextBox 1">
            <a:extLst>
              <a:ext uri="{FF2B5EF4-FFF2-40B4-BE49-F238E27FC236}">
                <a16:creationId xmlns:a16="http://schemas.microsoft.com/office/drawing/2014/main" id="{4995EE90-5BB8-4847-9CED-69B424D848C6}"/>
              </a:ext>
            </a:extLst>
          </p:cNvPr>
          <p:cNvSpPr txBox="1"/>
          <p:nvPr/>
        </p:nvSpPr>
        <p:spPr>
          <a:xfrm>
            <a:off x="7896200" y="5517232"/>
            <a:ext cx="2038122" cy="369332"/>
          </a:xfrm>
          <a:prstGeom prst="rect">
            <a:avLst/>
          </a:prstGeom>
          <a:noFill/>
        </p:spPr>
        <p:txBody>
          <a:bodyPr wrap="none" rtlCol="0">
            <a:spAutoFit/>
          </a:bodyPr>
          <a:lstStyle/>
          <a:p>
            <a:r>
              <a:rPr lang="en-GB" i="1" dirty="0"/>
              <a:t>Eliasson et al., 2016</a:t>
            </a:r>
            <a:endParaRPr lang="en-GB" dirty="0"/>
          </a:p>
        </p:txBody>
      </p:sp>
    </p:spTree>
    <p:extLst>
      <p:ext uri="{BB962C8B-B14F-4D97-AF65-F5344CB8AC3E}">
        <p14:creationId xmlns:p14="http://schemas.microsoft.com/office/powerpoint/2010/main" val="343769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6D16-4FB3-5E4A-8117-ED4F468EA074}"/>
              </a:ext>
            </a:extLst>
          </p:cNvPr>
          <p:cNvSpPr>
            <a:spLocks noGrp="1"/>
          </p:cNvSpPr>
          <p:nvPr>
            <p:ph type="title" idx="4294967295"/>
          </p:nvPr>
        </p:nvSpPr>
        <p:spPr>
          <a:xfrm>
            <a:off x="767408" y="299639"/>
            <a:ext cx="6778625" cy="1143000"/>
          </a:xfrm>
        </p:spPr>
        <p:txBody>
          <a:bodyPr>
            <a:normAutofit/>
          </a:bodyPr>
          <a:lstStyle/>
          <a:p>
            <a:r>
              <a:rPr lang="en-GB" dirty="0"/>
              <a:t>Bias in Primary Education</a:t>
            </a:r>
          </a:p>
        </p:txBody>
      </p:sp>
      <p:sp>
        <p:nvSpPr>
          <p:cNvPr id="4" name="TextBox 3">
            <a:extLst>
              <a:ext uri="{FF2B5EF4-FFF2-40B4-BE49-F238E27FC236}">
                <a16:creationId xmlns:a16="http://schemas.microsoft.com/office/drawing/2014/main" id="{64B07C8F-F43F-394D-8CBF-D75A3B5EDBC4}"/>
              </a:ext>
            </a:extLst>
          </p:cNvPr>
          <p:cNvSpPr txBox="1"/>
          <p:nvPr/>
        </p:nvSpPr>
        <p:spPr>
          <a:xfrm>
            <a:off x="5145483" y="1896671"/>
            <a:ext cx="2250831" cy="923330"/>
          </a:xfrm>
          <a:prstGeom prst="rect">
            <a:avLst/>
          </a:prstGeom>
          <a:noFill/>
          <a:ln>
            <a:solidFill>
              <a:srgbClr val="860052"/>
            </a:solidFill>
          </a:ln>
        </p:spPr>
        <p:txBody>
          <a:bodyPr wrap="square" rtlCol="0">
            <a:spAutoFit/>
          </a:bodyPr>
          <a:lstStyle/>
          <a:p>
            <a:r>
              <a:rPr lang="en-GB" dirty="0"/>
              <a:t>Many fictional texts uphold traditional stereotypes.</a:t>
            </a:r>
          </a:p>
        </p:txBody>
      </p:sp>
      <p:sp>
        <p:nvSpPr>
          <p:cNvPr id="5" name="TextBox 4">
            <a:extLst>
              <a:ext uri="{FF2B5EF4-FFF2-40B4-BE49-F238E27FC236}">
                <a16:creationId xmlns:a16="http://schemas.microsoft.com/office/drawing/2014/main" id="{046FB7A3-758E-D54F-AFE6-2FC4863B6DCC}"/>
              </a:ext>
            </a:extLst>
          </p:cNvPr>
          <p:cNvSpPr txBox="1"/>
          <p:nvPr/>
        </p:nvSpPr>
        <p:spPr>
          <a:xfrm>
            <a:off x="2059022" y="1619672"/>
            <a:ext cx="2596818" cy="1477328"/>
          </a:xfrm>
          <a:prstGeom prst="rect">
            <a:avLst/>
          </a:prstGeom>
          <a:noFill/>
          <a:ln>
            <a:solidFill>
              <a:srgbClr val="860052"/>
            </a:solidFill>
          </a:ln>
        </p:spPr>
        <p:txBody>
          <a:bodyPr wrap="square" rtlCol="0">
            <a:spAutoFit/>
          </a:bodyPr>
          <a:lstStyle/>
          <a:p>
            <a:r>
              <a:rPr lang="en-GB" dirty="0"/>
              <a:t>The pattern of classroom interactions can unintentionally reinforce messages of expected and accepted behaviours.</a:t>
            </a:r>
          </a:p>
        </p:txBody>
      </p:sp>
      <p:sp>
        <p:nvSpPr>
          <p:cNvPr id="6" name="TextBox 5">
            <a:extLst>
              <a:ext uri="{FF2B5EF4-FFF2-40B4-BE49-F238E27FC236}">
                <a16:creationId xmlns:a16="http://schemas.microsoft.com/office/drawing/2014/main" id="{B95DCA1B-D915-6C42-A5B5-ACEB5D3D5DD1}"/>
              </a:ext>
            </a:extLst>
          </p:cNvPr>
          <p:cNvSpPr txBox="1"/>
          <p:nvPr/>
        </p:nvSpPr>
        <p:spPr>
          <a:xfrm>
            <a:off x="2148972" y="4005064"/>
            <a:ext cx="2996510" cy="1477328"/>
          </a:xfrm>
          <a:prstGeom prst="rect">
            <a:avLst/>
          </a:prstGeom>
          <a:noFill/>
          <a:ln>
            <a:solidFill>
              <a:srgbClr val="860052"/>
            </a:solidFill>
          </a:ln>
        </p:spPr>
        <p:txBody>
          <a:bodyPr wrap="square" rtlCol="0">
            <a:spAutoFit/>
          </a:bodyPr>
          <a:lstStyle/>
          <a:p>
            <a:r>
              <a:rPr lang="en-GB" dirty="0"/>
              <a:t>Ideas about what children are ‘good’ at, and subsequently what paths are open to them are embedded at an early age.</a:t>
            </a:r>
          </a:p>
        </p:txBody>
      </p:sp>
      <p:sp>
        <p:nvSpPr>
          <p:cNvPr id="7" name="TextBox 6">
            <a:extLst>
              <a:ext uri="{FF2B5EF4-FFF2-40B4-BE49-F238E27FC236}">
                <a16:creationId xmlns:a16="http://schemas.microsoft.com/office/drawing/2014/main" id="{3AD873F2-4254-094F-8D38-F94212EBA8E5}"/>
              </a:ext>
            </a:extLst>
          </p:cNvPr>
          <p:cNvSpPr txBox="1"/>
          <p:nvPr/>
        </p:nvSpPr>
        <p:spPr>
          <a:xfrm>
            <a:off x="6600057" y="4005064"/>
            <a:ext cx="3222581" cy="1477328"/>
          </a:xfrm>
          <a:prstGeom prst="rect">
            <a:avLst/>
          </a:prstGeom>
          <a:noFill/>
          <a:ln>
            <a:solidFill>
              <a:srgbClr val="860052"/>
            </a:solidFill>
          </a:ln>
        </p:spPr>
        <p:txBody>
          <a:bodyPr wrap="square" rtlCol="0">
            <a:spAutoFit/>
          </a:bodyPr>
          <a:lstStyle/>
          <a:p>
            <a:r>
              <a:rPr lang="en-GB" dirty="0"/>
              <a:t>There is a surprising amount of sexist language and behaviour used in society and this could be picked up and imitated by young children. </a:t>
            </a:r>
          </a:p>
        </p:txBody>
      </p:sp>
      <p:sp>
        <p:nvSpPr>
          <p:cNvPr id="9" name="TextBox 8">
            <a:extLst>
              <a:ext uri="{FF2B5EF4-FFF2-40B4-BE49-F238E27FC236}">
                <a16:creationId xmlns:a16="http://schemas.microsoft.com/office/drawing/2014/main" id="{B47BC11E-9793-2C4A-8C65-4082BEB95652}"/>
              </a:ext>
            </a:extLst>
          </p:cNvPr>
          <p:cNvSpPr txBox="1"/>
          <p:nvPr/>
        </p:nvSpPr>
        <p:spPr>
          <a:xfrm>
            <a:off x="7885955" y="1881405"/>
            <a:ext cx="2364438" cy="923330"/>
          </a:xfrm>
          <a:prstGeom prst="rect">
            <a:avLst/>
          </a:prstGeom>
          <a:noFill/>
          <a:ln>
            <a:solidFill>
              <a:srgbClr val="860052"/>
            </a:solidFill>
          </a:ln>
        </p:spPr>
        <p:txBody>
          <a:bodyPr wrap="square" rtlCol="0">
            <a:spAutoFit/>
          </a:bodyPr>
          <a:lstStyle/>
          <a:p>
            <a:r>
              <a:rPr lang="en-GB" dirty="0"/>
              <a:t>Teaching materials and displays can reinforce gender stereotypes.</a:t>
            </a:r>
          </a:p>
        </p:txBody>
      </p:sp>
    </p:spTree>
    <p:extLst>
      <p:ext uri="{BB962C8B-B14F-4D97-AF65-F5344CB8AC3E}">
        <p14:creationId xmlns:p14="http://schemas.microsoft.com/office/powerpoint/2010/main" val="3521465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BC5-9D34-F449-8704-C82060E9D03D}"/>
              </a:ext>
            </a:extLst>
          </p:cNvPr>
          <p:cNvSpPr>
            <a:spLocks noGrp="1"/>
          </p:cNvSpPr>
          <p:nvPr>
            <p:ph type="title" idx="4294967295"/>
          </p:nvPr>
        </p:nvSpPr>
        <p:spPr>
          <a:xfrm>
            <a:off x="551384" y="548680"/>
            <a:ext cx="6778625" cy="1143000"/>
          </a:xfrm>
        </p:spPr>
        <p:txBody>
          <a:bodyPr/>
          <a:lstStyle/>
          <a:p>
            <a:r>
              <a:rPr lang="en-US" dirty="0"/>
              <a:t>Language in the classroom</a:t>
            </a:r>
          </a:p>
        </p:txBody>
      </p:sp>
      <p:sp>
        <p:nvSpPr>
          <p:cNvPr id="4" name="Rectangular Callout 3">
            <a:extLst>
              <a:ext uri="{FF2B5EF4-FFF2-40B4-BE49-F238E27FC236}">
                <a16:creationId xmlns:a16="http://schemas.microsoft.com/office/drawing/2014/main" id="{6652AF49-7492-664A-99E0-1C7F88B4CCAC}"/>
              </a:ext>
            </a:extLst>
          </p:cNvPr>
          <p:cNvSpPr/>
          <p:nvPr/>
        </p:nvSpPr>
        <p:spPr>
          <a:xfrm>
            <a:off x="2135561" y="2188745"/>
            <a:ext cx="2477681" cy="1351462"/>
          </a:xfrm>
          <a:prstGeom prst="wedgeRectCallout">
            <a:avLst/>
          </a:prstGeom>
          <a:noFill/>
          <a:ln>
            <a:solidFill>
              <a:srgbClr val="1E4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“He writes like a typical boy.”</a:t>
            </a:r>
          </a:p>
        </p:txBody>
      </p:sp>
      <p:sp>
        <p:nvSpPr>
          <p:cNvPr id="5" name="Rectangular Callout 4">
            <a:extLst>
              <a:ext uri="{FF2B5EF4-FFF2-40B4-BE49-F238E27FC236}">
                <a16:creationId xmlns:a16="http://schemas.microsoft.com/office/drawing/2014/main" id="{5B67E9CE-B264-CF4E-AD36-549DD4333E36}"/>
              </a:ext>
            </a:extLst>
          </p:cNvPr>
          <p:cNvSpPr/>
          <p:nvPr/>
        </p:nvSpPr>
        <p:spPr>
          <a:xfrm>
            <a:off x="5015881" y="2188745"/>
            <a:ext cx="2477681" cy="1351462"/>
          </a:xfrm>
          <a:prstGeom prst="wedgeRectCallout">
            <a:avLst/>
          </a:prstGeom>
          <a:noFill/>
          <a:ln>
            <a:solidFill>
              <a:srgbClr val="1E4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“What a pretty dress you’re wearing today Sophie.”</a:t>
            </a:r>
          </a:p>
        </p:txBody>
      </p:sp>
      <p:sp>
        <p:nvSpPr>
          <p:cNvPr id="6" name="Rectangular Callout 5">
            <a:extLst>
              <a:ext uri="{FF2B5EF4-FFF2-40B4-BE49-F238E27FC236}">
                <a16:creationId xmlns:a16="http://schemas.microsoft.com/office/drawing/2014/main" id="{EDBFB3C5-C599-6E4B-AB11-526B16E5129F}"/>
              </a:ext>
            </a:extLst>
          </p:cNvPr>
          <p:cNvSpPr/>
          <p:nvPr/>
        </p:nvSpPr>
        <p:spPr>
          <a:xfrm>
            <a:off x="7896201" y="2188745"/>
            <a:ext cx="2477681" cy="1351462"/>
          </a:xfrm>
          <a:prstGeom prst="wedgeRectCallout">
            <a:avLst/>
          </a:prstGeom>
          <a:noFill/>
          <a:ln>
            <a:solidFill>
              <a:srgbClr val="1E4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“I need two strong lads to help me carry these books.”</a:t>
            </a:r>
          </a:p>
        </p:txBody>
      </p:sp>
      <p:sp>
        <p:nvSpPr>
          <p:cNvPr id="7" name="Rectangular Callout 6">
            <a:extLst>
              <a:ext uri="{FF2B5EF4-FFF2-40B4-BE49-F238E27FC236}">
                <a16:creationId xmlns:a16="http://schemas.microsoft.com/office/drawing/2014/main" id="{3D65D5F6-66DA-4A4D-BD91-11B7476907FB}"/>
              </a:ext>
            </a:extLst>
          </p:cNvPr>
          <p:cNvSpPr/>
          <p:nvPr/>
        </p:nvSpPr>
        <p:spPr>
          <a:xfrm>
            <a:off x="2135561" y="4165770"/>
            <a:ext cx="2477681" cy="1351462"/>
          </a:xfrm>
          <a:prstGeom prst="wedgeRectCallout">
            <a:avLst/>
          </a:prstGeom>
          <a:noFill/>
          <a:ln>
            <a:solidFill>
              <a:srgbClr val="1E4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“OK guys, pens down.”</a:t>
            </a:r>
          </a:p>
        </p:txBody>
      </p:sp>
      <p:sp>
        <p:nvSpPr>
          <p:cNvPr id="8" name="Rectangular Callout 7">
            <a:extLst>
              <a:ext uri="{FF2B5EF4-FFF2-40B4-BE49-F238E27FC236}">
                <a16:creationId xmlns:a16="http://schemas.microsoft.com/office/drawing/2014/main" id="{F56BA240-810F-D348-A56E-4C6052AFC182}"/>
              </a:ext>
            </a:extLst>
          </p:cNvPr>
          <p:cNvSpPr/>
          <p:nvPr/>
        </p:nvSpPr>
        <p:spPr>
          <a:xfrm>
            <a:off x="5015881" y="4165770"/>
            <a:ext cx="2477681" cy="1351462"/>
          </a:xfrm>
          <a:prstGeom prst="wedgeRectCallout">
            <a:avLst/>
          </a:prstGeom>
          <a:noFill/>
          <a:ln>
            <a:solidFill>
              <a:srgbClr val="1E4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“You’re being very kind there Emily.”</a:t>
            </a:r>
          </a:p>
        </p:txBody>
      </p:sp>
      <p:sp>
        <p:nvSpPr>
          <p:cNvPr id="9" name="Rectangular Callout 8">
            <a:extLst>
              <a:ext uri="{FF2B5EF4-FFF2-40B4-BE49-F238E27FC236}">
                <a16:creationId xmlns:a16="http://schemas.microsoft.com/office/drawing/2014/main" id="{B5D904C1-557F-6C48-94F4-A5719C35C331}"/>
              </a:ext>
            </a:extLst>
          </p:cNvPr>
          <p:cNvSpPr/>
          <p:nvPr/>
        </p:nvSpPr>
        <p:spPr>
          <a:xfrm>
            <a:off x="7896201" y="4165770"/>
            <a:ext cx="2477681" cy="1351462"/>
          </a:xfrm>
          <a:prstGeom prst="wedgeRectCallout">
            <a:avLst/>
          </a:prstGeom>
          <a:noFill/>
          <a:ln>
            <a:solidFill>
              <a:srgbClr val="1E4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“Don’t be such a girl Josh.”</a:t>
            </a:r>
          </a:p>
        </p:txBody>
      </p:sp>
    </p:spTree>
    <p:extLst>
      <p:ext uri="{BB962C8B-B14F-4D97-AF65-F5344CB8AC3E}">
        <p14:creationId xmlns:p14="http://schemas.microsoft.com/office/powerpoint/2010/main" val="151296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CA33-E9DB-B640-8598-C75590CB2B78}"/>
              </a:ext>
            </a:extLst>
          </p:cNvPr>
          <p:cNvSpPr>
            <a:spLocks noGrp="1"/>
          </p:cNvSpPr>
          <p:nvPr>
            <p:ph type="title"/>
          </p:nvPr>
        </p:nvSpPr>
        <p:spPr>
          <a:xfrm>
            <a:off x="767408" y="184937"/>
            <a:ext cx="6778625" cy="1143000"/>
          </a:xfrm>
        </p:spPr>
        <p:txBody>
          <a:bodyPr/>
          <a:lstStyle/>
          <a:p>
            <a:r>
              <a:rPr lang="en-GB" dirty="0"/>
              <a:t>What can we do about this?</a:t>
            </a:r>
          </a:p>
        </p:txBody>
      </p:sp>
      <p:sp>
        <p:nvSpPr>
          <p:cNvPr id="3" name="Content Placeholder 2">
            <a:extLst>
              <a:ext uri="{FF2B5EF4-FFF2-40B4-BE49-F238E27FC236}">
                <a16:creationId xmlns:a16="http://schemas.microsoft.com/office/drawing/2014/main" id="{EC46B7DA-A7F5-F44C-A980-78580ED92BD0}"/>
              </a:ext>
            </a:extLst>
          </p:cNvPr>
          <p:cNvSpPr>
            <a:spLocks noGrp="1"/>
          </p:cNvSpPr>
          <p:nvPr>
            <p:ph idx="1"/>
          </p:nvPr>
        </p:nvSpPr>
        <p:spPr>
          <a:xfrm>
            <a:off x="1775520" y="1312718"/>
            <a:ext cx="6335935" cy="2817812"/>
          </a:xfrm>
        </p:spPr>
        <p:txBody>
          <a:bodyPr/>
          <a:lstStyle/>
          <a:p>
            <a:r>
              <a:rPr lang="en-GB" dirty="0"/>
              <a:t>Be consciously aware of the issue</a:t>
            </a:r>
          </a:p>
          <a:p>
            <a:endParaRPr lang="en-GB" dirty="0"/>
          </a:p>
          <a:p>
            <a:r>
              <a:rPr lang="en-GB" dirty="0"/>
              <a:t>Think carefully about the messages in lesson materials, literature, displays, etc.</a:t>
            </a:r>
          </a:p>
          <a:p>
            <a:endParaRPr lang="en-GB" dirty="0"/>
          </a:p>
          <a:p>
            <a:r>
              <a:rPr lang="en-GB" dirty="0"/>
              <a:t>Think about our choice of language and the underlying messages it sends</a:t>
            </a:r>
          </a:p>
          <a:p>
            <a:endParaRPr lang="en-GB" dirty="0"/>
          </a:p>
          <a:p>
            <a:r>
              <a:rPr lang="en-GB" dirty="0"/>
              <a:t>Be aware of choices you make regarding classroom management</a:t>
            </a:r>
          </a:p>
        </p:txBody>
      </p:sp>
      <p:pic>
        <p:nvPicPr>
          <p:cNvPr id="4" name="Picture 3"/>
          <p:cNvPicPr>
            <a:picLocks noChangeAspect="1"/>
          </p:cNvPicPr>
          <p:nvPr/>
        </p:nvPicPr>
        <p:blipFill>
          <a:blip r:embed="rId3"/>
          <a:stretch>
            <a:fillRect/>
          </a:stretch>
        </p:blipFill>
        <p:spPr>
          <a:xfrm>
            <a:off x="8400256" y="1275922"/>
            <a:ext cx="2497580" cy="3524622"/>
          </a:xfrm>
          <a:prstGeom prst="rect">
            <a:avLst/>
          </a:prstGeom>
        </p:spPr>
      </p:pic>
    </p:spTree>
    <p:extLst>
      <p:ext uri="{BB962C8B-B14F-4D97-AF65-F5344CB8AC3E}">
        <p14:creationId xmlns:p14="http://schemas.microsoft.com/office/powerpoint/2010/main" val="47282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B758-0B01-EC40-918D-75E0B9BCBD0B}"/>
              </a:ext>
            </a:extLst>
          </p:cNvPr>
          <p:cNvSpPr>
            <a:spLocks noGrp="1"/>
          </p:cNvSpPr>
          <p:nvPr>
            <p:ph type="title"/>
          </p:nvPr>
        </p:nvSpPr>
        <p:spPr>
          <a:xfrm>
            <a:off x="551384" y="15066"/>
            <a:ext cx="10896600" cy="1325563"/>
          </a:xfrm>
        </p:spPr>
        <p:txBody>
          <a:bodyPr/>
          <a:lstStyle/>
          <a:p>
            <a:r>
              <a:rPr lang="en-GB" dirty="0"/>
              <a:t>Summary</a:t>
            </a:r>
          </a:p>
        </p:txBody>
      </p:sp>
      <p:sp>
        <p:nvSpPr>
          <p:cNvPr id="3" name="Content Placeholder 2">
            <a:extLst>
              <a:ext uri="{FF2B5EF4-FFF2-40B4-BE49-F238E27FC236}">
                <a16:creationId xmlns:a16="http://schemas.microsoft.com/office/drawing/2014/main" id="{B65A6146-DF72-9C4F-9FA6-13A9CC7A57CF}"/>
              </a:ext>
            </a:extLst>
          </p:cNvPr>
          <p:cNvSpPr>
            <a:spLocks noGrp="1"/>
          </p:cNvSpPr>
          <p:nvPr>
            <p:ph idx="1"/>
          </p:nvPr>
        </p:nvSpPr>
        <p:spPr>
          <a:xfrm>
            <a:off x="1884884" y="1124744"/>
            <a:ext cx="8229600" cy="2951857"/>
          </a:xfrm>
        </p:spPr>
        <p:txBody>
          <a:bodyPr/>
          <a:lstStyle/>
          <a:p>
            <a:r>
              <a:rPr lang="en-GB" dirty="0"/>
              <a:t>Gendered careers choices can be explained due to societal (nurture) influences</a:t>
            </a:r>
          </a:p>
          <a:p>
            <a:r>
              <a:rPr lang="en-GB" dirty="0"/>
              <a:t>Schools and teachers are an example of a societal influence</a:t>
            </a:r>
          </a:p>
          <a:p>
            <a:r>
              <a:rPr lang="en-GB" dirty="0"/>
              <a:t>We are all biased in some form e.g. stereotypes</a:t>
            </a:r>
          </a:p>
          <a:p>
            <a:r>
              <a:rPr lang="en-GB" dirty="0"/>
              <a:t>These unconscious biases affect our teaching practice …</a:t>
            </a:r>
          </a:p>
          <a:p>
            <a:r>
              <a:rPr lang="en-GB" dirty="0"/>
              <a:t>… which may influence the career choices made by children</a:t>
            </a:r>
          </a:p>
          <a:p>
            <a:r>
              <a:rPr lang="en-GB" dirty="0"/>
              <a:t>There are strategies/structures we can use to lessen the effect of bias</a:t>
            </a:r>
          </a:p>
          <a:p>
            <a:endParaRPr lang="en-GB" dirty="0"/>
          </a:p>
        </p:txBody>
      </p:sp>
    </p:spTree>
    <p:extLst>
      <p:ext uri="{BB962C8B-B14F-4D97-AF65-F5344CB8AC3E}">
        <p14:creationId xmlns:p14="http://schemas.microsoft.com/office/powerpoint/2010/main" val="290609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F056-CEBF-EC4F-BD57-D316C4DEBF58}"/>
              </a:ext>
            </a:extLst>
          </p:cNvPr>
          <p:cNvSpPr>
            <a:spLocks noGrp="1"/>
          </p:cNvSpPr>
          <p:nvPr>
            <p:ph type="title"/>
          </p:nvPr>
        </p:nvSpPr>
        <p:spPr>
          <a:xfrm>
            <a:off x="623392" y="332656"/>
            <a:ext cx="10896600" cy="1325563"/>
          </a:xfrm>
        </p:spPr>
        <p:txBody>
          <a:bodyPr/>
          <a:lstStyle/>
          <a:p>
            <a:r>
              <a:rPr lang="en-GB" dirty="0"/>
              <a:t>The CITE Tools</a:t>
            </a:r>
          </a:p>
        </p:txBody>
      </p:sp>
      <p:sp>
        <p:nvSpPr>
          <p:cNvPr id="3" name="Content Placeholder 2">
            <a:extLst>
              <a:ext uri="{FF2B5EF4-FFF2-40B4-BE49-F238E27FC236}">
                <a16:creationId xmlns:a16="http://schemas.microsoft.com/office/drawing/2014/main" id="{B9CD3BF1-9194-934F-9EA7-64613961731C}"/>
              </a:ext>
            </a:extLst>
          </p:cNvPr>
          <p:cNvSpPr>
            <a:spLocks noGrp="1"/>
          </p:cNvSpPr>
          <p:nvPr>
            <p:ph idx="1"/>
          </p:nvPr>
        </p:nvSpPr>
        <p:spPr>
          <a:xfrm>
            <a:off x="653807" y="1658219"/>
            <a:ext cx="10896600" cy="3359621"/>
          </a:xfrm>
        </p:spPr>
        <p:txBody>
          <a:bodyPr/>
          <a:lstStyle/>
          <a:p>
            <a:r>
              <a:rPr lang="en-GB" dirty="0"/>
              <a:t>Created to help you deepen your understanding of bias in primary education and careers further during your placements.</a:t>
            </a:r>
          </a:p>
          <a:p>
            <a:endParaRPr lang="en-GB" dirty="0"/>
          </a:p>
          <a:p>
            <a:r>
              <a:rPr lang="en-GB" dirty="0"/>
              <a:t>Linked to Teaching Standards in order to support your placement.</a:t>
            </a:r>
          </a:p>
          <a:p>
            <a:endParaRPr lang="en-GB" dirty="0"/>
          </a:p>
        </p:txBody>
      </p:sp>
    </p:spTree>
    <p:extLst>
      <p:ext uri="{BB962C8B-B14F-4D97-AF65-F5344CB8AC3E}">
        <p14:creationId xmlns:p14="http://schemas.microsoft.com/office/powerpoint/2010/main" val="250139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700540" y="1632633"/>
            <a:ext cx="2522953" cy="767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CPD 1</a:t>
            </a:r>
          </a:p>
          <a:p>
            <a:pPr algn="ctr"/>
            <a:r>
              <a:rPr lang="en-GB" sz="1400" dirty="0"/>
              <a:t>Careers Education and Unconscious Bias</a:t>
            </a:r>
          </a:p>
        </p:txBody>
      </p:sp>
      <p:sp>
        <p:nvSpPr>
          <p:cNvPr id="43" name="Rounded Rectangle 42"/>
          <p:cNvSpPr/>
          <p:nvPr/>
        </p:nvSpPr>
        <p:spPr>
          <a:xfrm>
            <a:off x="6120681" y="2177681"/>
            <a:ext cx="4068174" cy="9669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Follow up Activity</a:t>
            </a:r>
          </a:p>
          <a:p>
            <a:pPr algn="ctr"/>
            <a:r>
              <a:rPr lang="en-GB" sz="1400" dirty="0"/>
              <a:t>Exploring unconscious bias in school </a:t>
            </a:r>
            <a:br>
              <a:rPr lang="en-GB" sz="1400" dirty="0"/>
            </a:br>
            <a:r>
              <a:rPr lang="en-GB" sz="1400" dirty="0"/>
              <a:t>Reflective Activity: Confidence in challenging biases</a:t>
            </a:r>
          </a:p>
        </p:txBody>
      </p:sp>
      <p:sp>
        <p:nvSpPr>
          <p:cNvPr id="44" name="Rounded Rectangle 43"/>
          <p:cNvSpPr/>
          <p:nvPr/>
        </p:nvSpPr>
        <p:spPr>
          <a:xfrm>
            <a:off x="6139794" y="3519296"/>
            <a:ext cx="4082690" cy="85954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Follow up Activity</a:t>
            </a:r>
          </a:p>
          <a:p>
            <a:pPr algn="ctr"/>
            <a:r>
              <a:rPr lang="en-GB" sz="1400" dirty="0"/>
              <a:t>Use the Primary Careers Tool in Classroom</a:t>
            </a:r>
            <a:br>
              <a:rPr lang="en-GB" sz="1400" dirty="0"/>
            </a:br>
            <a:r>
              <a:rPr lang="en-GB" sz="1400" dirty="0"/>
              <a:t>Reflective Activity: Confidence using resources</a:t>
            </a:r>
          </a:p>
        </p:txBody>
      </p:sp>
      <p:sp>
        <p:nvSpPr>
          <p:cNvPr id="48" name="Rectangle 47"/>
          <p:cNvSpPr/>
          <p:nvPr/>
        </p:nvSpPr>
        <p:spPr>
          <a:xfrm>
            <a:off x="2736059" y="3176639"/>
            <a:ext cx="2505700" cy="58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CPD 2</a:t>
            </a:r>
          </a:p>
          <a:p>
            <a:pPr algn="ctr"/>
            <a:r>
              <a:rPr lang="en-GB" sz="1400" dirty="0"/>
              <a:t>Primary Careers Tool</a:t>
            </a:r>
          </a:p>
        </p:txBody>
      </p:sp>
      <p:sp>
        <p:nvSpPr>
          <p:cNvPr id="49" name="Rectangle 48"/>
          <p:cNvSpPr/>
          <p:nvPr/>
        </p:nvSpPr>
        <p:spPr>
          <a:xfrm>
            <a:off x="2702721" y="4421875"/>
            <a:ext cx="2520772" cy="806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CPD 3</a:t>
            </a:r>
          </a:p>
          <a:p>
            <a:pPr algn="ctr"/>
            <a:r>
              <a:rPr lang="en-GB" sz="1400" dirty="0"/>
              <a:t>STEM Attributes and STEM Person of the Week</a:t>
            </a:r>
          </a:p>
        </p:txBody>
      </p:sp>
      <p:sp>
        <p:nvSpPr>
          <p:cNvPr id="50" name="Rounded Rectangle 49"/>
          <p:cNvSpPr/>
          <p:nvPr/>
        </p:nvSpPr>
        <p:spPr>
          <a:xfrm>
            <a:off x="6109081" y="4941169"/>
            <a:ext cx="4091374" cy="80219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Follow up Activity</a:t>
            </a:r>
          </a:p>
          <a:p>
            <a:pPr algn="ctr"/>
            <a:r>
              <a:rPr lang="en-GB" sz="1400" dirty="0"/>
              <a:t>Use STEM Person of the Week in the Classroom </a:t>
            </a:r>
          </a:p>
          <a:p>
            <a:pPr algn="ctr"/>
            <a:r>
              <a:rPr lang="en-GB" sz="1400" dirty="0"/>
              <a:t>Reflective Activity: Confidence using resources</a:t>
            </a:r>
          </a:p>
        </p:txBody>
      </p:sp>
      <p:cxnSp>
        <p:nvCxnSpPr>
          <p:cNvPr id="51" name="Straight Connector 50"/>
          <p:cNvCxnSpPr/>
          <p:nvPr/>
        </p:nvCxnSpPr>
        <p:spPr>
          <a:xfrm flipH="1">
            <a:off x="5790898" y="1062267"/>
            <a:ext cx="12892" cy="552846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587227" y="1062267"/>
            <a:ext cx="3135085" cy="400110"/>
          </a:xfrm>
          <a:prstGeom prst="rect">
            <a:avLst/>
          </a:prstGeom>
          <a:noFill/>
        </p:spPr>
        <p:txBody>
          <a:bodyPr wrap="square" rtlCol="0">
            <a:spAutoFit/>
          </a:bodyPr>
          <a:lstStyle/>
          <a:p>
            <a:pPr algn="ctr"/>
            <a:r>
              <a:rPr lang="en-GB" sz="2000" dirty="0"/>
              <a:t>ITE Student activity</a:t>
            </a:r>
          </a:p>
        </p:txBody>
      </p:sp>
      <p:sp>
        <p:nvSpPr>
          <p:cNvPr id="24" name="Title 1">
            <a:extLst>
              <a:ext uri="{FF2B5EF4-FFF2-40B4-BE49-F238E27FC236}">
                <a16:creationId xmlns:a16="http://schemas.microsoft.com/office/drawing/2014/main" id="{0BEDA668-7121-FD42-B051-66518A6871E4}"/>
              </a:ext>
            </a:extLst>
          </p:cNvPr>
          <p:cNvSpPr txBox="1">
            <a:spLocks/>
          </p:cNvSpPr>
          <p:nvPr/>
        </p:nvSpPr>
        <p:spPr>
          <a:xfrm>
            <a:off x="1806732" y="265212"/>
            <a:ext cx="6778625" cy="1143000"/>
          </a:xfrm>
          <a:prstGeom prst="rect">
            <a:avLst/>
          </a:prstGeom>
        </p:spPr>
        <p:txBody>
          <a:bodyPr/>
          <a:lstStyle>
            <a:lvl1pPr algn="l" rtl="0" eaLnBrk="0" fontAlgn="base" hangingPunct="0">
              <a:spcBef>
                <a:spcPct val="0"/>
              </a:spcBef>
              <a:spcAft>
                <a:spcPct val="0"/>
              </a:spcAft>
              <a:defRPr sz="3200" b="1" kern="1200">
                <a:solidFill>
                  <a:srgbClr val="8D0E57"/>
                </a:solidFill>
                <a:latin typeface="Arial"/>
                <a:ea typeface="MS PGothic" pitchFamily="34" charset="-128"/>
                <a:cs typeface="Arial"/>
              </a:defRPr>
            </a:lvl1pPr>
            <a:lvl2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2pPr>
            <a:lvl3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3pPr>
            <a:lvl4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4pPr>
            <a:lvl5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r>
              <a:rPr lang="en-GB" dirty="0">
                <a:solidFill>
                  <a:schemeClr val="tx1"/>
                </a:solidFill>
                <a:latin typeface="+mn-lt"/>
              </a:rPr>
              <a:t>Timeline of Activity</a:t>
            </a:r>
          </a:p>
        </p:txBody>
      </p:sp>
    </p:spTree>
    <p:extLst>
      <p:ext uri="{BB962C8B-B14F-4D97-AF65-F5344CB8AC3E}">
        <p14:creationId xmlns:p14="http://schemas.microsoft.com/office/powerpoint/2010/main" val="1309245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F32EB-1B88-F14D-A437-42F4306B158F}"/>
              </a:ext>
            </a:extLst>
          </p:cNvPr>
          <p:cNvSpPr>
            <a:spLocks noGrp="1"/>
          </p:cNvSpPr>
          <p:nvPr>
            <p:ph type="title"/>
          </p:nvPr>
        </p:nvSpPr>
        <p:spPr>
          <a:xfrm>
            <a:off x="767408" y="604386"/>
            <a:ext cx="5256584" cy="1143000"/>
          </a:xfrm>
        </p:spPr>
        <p:txBody>
          <a:bodyPr/>
          <a:lstStyle/>
          <a:p>
            <a:r>
              <a:rPr lang="en-GB" dirty="0"/>
              <a:t>Tool 1: Classroom Interactions Analysis Tool </a:t>
            </a:r>
          </a:p>
        </p:txBody>
      </p:sp>
      <p:sp>
        <p:nvSpPr>
          <p:cNvPr id="8" name="Title 1">
            <a:extLst>
              <a:ext uri="{FF2B5EF4-FFF2-40B4-BE49-F238E27FC236}">
                <a16:creationId xmlns:a16="http://schemas.microsoft.com/office/drawing/2014/main" id="{C61BA067-387D-3B44-B8A1-7E4FA6CD7AEA}"/>
              </a:ext>
            </a:extLst>
          </p:cNvPr>
          <p:cNvSpPr txBox="1">
            <a:spLocks/>
          </p:cNvSpPr>
          <p:nvPr/>
        </p:nvSpPr>
        <p:spPr bwMode="auto">
          <a:xfrm>
            <a:off x="741552" y="1877928"/>
            <a:ext cx="52565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kern="1200">
                <a:solidFill>
                  <a:srgbClr val="8D0E57"/>
                </a:solidFill>
                <a:latin typeface="Arial"/>
                <a:ea typeface="MS PGothic" pitchFamily="34" charset="-128"/>
                <a:cs typeface="Arial"/>
              </a:defRPr>
            </a:lvl1pPr>
            <a:lvl2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2pPr>
            <a:lvl3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3pPr>
            <a:lvl4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4pPr>
            <a:lvl5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r>
              <a:rPr lang="en-GB" dirty="0">
                <a:solidFill>
                  <a:schemeClr val="tx1"/>
                </a:solidFill>
              </a:rPr>
              <a:t>Tool 2: Literature Analysis Tool </a:t>
            </a:r>
          </a:p>
        </p:txBody>
      </p:sp>
      <p:sp>
        <p:nvSpPr>
          <p:cNvPr id="9" name="Title 1">
            <a:extLst>
              <a:ext uri="{FF2B5EF4-FFF2-40B4-BE49-F238E27FC236}">
                <a16:creationId xmlns:a16="http://schemas.microsoft.com/office/drawing/2014/main" id="{F8610EA7-EE38-8B40-94E2-DBD611B10639}"/>
              </a:ext>
            </a:extLst>
          </p:cNvPr>
          <p:cNvSpPr txBox="1">
            <a:spLocks/>
          </p:cNvSpPr>
          <p:nvPr/>
        </p:nvSpPr>
        <p:spPr bwMode="auto">
          <a:xfrm>
            <a:off x="875419" y="3001517"/>
            <a:ext cx="525658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kern="1200">
                <a:solidFill>
                  <a:srgbClr val="8D0E57"/>
                </a:solidFill>
                <a:latin typeface="Arial"/>
                <a:ea typeface="MS PGothic" pitchFamily="34" charset="-128"/>
                <a:cs typeface="Arial"/>
              </a:defRPr>
            </a:lvl1pPr>
            <a:lvl2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2pPr>
            <a:lvl3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3pPr>
            <a:lvl4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4pPr>
            <a:lvl5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r>
              <a:rPr lang="en-GB" dirty="0">
                <a:solidFill>
                  <a:schemeClr val="tx1"/>
                </a:solidFill>
              </a:rPr>
              <a:t>Tool 3: Display Content Analysis Tool</a:t>
            </a:r>
          </a:p>
        </p:txBody>
      </p:sp>
      <p:pic>
        <p:nvPicPr>
          <p:cNvPr id="4" name="Picture 3"/>
          <p:cNvPicPr>
            <a:picLocks noChangeAspect="1"/>
          </p:cNvPicPr>
          <p:nvPr/>
        </p:nvPicPr>
        <p:blipFill>
          <a:blip r:embed="rId3"/>
          <a:stretch>
            <a:fillRect/>
          </a:stretch>
        </p:blipFill>
        <p:spPr>
          <a:xfrm>
            <a:off x="6120737" y="332656"/>
            <a:ext cx="2379819" cy="3390177"/>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8500556" y="1187001"/>
            <a:ext cx="2574741" cy="3667853"/>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5807968" y="3151470"/>
            <a:ext cx="3644766" cy="2559190"/>
          </a:xfrm>
          <a:prstGeom prst="rect">
            <a:avLst/>
          </a:prstGeom>
          <a:ln>
            <a:solidFill>
              <a:schemeClr val="tx1"/>
            </a:solidFill>
          </a:ln>
        </p:spPr>
      </p:pic>
    </p:spTree>
    <p:extLst>
      <p:ext uri="{BB962C8B-B14F-4D97-AF65-F5344CB8AC3E}">
        <p14:creationId xmlns:p14="http://schemas.microsoft.com/office/powerpoint/2010/main" val="3116692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21A2-01F1-1942-9B43-4B59E53DD32A}"/>
              </a:ext>
            </a:extLst>
          </p:cNvPr>
          <p:cNvSpPr>
            <a:spLocks noGrp="1"/>
          </p:cNvSpPr>
          <p:nvPr>
            <p:ph type="title"/>
          </p:nvPr>
        </p:nvSpPr>
        <p:spPr>
          <a:xfrm>
            <a:off x="7680176" y="90989"/>
            <a:ext cx="10896600" cy="1325563"/>
          </a:xfrm>
        </p:spPr>
        <p:txBody>
          <a:bodyPr/>
          <a:lstStyle/>
          <a:p>
            <a:r>
              <a:rPr lang="en-GB" dirty="0"/>
              <a:t>Activity Reflection</a:t>
            </a:r>
          </a:p>
        </p:txBody>
      </p:sp>
      <p:sp>
        <p:nvSpPr>
          <p:cNvPr id="3" name="Content Placeholder 2">
            <a:extLst>
              <a:ext uri="{FF2B5EF4-FFF2-40B4-BE49-F238E27FC236}">
                <a16:creationId xmlns:a16="http://schemas.microsoft.com/office/drawing/2014/main" id="{5F478B7F-3281-7B40-BE57-4A460BD7E158}"/>
              </a:ext>
            </a:extLst>
          </p:cNvPr>
          <p:cNvSpPr>
            <a:spLocks noGrp="1"/>
          </p:cNvSpPr>
          <p:nvPr>
            <p:ph idx="1"/>
          </p:nvPr>
        </p:nvSpPr>
        <p:spPr>
          <a:xfrm>
            <a:off x="335360" y="383604"/>
            <a:ext cx="6778625" cy="2663825"/>
          </a:xfrm>
        </p:spPr>
        <p:txBody>
          <a:bodyPr/>
          <a:lstStyle/>
          <a:p>
            <a:r>
              <a:rPr lang="en-GB" dirty="0"/>
              <a:t>Analysis</a:t>
            </a:r>
          </a:p>
          <a:p>
            <a:pPr marL="0" indent="0">
              <a:buNone/>
            </a:pPr>
            <a:r>
              <a:rPr lang="en-GB" i="1" dirty="0"/>
              <a:t>How did you feel about this activity? What did you find out? How has this changed the way you think? </a:t>
            </a:r>
            <a:endParaRPr lang="en-GB" dirty="0"/>
          </a:p>
          <a:p>
            <a:r>
              <a:rPr lang="en-GB" dirty="0"/>
              <a:t>Actions and outcomes</a:t>
            </a:r>
          </a:p>
          <a:p>
            <a:pPr marL="0" indent="0">
              <a:buNone/>
            </a:pPr>
            <a:r>
              <a:rPr lang="en-GB" i="1" dirty="0"/>
              <a:t>What will you do differently as a result of this activity? How might you incorporate the learning / knowledge into your teaching practice? </a:t>
            </a:r>
            <a:endParaRPr lang="en-GB" dirty="0"/>
          </a:p>
          <a:p>
            <a:r>
              <a:rPr lang="en-GB" dirty="0"/>
              <a:t>Description</a:t>
            </a:r>
          </a:p>
          <a:p>
            <a:pPr marL="0" indent="0">
              <a:buNone/>
            </a:pPr>
            <a:r>
              <a:rPr lang="en-GB" i="1" dirty="0"/>
              <a:t>How did the activity go? Was it easy to complete? Did you face any challenges or barriers to completing this activity? </a:t>
            </a:r>
            <a:endParaRPr lang="en-GB" dirty="0"/>
          </a:p>
          <a:p>
            <a:endParaRPr lang="en-GB" dirty="0"/>
          </a:p>
        </p:txBody>
      </p:sp>
      <p:pic>
        <p:nvPicPr>
          <p:cNvPr id="4" name="Picture 3"/>
          <p:cNvPicPr>
            <a:picLocks noChangeAspect="1"/>
          </p:cNvPicPr>
          <p:nvPr/>
        </p:nvPicPr>
        <p:blipFill>
          <a:blip r:embed="rId3"/>
          <a:stretch>
            <a:fillRect/>
          </a:stretch>
        </p:blipFill>
        <p:spPr>
          <a:xfrm>
            <a:off x="8328248" y="1416552"/>
            <a:ext cx="2407721" cy="3401287"/>
          </a:xfrm>
          <a:prstGeom prst="rect">
            <a:avLst/>
          </a:prstGeom>
          <a:ln>
            <a:solidFill>
              <a:schemeClr val="tx1"/>
            </a:solidFill>
          </a:ln>
        </p:spPr>
      </p:pic>
    </p:spTree>
    <p:extLst>
      <p:ext uri="{BB962C8B-B14F-4D97-AF65-F5344CB8AC3E}">
        <p14:creationId xmlns:p14="http://schemas.microsoft.com/office/powerpoint/2010/main" val="2523687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Next steps</a:t>
            </a:r>
            <a:endParaRPr lang="en-US" dirty="0"/>
          </a:p>
        </p:txBody>
      </p:sp>
      <p:sp>
        <p:nvSpPr>
          <p:cNvPr id="3" name="Text Placeholder 2"/>
          <p:cNvSpPr>
            <a:spLocks noGrp="1"/>
          </p:cNvSpPr>
          <p:nvPr>
            <p:ph type="body" sz="quarter" idx="12"/>
          </p:nvPr>
        </p:nvSpPr>
        <p:spPr>
          <a:xfrm>
            <a:off x="523518" y="3258034"/>
            <a:ext cx="6218023" cy="1539117"/>
          </a:xfrm>
        </p:spPr>
        <p:txBody>
          <a:bodyPr/>
          <a:lstStyle/>
          <a:p>
            <a:endParaRPr lang="en-US" dirty="0"/>
          </a:p>
          <a:p>
            <a:endParaRPr lang="en-US" dirty="0"/>
          </a:p>
        </p:txBody>
      </p:sp>
      <p:sp>
        <p:nvSpPr>
          <p:cNvPr id="4" name="Rectangle 3">
            <a:extLst>
              <a:ext uri="{FF2B5EF4-FFF2-40B4-BE49-F238E27FC236}">
                <a16:creationId xmlns:a16="http://schemas.microsoft.com/office/drawing/2014/main" id="{1C68B393-9D93-4C79-8B01-6F31628F0EF0}"/>
              </a:ext>
            </a:extLst>
          </p:cNvPr>
          <p:cNvSpPr/>
          <p:nvPr/>
        </p:nvSpPr>
        <p:spPr>
          <a:xfrm>
            <a:off x="407368" y="3452648"/>
            <a:ext cx="6096000" cy="1384995"/>
          </a:xfrm>
          <a:prstGeom prst="rect">
            <a:avLst/>
          </a:prstGeom>
        </p:spPr>
        <p:txBody>
          <a:bodyPr>
            <a:spAutoFit/>
          </a:bodyPr>
          <a:lstStyle/>
          <a:p>
            <a:pPr lvl="1"/>
            <a:r>
              <a:rPr lang="en-GB" sz="2800" dirty="0"/>
              <a:t>Planning for using the tools.  </a:t>
            </a:r>
          </a:p>
          <a:p>
            <a:pPr marL="914400" lvl="1" indent="-457200">
              <a:buFont typeface="Arial" panose="020B0604020202020204" pitchFamily="34" charset="0"/>
              <a:buChar char="•"/>
            </a:pPr>
            <a:r>
              <a:rPr lang="en-GB" sz="2800" dirty="0"/>
              <a:t>Which tool?</a:t>
            </a:r>
          </a:p>
          <a:p>
            <a:pPr marL="914400" lvl="1" indent="-457200">
              <a:buFont typeface="Arial" panose="020B0604020202020204" pitchFamily="34" charset="0"/>
              <a:buChar char="•"/>
            </a:pPr>
            <a:r>
              <a:rPr lang="en-GB" sz="2800" dirty="0"/>
              <a:t>When?</a:t>
            </a:r>
          </a:p>
        </p:txBody>
      </p:sp>
    </p:spTree>
    <p:extLst>
      <p:ext uri="{BB962C8B-B14F-4D97-AF65-F5344CB8AC3E}">
        <p14:creationId xmlns:p14="http://schemas.microsoft.com/office/powerpoint/2010/main" val="3214241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a:xfrm>
            <a:off x="523518" y="3258034"/>
            <a:ext cx="6218023" cy="1539117"/>
          </a:xfrm>
        </p:spPr>
        <p:txBody>
          <a:bodyPr/>
          <a:lstStyle/>
          <a:p>
            <a:r>
              <a:rPr lang="en-US" dirty="0"/>
              <a:t>NUSTEM, </a:t>
            </a:r>
            <a:r>
              <a:rPr lang="en-US" dirty="0" err="1"/>
              <a:t>Northumbria</a:t>
            </a:r>
            <a:r>
              <a:rPr lang="en-US" dirty="0"/>
              <a:t> University </a:t>
            </a:r>
          </a:p>
          <a:p>
            <a:r>
              <a:rPr lang="en-GB" dirty="0">
                <a:hlinkClick r:id="rId3"/>
              </a:rPr>
              <a:t>nustem@northumbria.ac.uk</a:t>
            </a:r>
            <a:endParaRPr lang="en-GB" dirty="0"/>
          </a:p>
          <a:p>
            <a:r>
              <a:rPr lang="en-GB" dirty="0"/>
              <a:t>0191 227 4458</a:t>
            </a:r>
          </a:p>
          <a:p>
            <a:r>
              <a:rPr lang="en-GB" dirty="0">
                <a:hlinkClick r:id="rId4"/>
              </a:rPr>
              <a:t>https://nustem.uk/</a:t>
            </a:r>
            <a:r>
              <a:rPr lang="en-GB" dirty="0"/>
              <a:t> </a:t>
            </a:r>
          </a:p>
          <a:p>
            <a:endParaRPr lang="en-US" dirty="0"/>
          </a:p>
          <a:p>
            <a:endParaRPr lang="en-US" dirty="0"/>
          </a:p>
        </p:txBody>
      </p:sp>
    </p:spTree>
    <p:extLst>
      <p:ext uri="{BB962C8B-B14F-4D97-AF65-F5344CB8AC3E}">
        <p14:creationId xmlns:p14="http://schemas.microsoft.com/office/powerpoint/2010/main" val="395146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4358-B24C-6445-A98A-DE477302034A}"/>
              </a:ext>
            </a:extLst>
          </p:cNvPr>
          <p:cNvSpPr>
            <a:spLocks noGrp="1"/>
          </p:cNvSpPr>
          <p:nvPr>
            <p:ph type="title"/>
          </p:nvPr>
        </p:nvSpPr>
        <p:spPr>
          <a:xfrm>
            <a:off x="479376" y="260648"/>
            <a:ext cx="10896600" cy="1325563"/>
          </a:xfrm>
        </p:spPr>
        <p:txBody>
          <a:bodyPr/>
          <a:lstStyle/>
          <a:p>
            <a:r>
              <a:rPr lang="en-GB" dirty="0"/>
              <a:t>References</a:t>
            </a:r>
          </a:p>
        </p:txBody>
      </p:sp>
      <p:sp>
        <p:nvSpPr>
          <p:cNvPr id="3" name="Content Placeholder 2">
            <a:extLst>
              <a:ext uri="{FF2B5EF4-FFF2-40B4-BE49-F238E27FC236}">
                <a16:creationId xmlns:a16="http://schemas.microsoft.com/office/drawing/2014/main" id="{F7839E92-F304-BD4A-8FA5-AF28070D2DE1}"/>
              </a:ext>
            </a:extLst>
          </p:cNvPr>
          <p:cNvSpPr>
            <a:spLocks noGrp="1"/>
          </p:cNvSpPr>
          <p:nvPr>
            <p:ph idx="1"/>
          </p:nvPr>
        </p:nvSpPr>
        <p:spPr>
          <a:xfrm>
            <a:off x="2063552" y="1586211"/>
            <a:ext cx="8229600" cy="2663825"/>
          </a:xfrm>
        </p:spPr>
        <p:txBody>
          <a:bodyPr/>
          <a:lstStyle/>
          <a:p>
            <a:pPr marL="0" indent="0">
              <a:buNone/>
            </a:pPr>
            <a:r>
              <a:rPr lang="en-GB" dirty="0">
                <a:latin typeface="+mn-lt"/>
              </a:rPr>
              <a:t>Eliasson, N., Sorensen, H., Karlson, K.G., 2016. </a:t>
            </a:r>
            <a:r>
              <a:rPr lang="en-GB" i="1" dirty="0">
                <a:latin typeface="+mn-lt"/>
              </a:rPr>
              <a:t>Teacher-student interaction in contemporary science classrooms: is participation still a question of gender? </a:t>
            </a:r>
            <a:r>
              <a:rPr lang="en-GB" dirty="0">
                <a:latin typeface="+mn-lt"/>
              </a:rPr>
              <a:t>International Journal of Science Education, 38:10, 1655-1672.</a:t>
            </a:r>
          </a:p>
          <a:p>
            <a:pPr marL="0" indent="0">
              <a:buNone/>
            </a:pPr>
            <a:endParaRPr lang="en-GB" dirty="0">
              <a:latin typeface="+mn-lt"/>
            </a:endParaRPr>
          </a:p>
          <a:p>
            <a:pPr marL="0" indent="0">
              <a:buNone/>
            </a:pPr>
            <a:r>
              <a:rPr lang="en-GB" dirty="0" err="1">
                <a:latin typeface="+mn-lt"/>
              </a:rPr>
              <a:t>Sadker</a:t>
            </a:r>
            <a:r>
              <a:rPr lang="en-GB" dirty="0">
                <a:latin typeface="+mn-lt"/>
              </a:rPr>
              <a:t>, M. and </a:t>
            </a:r>
            <a:r>
              <a:rPr lang="en-GB" dirty="0" err="1">
                <a:latin typeface="+mn-lt"/>
              </a:rPr>
              <a:t>Sadker</a:t>
            </a:r>
            <a:r>
              <a:rPr lang="en-GB" dirty="0">
                <a:latin typeface="+mn-lt"/>
              </a:rPr>
              <a:t>, D., 2010. </a:t>
            </a:r>
            <a:r>
              <a:rPr lang="en-GB" i="1" dirty="0">
                <a:latin typeface="+mn-lt"/>
              </a:rPr>
              <a:t>Failing at fairness: How America's schools cheat girls</a:t>
            </a:r>
            <a:r>
              <a:rPr lang="en-GB" dirty="0">
                <a:latin typeface="+mn-lt"/>
              </a:rPr>
              <a:t>. Simon and Schuster.</a:t>
            </a:r>
          </a:p>
          <a:p>
            <a:pPr marL="0" indent="0">
              <a:buNone/>
            </a:pPr>
            <a:endParaRPr lang="en-GB" dirty="0">
              <a:latin typeface="+mn-lt"/>
            </a:endParaRPr>
          </a:p>
          <a:p>
            <a:pPr marL="0" indent="0">
              <a:buNone/>
            </a:pPr>
            <a:endParaRPr lang="en-GB" dirty="0">
              <a:latin typeface="+mn-lt"/>
            </a:endParaRPr>
          </a:p>
          <a:p>
            <a:pPr marL="0" indent="0">
              <a:buNone/>
            </a:pPr>
            <a:endParaRPr lang="en-GB" dirty="0">
              <a:latin typeface="+mn-lt"/>
            </a:endParaRPr>
          </a:p>
        </p:txBody>
      </p:sp>
    </p:spTree>
    <p:extLst>
      <p:ext uri="{BB962C8B-B14F-4D97-AF65-F5344CB8AC3E}">
        <p14:creationId xmlns:p14="http://schemas.microsoft.com/office/powerpoint/2010/main" val="1368492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F591-4A7F-F94E-901C-162CDE414CD2}"/>
              </a:ext>
            </a:extLst>
          </p:cNvPr>
          <p:cNvSpPr>
            <a:spLocks noGrp="1"/>
          </p:cNvSpPr>
          <p:nvPr>
            <p:ph type="title"/>
          </p:nvPr>
        </p:nvSpPr>
        <p:spPr>
          <a:xfrm>
            <a:off x="1981201" y="908720"/>
            <a:ext cx="6778625" cy="1143000"/>
          </a:xfrm>
        </p:spPr>
        <p:txBody>
          <a:bodyPr/>
          <a:lstStyle/>
          <a:p>
            <a:r>
              <a:rPr lang="en-GB" dirty="0"/>
              <a:t>Further reading</a:t>
            </a:r>
          </a:p>
        </p:txBody>
      </p:sp>
      <p:sp>
        <p:nvSpPr>
          <p:cNvPr id="3" name="Content Placeholder 2">
            <a:extLst>
              <a:ext uri="{FF2B5EF4-FFF2-40B4-BE49-F238E27FC236}">
                <a16:creationId xmlns:a16="http://schemas.microsoft.com/office/drawing/2014/main" id="{4315BB69-A6D9-2040-8383-3FA5C42179A2}"/>
              </a:ext>
            </a:extLst>
          </p:cNvPr>
          <p:cNvSpPr>
            <a:spLocks noGrp="1"/>
          </p:cNvSpPr>
          <p:nvPr>
            <p:ph idx="1"/>
          </p:nvPr>
        </p:nvSpPr>
        <p:spPr>
          <a:xfrm>
            <a:off x="1999785" y="1916832"/>
            <a:ext cx="8272679" cy="3888432"/>
          </a:xfrm>
        </p:spPr>
        <p:txBody>
          <a:bodyPr/>
          <a:lstStyle/>
          <a:p>
            <a:r>
              <a:rPr lang="en-US" sz="1600" dirty="0" err="1"/>
              <a:t>Banaji</a:t>
            </a:r>
            <a:r>
              <a:rPr lang="en-US" sz="1600" dirty="0"/>
              <a:t>, M.R. and Greenwald, A.G., 2016. </a:t>
            </a:r>
            <a:r>
              <a:rPr lang="en-US" sz="1600" i="1" dirty="0"/>
              <a:t>Blindspot: Hidden biases of good people</a:t>
            </a:r>
            <a:r>
              <a:rPr lang="en-US" sz="1600" dirty="0"/>
              <a:t>. Bantam.</a:t>
            </a:r>
          </a:p>
          <a:p>
            <a:r>
              <a:rPr lang="en-US" sz="1600" dirty="0" err="1"/>
              <a:t>Dweck</a:t>
            </a:r>
            <a:r>
              <a:rPr lang="en-US" sz="1600" dirty="0"/>
              <a:t>, C., </a:t>
            </a:r>
            <a:r>
              <a:rPr lang="en-GB" sz="1600" dirty="0"/>
              <a:t>2012 </a:t>
            </a:r>
            <a:r>
              <a:rPr lang="en-GB" sz="1600" dirty="0" err="1"/>
              <a:t>Mindset</a:t>
            </a:r>
            <a:r>
              <a:rPr lang="en-GB" sz="1600" dirty="0"/>
              <a:t>. ISBN: 978-1780332000</a:t>
            </a:r>
            <a:endParaRPr lang="en-US" sz="1600" dirty="0"/>
          </a:p>
          <a:p>
            <a:r>
              <a:rPr lang="en-US" sz="1600" dirty="0"/>
              <a:t>Fine, C., 2010. </a:t>
            </a:r>
            <a:r>
              <a:rPr lang="en-US" sz="1600" i="1" dirty="0"/>
              <a:t>Delusions of gender: How our minds, society, and </a:t>
            </a:r>
            <a:r>
              <a:rPr lang="en-US" sz="1600" i="1" dirty="0" err="1"/>
              <a:t>neurosexism</a:t>
            </a:r>
            <a:r>
              <a:rPr lang="en-US" sz="1600" i="1" dirty="0"/>
              <a:t> create difference</a:t>
            </a:r>
            <a:r>
              <a:rPr lang="en-US" sz="1600" dirty="0"/>
              <a:t>. WW Norton &amp; Company.</a:t>
            </a:r>
          </a:p>
          <a:p>
            <a:r>
              <a:rPr lang="en-GB" sz="1600" dirty="0" err="1"/>
              <a:t>Maltby</a:t>
            </a:r>
            <a:r>
              <a:rPr lang="en-GB" sz="1600" dirty="0"/>
              <a:t>, J., Day, L., </a:t>
            </a:r>
            <a:r>
              <a:rPr lang="en-GB" sz="1600" dirty="0" err="1"/>
              <a:t>Macaskill</a:t>
            </a:r>
            <a:r>
              <a:rPr lang="en-GB" sz="1600" dirty="0"/>
              <a:t>, A., (2017) Personality, Individual Differences and Intelligence. 4</a:t>
            </a:r>
            <a:r>
              <a:rPr lang="en-GB" sz="1600" baseline="30000" dirty="0"/>
              <a:t>th</a:t>
            </a:r>
            <a:r>
              <a:rPr lang="en-GB" sz="1600" dirty="0"/>
              <a:t> Ed. ISBN: 978-1292090511.  Especially Chapters 7 and 8.</a:t>
            </a:r>
          </a:p>
          <a:p>
            <a:r>
              <a:rPr lang="en-GB" sz="1600" dirty="0"/>
              <a:t>Gina Rippon (2020) ‘The Gendered Brain’, ISBN: 978-1784706814</a:t>
            </a:r>
          </a:p>
          <a:p>
            <a:r>
              <a:rPr lang="en-GB" sz="1600" dirty="0">
                <a:hlinkClick r:id="rId2"/>
              </a:rPr>
              <a:t>https://www.iop.org/education/teacher/support/girls_physics/resources/file_72045.pdf</a:t>
            </a:r>
            <a:endParaRPr lang="en-GB" sz="1600" dirty="0"/>
          </a:p>
          <a:p>
            <a:r>
              <a:rPr lang="en-GB" sz="1600" dirty="0">
                <a:hlinkClick r:id="rId3"/>
              </a:rPr>
              <a:t>https://www.iop.org/education/teacher/support/girls_physics/resources/file_69612.pdf</a:t>
            </a:r>
            <a:endParaRPr lang="en-GB" sz="1600" dirty="0"/>
          </a:p>
          <a:p>
            <a:r>
              <a:rPr lang="en-GB" sz="1600" dirty="0">
                <a:hlinkClick r:id="rId4"/>
              </a:rPr>
              <a:t>https://www.psychologistworld.com/personality/five-factor-model-big-five-personality</a:t>
            </a:r>
            <a:r>
              <a:rPr lang="en-GB" sz="1600" dirty="0"/>
              <a:t> </a:t>
            </a:r>
          </a:p>
          <a:p>
            <a:r>
              <a:rPr lang="en-GB" sz="1600" dirty="0">
                <a:hlinkClick r:id="rId5"/>
              </a:rPr>
              <a:t>https://www.nytimes.com/2018/12/03/opinion/male-female-brains-mosaic.html</a:t>
            </a:r>
            <a:r>
              <a:rPr lang="en-GB" sz="1600" dirty="0"/>
              <a:t> </a:t>
            </a:r>
          </a:p>
          <a:p>
            <a:endParaRPr lang="en-GB" sz="1600" dirty="0"/>
          </a:p>
        </p:txBody>
      </p:sp>
    </p:spTree>
    <p:extLst>
      <p:ext uri="{BB962C8B-B14F-4D97-AF65-F5344CB8AC3E}">
        <p14:creationId xmlns:p14="http://schemas.microsoft.com/office/powerpoint/2010/main" val="3400867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FA9254-E86F-DB44-8030-BB7B752FF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224" y="2420068"/>
            <a:ext cx="2629018" cy="2952328"/>
          </a:xfrm>
          <a:prstGeom prst="rect">
            <a:avLst/>
          </a:prstGeom>
        </p:spPr>
      </p:pic>
      <p:grpSp>
        <p:nvGrpSpPr>
          <p:cNvPr id="3" name="Group 2">
            <a:extLst>
              <a:ext uri="{FF2B5EF4-FFF2-40B4-BE49-F238E27FC236}">
                <a16:creationId xmlns:a16="http://schemas.microsoft.com/office/drawing/2014/main" id="{B1CEF1D9-7794-E743-BE10-5091D9AF5DA0}"/>
              </a:ext>
            </a:extLst>
          </p:cNvPr>
          <p:cNvGrpSpPr/>
          <p:nvPr/>
        </p:nvGrpSpPr>
        <p:grpSpPr>
          <a:xfrm>
            <a:off x="7170222" y="3376545"/>
            <a:ext cx="2239022" cy="646331"/>
            <a:chOff x="1509014" y="5839162"/>
            <a:chExt cx="2307267" cy="666032"/>
          </a:xfrm>
        </p:grpSpPr>
        <p:pic>
          <p:nvPicPr>
            <p:cNvPr id="4" name="Picture 3">
              <a:extLst>
                <a:ext uri="{FF2B5EF4-FFF2-40B4-BE49-F238E27FC236}">
                  <a16:creationId xmlns:a16="http://schemas.microsoft.com/office/drawing/2014/main" id="{42B5B693-F2C6-A644-BBBC-DF4F83427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014" y="5896865"/>
              <a:ext cx="408070" cy="538305"/>
            </a:xfrm>
            <a:prstGeom prst="rect">
              <a:avLst/>
            </a:prstGeom>
          </p:spPr>
        </p:pic>
        <p:sp>
          <p:nvSpPr>
            <p:cNvPr id="5" name="TextBox 4">
              <a:extLst>
                <a:ext uri="{FF2B5EF4-FFF2-40B4-BE49-F238E27FC236}">
                  <a16:creationId xmlns:a16="http://schemas.microsoft.com/office/drawing/2014/main" id="{9A3AB8E8-1BBE-6E4C-92F2-1ACB4ED39C3A}"/>
                </a:ext>
              </a:extLst>
            </p:cNvPr>
            <p:cNvSpPr txBox="1"/>
            <p:nvPr/>
          </p:nvSpPr>
          <p:spPr>
            <a:xfrm>
              <a:off x="1915994" y="5839162"/>
              <a:ext cx="1900287" cy="666032"/>
            </a:xfrm>
            <a:prstGeom prst="rect">
              <a:avLst/>
            </a:prstGeom>
            <a:noFill/>
          </p:spPr>
          <p:txBody>
            <a:bodyPr wrap="square" rtlCol="0">
              <a:spAutoFit/>
            </a:bodyPr>
            <a:lstStyle/>
            <a:p>
              <a:r>
                <a:rPr lang="en-GB" dirty="0">
                  <a:latin typeface="Azo Sans" panose="02000000000000000000" pitchFamily="2" charset="77"/>
                </a:rPr>
                <a:t>Not in employment</a:t>
              </a:r>
            </a:p>
          </p:txBody>
        </p:sp>
      </p:grpSp>
      <p:grpSp>
        <p:nvGrpSpPr>
          <p:cNvPr id="6" name="Group 5">
            <a:extLst>
              <a:ext uri="{FF2B5EF4-FFF2-40B4-BE49-F238E27FC236}">
                <a16:creationId xmlns:a16="http://schemas.microsoft.com/office/drawing/2014/main" id="{D253D178-C019-F14E-9F63-A5640A52CB64}"/>
              </a:ext>
            </a:extLst>
          </p:cNvPr>
          <p:cNvGrpSpPr/>
          <p:nvPr/>
        </p:nvGrpSpPr>
        <p:grpSpPr>
          <a:xfrm>
            <a:off x="7170222" y="4049428"/>
            <a:ext cx="2323458" cy="646331"/>
            <a:chOff x="4255516" y="5842851"/>
            <a:chExt cx="2394277" cy="666032"/>
          </a:xfrm>
        </p:grpSpPr>
        <p:pic>
          <p:nvPicPr>
            <p:cNvPr id="7" name="Picture 6">
              <a:extLst>
                <a:ext uri="{FF2B5EF4-FFF2-40B4-BE49-F238E27FC236}">
                  <a16:creationId xmlns:a16="http://schemas.microsoft.com/office/drawing/2014/main" id="{C2A586AA-BB3C-BF41-9A17-446AD0FC3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516" y="5896865"/>
              <a:ext cx="408070" cy="538305"/>
            </a:xfrm>
            <a:prstGeom prst="rect">
              <a:avLst/>
            </a:prstGeom>
          </p:spPr>
        </p:pic>
        <p:sp>
          <p:nvSpPr>
            <p:cNvPr id="8" name="TextBox 7">
              <a:extLst>
                <a:ext uri="{FF2B5EF4-FFF2-40B4-BE49-F238E27FC236}">
                  <a16:creationId xmlns:a16="http://schemas.microsoft.com/office/drawing/2014/main" id="{FEFF2434-EC7C-BA4E-B3B9-D2DC26BC3DBF}"/>
                </a:ext>
              </a:extLst>
            </p:cNvPr>
            <p:cNvSpPr txBox="1"/>
            <p:nvPr/>
          </p:nvSpPr>
          <p:spPr>
            <a:xfrm>
              <a:off x="4662497" y="5842851"/>
              <a:ext cx="1987296" cy="666032"/>
            </a:xfrm>
            <a:prstGeom prst="rect">
              <a:avLst/>
            </a:prstGeom>
            <a:noFill/>
          </p:spPr>
          <p:txBody>
            <a:bodyPr wrap="square" rtlCol="0">
              <a:spAutoFit/>
            </a:bodyPr>
            <a:lstStyle/>
            <a:p>
              <a:r>
                <a:rPr lang="en-GB" dirty="0">
                  <a:latin typeface="Azo Sans" panose="02000000000000000000" pitchFamily="2" charset="77"/>
                </a:rPr>
                <a:t>Employed in non-STEM fields</a:t>
              </a:r>
            </a:p>
          </p:txBody>
        </p:sp>
      </p:grpSp>
      <p:grpSp>
        <p:nvGrpSpPr>
          <p:cNvPr id="9" name="Group 8">
            <a:extLst>
              <a:ext uri="{FF2B5EF4-FFF2-40B4-BE49-F238E27FC236}">
                <a16:creationId xmlns:a16="http://schemas.microsoft.com/office/drawing/2014/main" id="{4190D9FC-C946-804E-929E-098A23838C2A}"/>
              </a:ext>
            </a:extLst>
          </p:cNvPr>
          <p:cNvGrpSpPr/>
          <p:nvPr/>
        </p:nvGrpSpPr>
        <p:grpSpPr>
          <a:xfrm>
            <a:off x="7170222" y="4722311"/>
            <a:ext cx="2323460" cy="646331"/>
            <a:chOff x="7002018" y="6092661"/>
            <a:chExt cx="2394279" cy="666032"/>
          </a:xfrm>
        </p:grpSpPr>
        <p:pic>
          <p:nvPicPr>
            <p:cNvPr id="10" name="Picture 9">
              <a:extLst>
                <a:ext uri="{FF2B5EF4-FFF2-40B4-BE49-F238E27FC236}">
                  <a16:creationId xmlns:a16="http://schemas.microsoft.com/office/drawing/2014/main" id="{E0870EDD-1F39-E742-AB8C-D83EEE5E9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018" y="6147392"/>
              <a:ext cx="406983" cy="536871"/>
            </a:xfrm>
            <a:prstGeom prst="rect">
              <a:avLst/>
            </a:prstGeom>
          </p:spPr>
        </p:pic>
        <p:sp>
          <p:nvSpPr>
            <p:cNvPr id="11" name="TextBox 10">
              <a:extLst>
                <a:ext uri="{FF2B5EF4-FFF2-40B4-BE49-F238E27FC236}">
                  <a16:creationId xmlns:a16="http://schemas.microsoft.com/office/drawing/2014/main" id="{020112FA-FE38-5848-864A-31BFCCC0DE59}"/>
                </a:ext>
              </a:extLst>
            </p:cNvPr>
            <p:cNvSpPr txBox="1"/>
            <p:nvPr/>
          </p:nvSpPr>
          <p:spPr>
            <a:xfrm>
              <a:off x="7409001" y="6092661"/>
              <a:ext cx="1987296" cy="666032"/>
            </a:xfrm>
            <a:prstGeom prst="rect">
              <a:avLst/>
            </a:prstGeom>
            <a:noFill/>
          </p:spPr>
          <p:txBody>
            <a:bodyPr wrap="square" rtlCol="0">
              <a:spAutoFit/>
            </a:bodyPr>
            <a:lstStyle/>
            <a:p>
              <a:r>
                <a:rPr lang="en-GB" dirty="0">
                  <a:latin typeface="Azo Sans" panose="02000000000000000000" pitchFamily="2" charset="77"/>
                </a:rPr>
                <a:t>Employed in STEM fields</a:t>
              </a:r>
            </a:p>
          </p:txBody>
        </p:sp>
      </p:grpSp>
      <p:sp>
        <p:nvSpPr>
          <p:cNvPr id="12" name="TextBox 11">
            <a:extLst>
              <a:ext uri="{FF2B5EF4-FFF2-40B4-BE49-F238E27FC236}">
                <a16:creationId xmlns:a16="http://schemas.microsoft.com/office/drawing/2014/main" id="{144CB08F-AB52-CE44-9DD4-601E37FF9CB6}"/>
              </a:ext>
            </a:extLst>
          </p:cNvPr>
          <p:cNvSpPr txBox="1"/>
          <p:nvPr/>
        </p:nvSpPr>
        <p:spPr>
          <a:xfrm>
            <a:off x="2134986" y="1841607"/>
            <a:ext cx="4357495" cy="369332"/>
          </a:xfrm>
          <a:prstGeom prst="rect">
            <a:avLst/>
          </a:prstGeom>
          <a:noFill/>
        </p:spPr>
        <p:txBody>
          <a:bodyPr wrap="square" rtlCol="0">
            <a:spAutoFit/>
          </a:bodyPr>
          <a:lstStyle/>
          <a:p>
            <a:pPr algn="ctr"/>
            <a:r>
              <a:rPr lang="en-GB" dirty="0">
                <a:latin typeface="Azo Sans" panose="02000000000000000000" pitchFamily="2" charset="77"/>
              </a:rPr>
              <a:t>A class of 30 children in employment</a:t>
            </a:r>
          </a:p>
        </p:txBody>
      </p:sp>
    </p:spTree>
    <p:extLst>
      <p:ext uri="{BB962C8B-B14F-4D97-AF65-F5344CB8AC3E}">
        <p14:creationId xmlns:p14="http://schemas.microsoft.com/office/powerpoint/2010/main" val="1045241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3D1EB2-6022-2A45-BE87-A5980CA25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437" y="1988840"/>
            <a:ext cx="3010705" cy="2952000"/>
          </a:xfrm>
          <a:prstGeom prst="rect">
            <a:avLst/>
          </a:prstGeom>
        </p:spPr>
      </p:pic>
      <p:sp>
        <p:nvSpPr>
          <p:cNvPr id="6" name="TextBox 5">
            <a:extLst>
              <a:ext uri="{FF2B5EF4-FFF2-40B4-BE49-F238E27FC236}">
                <a16:creationId xmlns:a16="http://schemas.microsoft.com/office/drawing/2014/main" id="{E7554840-E484-7043-A554-186A2FBF2E00}"/>
              </a:ext>
            </a:extLst>
          </p:cNvPr>
          <p:cNvSpPr txBox="1"/>
          <p:nvPr/>
        </p:nvSpPr>
        <p:spPr>
          <a:xfrm>
            <a:off x="5626041" y="1361711"/>
            <a:ext cx="4357495"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30 children in employment (by gender)</a:t>
            </a:r>
          </a:p>
        </p:txBody>
      </p:sp>
      <p:sp>
        <p:nvSpPr>
          <p:cNvPr id="7" name="TextBox 6">
            <a:extLst>
              <a:ext uri="{FF2B5EF4-FFF2-40B4-BE49-F238E27FC236}">
                <a16:creationId xmlns:a16="http://schemas.microsoft.com/office/drawing/2014/main" id="{313696A9-987A-EF4F-A068-790D3ECAAEEE}"/>
              </a:ext>
            </a:extLst>
          </p:cNvPr>
          <p:cNvSpPr txBox="1"/>
          <p:nvPr/>
        </p:nvSpPr>
        <p:spPr>
          <a:xfrm>
            <a:off x="6528049" y="5013971"/>
            <a:ext cx="747801"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Boys</a:t>
            </a:r>
          </a:p>
        </p:txBody>
      </p:sp>
      <p:sp>
        <p:nvSpPr>
          <p:cNvPr id="8" name="TextBox 7">
            <a:extLst>
              <a:ext uri="{FF2B5EF4-FFF2-40B4-BE49-F238E27FC236}">
                <a16:creationId xmlns:a16="http://schemas.microsoft.com/office/drawing/2014/main" id="{A195FD56-7356-2040-9C81-FF550D15EEDC}"/>
              </a:ext>
            </a:extLst>
          </p:cNvPr>
          <p:cNvSpPr txBox="1"/>
          <p:nvPr/>
        </p:nvSpPr>
        <p:spPr>
          <a:xfrm>
            <a:off x="8328249" y="5016603"/>
            <a:ext cx="747801"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Girls</a:t>
            </a:r>
          </a:p>
        </p:txBody>
      </p:sp>
      <p:grpSp>
        <p:nvGrpSpPr>
          <p:cNvPr id="10" name="Group 9">
            <a:extLst>
              <a:ext uri="{FF2B5EF4-FFF2-40B4-BE49-F238E27FC236}">
                <a16:creationId xmlns:a16="http://schemas.microsoft.com/office/drawing/2014/main" id="{17188D41-526D-D842-ADF7-796416023EEC}"/>
              </a:ext>
            </a:extLst>
          </p:cNvPr>
          <p:cNvGrpSpPr/>
          <p:nvPr/>
        </p:nvGrpSpPr>
        <p:grpSpPr>
          <a:xfrm>
            <a:off x="2783632" y="2492895"/>
            <a:ext cx="2239022" cy="646331"/>
            <a:chOff x="1509014" y="5839162"/>
            <a:chExt cx="2307267" cy="666032"/>
          </a:xfrm>
        </p:grpSpPr>
        <p:pic>
          <p:nvPicPr>
            <p:cNvPr id="11" name="Picture 10">
              <a:extLst>
                <a:ext uri="{FF2B5EF4-FFF2-40B4-BE49-F238E27FC236}">
                  <a16:creationId xmlns:a16="http://schemas.microsoft.com/office/drawing/2014/main" id="{1AB88782-9603-4B4D-9F5E-49C7E2D5C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014" y="5896865"/>
              <a:ext cx="408070" cy="538305"/>
            </a:xfrm>
            <a:prstGeom prst="rect">
              <a:avLst/>
            </a:prstGeom>
          </p:spPr>
        </p:pic>
        <p:sp>
          <p:nvSpPr>
            <p:cNvPr id="12" name="TextBox 11">
              <a:extLst>
                <a:ext uri="{FF2B5EF4-FFF2-40B4-BE49-F238E27FC236}">
                  <a16:creationId xmlns:a16="http://schemas.microsoft.com/office/drawing/2014/main" id="{0A4B20AE-517F-1144-9588-CEB55C3046D4}"/>
                </a:ext>
              </a:extLst>
            </p:cNvPr>
            <p:cNvSpPr txBox="1"/>
            <p:nvPr/>
          </p:nvSpPr>
          <p:spPr>
            <a:xfrm>
              <a:off x="1915994" y="5839162"/>
              <a:ext cx="1900287" cy="666032"/>
            </a:xfrm>
            <a:prstGeom prst="rect">
              <a:avLst/>
            </a:prstGeom>
            <a:noFill/>
          </p:spPr>
          <p:txBody>
            <a:bodyPr wrap="square" rtlCol="0">
              <a:spAutoFit/>
            </a:bodyPr>
            <a:lstStyle/>
            <a:p>
              <a:r>
                <a:rPr lang="en-GB" dirty="0">
                  <a:latin typeface="Azo Sans" panose="02000000000000000000" pitchFamily="2" charset="77"/>
                </a:rPr>
                <a:t>Not in employment</a:t>
              </a:r>
            </a:p>
          </p:txBody>
        </p:sp>
      </p:grpSp>
      <p:grpSp>
        <p:nvGrpSpPr>
          <p:cNvPr id="13" name="Group 12">
            <a:extLst>
              <a:ext uri="{FF2B5EF4-FFF2-40B4-BE49-F238E27FC236}">
                <a16:creationId xmlns:a16="http://schemas.microsoft.com/office/drawing/2014/main" id="{E682219B-C6D3-F94A-93B5-3C3353F2B2C1}"/>
              </a:ext>
            </a:extLst>
          </p:cNvPr>
          <p:cNvGrpSpPr/>
          <p:nvPr/>
        </p:nvGrpSpPr>
        <p:grpSpPr>
          <a:xfrm>
            <a:off x="2783632" y="3165778"/>
            <a:ext cx="2323458" cy="646331"/>
            <a:chOff x="4255516" y="5842851"/>
            <a:chExt cx="2394277" cy="666032"/>
          </a:xfrm>
        </p:grpSpPr>
        <p:pic>
          <p:nvPicPr>
            <p:cNvPr id="14" name="Picture 13">
              <a:extLst>
                <a:ext uri="{FF2B5EF4-FFF2-40B4-BE49-F238E27FC236}">
                  <a16:creationId xmlns:a16="http://schemas.microsoft.com/office/drawing/2014/main" id="{62F8A516-CF75-F74E-B02D-552D7F1B0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516" y="5896865"/>
              <a:ext cx="408070" cy="538305"/>
            </a:xfrm>
            <a:prstGeom prst="rect">
              <a:avLst/>
            </a:prstGeom>
          </p:spPr>
        </p:pic>
        <p:sp>
          <p:nvSpPr>
            <p:cNvPr id="15" name="TextBox 14">
              <a:extLst>
                <a:ext uri="{FF2B5EF4-FFF2-40B4-BE49-F238E27FC236}">
                  <a16:creationId xmlns:a16="http://schemas.microsoft.com/office/drawing/2014/main" id="{05E67B47-5235-9D48-97E3-29699803B287}"/>
                </a:ext>
              </a:extLst>
            </p:cNvPr>
            <p:cNvSpPr txBox="1"/>
            <p:nvPr/>
          </p:nvSpPr>
          <p:spPr>
            <a:xfrm>
              <a:off x="4662497" y="5842851"/>
              <a:ext cx="1987296" cy="666032"/>
            </a:xfrm>
            <a:prstGeom prst="rect">
              <a:avLst/>
            </a:prstGeom>
            <a:noFill/>
          </p:spPr>
          <p:txBody>
            <a:bodyPr wrap="square" rtlCol="0">
              <a:spAutoFit/>
            </a:bodyPr>
            <a:lstStyle/>
            <a:p>
              <a:r>
                <a:rPr lang="en-GB" dirty="0">
                  <a:latin typeface="Azo Sans" panose="02000000000000000000" pitchFamily="2" charset="77"/>
                </a:rPr>
                <a:t>Employed in non-STEM fields</a:t>
              </a:r>
            </a:p>
          </p:txBody>
        </p:sp>
      </p:grpSp>
      <p:grpSp>
        <p:nvGrpSpPr>
          <p:cNvPr id="16" name="Group 15">
            <a:extLst>
              <a:ext uri="{FF2B5EF4-FFF2-40B4-BE49-F238E27FC236}">
                <a16:creationId xmlns:a16="http://schemas.microsoft.com/office/drawing/2014/main" id="{3A4B3D74-19F3-FF43-A63D-AB70230C8098}"/>
              </a:ext>
            </a:extLst>
          </p:cNvPr>
          <p:cNvGrpSpPr/>
          <p:nvPr/>
        </p:nvGrpSpPr>
        <p:grpSpPr>
          <a:xfrm>
            <a:off x="2783632" y="3838661"/>
            <a:ext cx="2323460" cy="646331"/>
            <a:chOff x="7002018" y="6092661"/>
            <a:chExt cx="2394279" cy="666032"/>
          </a:xfrm>
        </p:grpSpPr>
        <p:pic>
          <p:nvPicPr>
            <p:cNvPr id="17" name="Picture 16">
              <a:extLst>
                <a:ext uri="{FF2B5EF4-FFF2-40B4-BE49-F238E27FC236}">
                  <a16:creationId xmlns:a16="http://schemas.microsoft.com/office/drawing/2014/main" id="{3D7A3EF9-6845-2743-8E11-8F210CD61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018" y="6147392"/>
              <a:ext cx="406983" cy="536871"/>
            </a:xfrm>
            <a:prstGeom prst="rect">
              <a:avLst/>
            </a:prstGeom>
          </p:spPr>
        </p:pic>
        <p:sp>
          <p:nvSpPr>
            <p:cNvPr id="18" name="TextBox 17">
              <a:extLst>
                <a:ext uri="{FF2B5EF4-FFF2-40B4-BE49-F238E27FC236}">
                  <a16:creationId xmlns:a16="http://schemas.microsoft.com/office/drawing/2014/main" id="{98FAB421-C965-E047-85DD-18EAD0587FF4}"/>
                </a:ext>
              </a:extLst>
            </p:cNvPr>
            <p:cNvSpPr txBox="1"/>
            <p:nvPr/>
          </p:nvSpPr>
          <p:spPr>
            <a:xfrm>
              <a:off x="7409001" y="6092661"/>
              <a:ext cx="1987296" cy="666032"/>
            </a:xfrm>
            <a:prstGeom prst="rect">
              <a:avLst/>
            </a:prstGeom>
            <a:noFill/>
          </p:spPr>
          <p:txBody>
            <a:bodyPr wrap="square" rtlCol="0">
              <a:spAutoFit/>
            </a:bodyPr>
            <a:lstStyle/>
            <a:p>
              <a:r>
                <a:rPr lang="en-GB" dirty="0">
                  <a:latin typeface="Azo Sans" panose="02000000000000000000" pitchFamily="2" charset="77"/>
                </a:rPr>
                <a:t>Employed in STEM fields</a:t>
              </a:r>
            </a:p>
          </p:txBody>
        </p:sp>
      </p:grpSp>
    </p:spTree>
    <p:extLst>
      <p:ext uri="{BB962C8B-B14F-4D97-AF65-F5344CB8AC3E}">
        <p14:creationId xmlns:p14="http://schemas.microsoft.com/office/powerpoint/2010/main" val="153192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9DF3F8-15B1-054B-8326-524BDB0500E5}"/>
              </a:ext>
            </a:extLst>
          </p:cNvPr>
          <p:cNvSpPr/>
          <p:nvPr/>
        </p:nvSpPr>
        <p:spPr>
          <a:xfrm>
            <a:off x="1241937" y="4214546"/>
            <a:ext cx="9144000"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A706D56-B7DD-9B4E-986E-9EBEC9DDED20}"/>
              </a:ext>
            </a:extLst>
          </p:cNvPr>
          <p:cNvSpPr/>
          <p:nvPr/>
        </p:nvSpPr>
        <p:spPr>
          <a:xfrm>
            <a:off x="1584136" y="0"/>
            <a:ext cx="9144000"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4438FCE4-C3C2-FF47-95B2-D9AD12E97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632" y="562372"/>
            <a:ext cx="9060305" cy="5328592"/>
          </a:xfrm>
          <a:prstGeom prst="rect">
            <a:avLst/>
          </a:prstGeom>
        </p:spPr>
      </p:pic>
      <p:sp>
        <p:nvSpPr>
          <p:cNvPr id="5" name="TextBox 4">
            <a:extLst>
              <a:ext uri="{FF2B5EF4-FFF2-40B4-BE49-F238E27FC236}">
                <a16:creationId xmlns:a16="http://schemas.microsoft.com/office/drawing/2014/main" id="{C8A059CE-8145-514B-BFED-05A21354ABED}"/>
              </a:ext>
            </a:extLst>
          </p:cNvPr>
          <p:cNvSpPr txBox="1"/>
          <p:nvPr/>
        </p:nvSpPr>
        <p:spPr>
          <a:xfrm>
            <a:off x="3765898" y="166293"/>
            <a:ext cx="4780476" cy="461665"/>
          </a:xfrm>
          <a:prstGeom prst="rect">
            <a:avLst/>
          </a:prstGeom>
          <a:noFill/>
        </p:spPr>
        <p:txBody>
          <a:bodyPr wrap="none" rtlCol="0">
            <a:spAutoFit/>
          </a:bodyPr>
          <a:lstStyle/>
          <a:p>
            <a:r>
              <a:rPr lang="en-GB" sz="2400" dirty="0"/>
              <a:t>A-Level Exam Entries 2019 by gender</a:t>
            </a:r>
          </a:p>
        </p:txBody>
      </p:sp>
      <p:pic>
        <p:nvPicPr>
          <p:cNvPr id="6" name="Picture 5">
            <a:extLst>
              <a:ext uri="{FF2B5EF4-FFF2-40B4-BE49-F238E27FC236}">
                <a16:creationId xmlns:a16="http://schemas.microsoft.com/office/drawing/2014/main" id="{C0773BE5-D8E2-7242-B8E6-B256E6FEC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036" y="6077493"/>
            <a:ext cx="2362200" cy="419100"/>
          </a:xfrm>
          <a:prstGeom prst="rect">
            <a:avLst/>
          </a:prstGeom>
        </p:spPr>
      </p:pic>
    </p:spTree>
    <p:extLst>
      <p:ext uri="{BB962C8B-B14F-4D97-AF65-F5344CB8AC3E}">
        <p14:creationId xmlns:p14="http://schemas.microsoft.com/office/powerpoint/2010/main" val="25799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798516"/>
            <a:ext cx="10896600" cy="1325563"/>
          </a:xfrm>
        </p:spPr>
        <p:txBody>
          <a:bodyPr/>
          <a:lstStyle/>
          <a:p>
            <a:r>
              <a:rPr lang="en-GB" dirty="0"/>
              <a:t>Why careers in primary?</a:t>
            </a:r>
          </a:p>
        </p:txBody>
      </p:sp>
      <p:sp>
        <p:nvSpPr>
          <p:cNvPr id="3" name="Content Placeholder 2"/>
          <p:cNvSpPr>
            <a:spLocks noGrp="1"/>
          </p:cNvSpPr>
          <p:nvPr>
            <p:ph idx="1"/>
          </p:nvPr>
        </p:nvSpPr>
        <p:spPr>
          <a:xfrm>
            <a:off x="1937360" y="2124079"/>
            <a:ext cx="8407113" cy="3398047"/>
          </a:xfrm>
        </p:spPr>
        <p:txBody>
          <a:bodyPr/>
          <a:lstStyle/>
          <a:p>
            <a:r>
              <a:rPr lang="en-GB" dirty="0"/>
              <a:t>NUSTEM career aspirations research with 450 children in 6 North East primary schools</a:t>
            </a:r>
          </a:p>
          <a:p>
            <a:pPr marL="0" indent="0">
              <a:buNone/>
            </a:pPr>
            <a:endParaRPr lang="en-GB" dirty="0"/>
          </a:p>
          <a:p>
            <a:r>
              <a:rPr lang="en-GB" dirty="0"/>
              <a:t>Children given a list of 30 jobs to sort</a:t>
            </a:r>
          </a:p>
          <a:p>
            <a:pPr marL="0" indent="0">
              <a:buNone/>
            </a:pPr>
            <a:endParaRPr lang="en-GB" dirty="0"/>
          </a:p>
          <a:p>
            <a:pPr marL="728656" lvl="1" indent="-385763">
              <a:buFont typeface="+mj-lt"/>
              <a:buAutoNum type="arabicPeriod"/>
            </a:pPr>
            <a:r>
              <a:rPr lang="en-GB" sz="2100" dirty="0"/>
              <a:t>Jobs I know / Jobs I don’t know</a:t>
            </a:r>
          </a:p>
          <a:p>
            <a:pPr marL="728656" lvl="1" indent="-385763">
              <a:buFont typeface="+mj-lt"/>
              <a:buAutoNum type="arabicPeriod"/>
            </a:pPr>
            <a:r>
              <a:rPr lang="en-GB" sz="2100" dirty="0"/>
              <a:t>Would like to do / would not like to do / not sure</a:t>
            </a:r>
          </a:p>
        </p:txBody>
      </p:sp>
    </p:spTree>
    <p:extLst>
      <p:ext uri="{BB962C8B-B14F-4D97-AF65-F5344CB8AC3E}">
        <p14:creationId xmlns:p14="http://schemas.microsoft.com/office/powerpoint/2010/main" val="541694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9376" y="980728"/>
            <a:ext cx="10896600" cy="1325563"/>
          </a:xfrm>
        </p:spPr>
        <p:txBody>
          <a:bodyPr/>
          <a:lstStyle/>
          <a:p>
            <a:r>
              <a:rPr lang="en-GB" dirty="0"/>
              <a:t>Findings</a:t>
            </a:r>
          </a:p>
        </p:txBody>
      </p:sp>
      <p:sp>
        <p:nvSpPr>
          <p:cNvPr id="3" name="Content Placeholder 2"/>
          <p:cNvSpPr>
            <a:spLocks noGrp="1"/>
          </p:cNvSpPr>
          <p:nvPr>
            <p:ph idx="1"/>
          </p:nvPr>
        </p:nvSpPr>
        <p:spPr>
          <a:xfrm>
            <a:off x="911424" y="2647242"/>
            <a:ext cx="10896600" cy="3359621"/>
          </a:xfrm>
        </p:spPr>
        <p:txBody>
          <a:bodyPr/>
          <a:lstStyle/>
          <a:p>
            <a:pPr>
              <a:lnSpc>
                <a:spcPct val="100000"/>
              </a:lnSpc>
            </a:pPr>
            <a:r>
              <a:rPr lang="en-GB" dirty="0"/>
              <a:t>Boys tend to report that they know many more jobs than girls</a:t>
            </a:r>
          </a:p>
          <a:p>
            <a:pPr>
              <a:lnSpc>
                <a:spcPct val="100000"/>
              </a:lnSpc>
            </a:pPr>
            <a:r>
              <a:rPr lang="en-GB" dirty="0"/>
              <a:t>As children get older they know about more jobs</a:t>
            </a:r>
          </a:p>
          <a:p>
            <a:pPr>
              <a:lnSpc>
                <a:spcPct val="100000"/>
              </a:lnSpc>
            </a:pPr>
            <a:r>
              <a:rPr lang="en-GB" dirty="0"/>
              <a:t>Year 5 pupils tend to want to do fewer jobs than year 3 pupils</a:t>
            </a:r>
          </a:p>
          <a:p>
            <a:pPr>
              <a:lnSpc>
                <a:spcPct val="100000"/>
              </a:lnSpc>
            </a:pPr>
            <a:r>
              <a:rPr lang="en-GB" dirty="0"/>
              <a:t>By age 8 children are already making gendered job choices</a:t>
            </a:r>
          </a:p>
        </p:txBody>
      </p:sp>
    </p:spTree>
    <p:extLst>
      <p:ext uri="{BB962C8B-B14F-4D97-AF65-F5344CB8AC3E}">
        <p14:creationId xmlns:p14="http://schemas.microsoft.com/office/powerpoint/2010/main" val="406389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7E2E72-4D7F-BB46-ADC6-92BE7B9689F3}"/>
              </a:ext>
            </a:extLst>
          </p:cNvPr>
          <p:cNvSpPr/>
          <p:nvPr/>
        </p:nvSpPr>
        <p:spPr>
          <a:xfrm>
            <a:off x="1584136" y="0"/>
            <a:ext cx="9144000"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ontent Placeholder 3">
            <a:extLst>
              <a:ext uri="{FF2B5EF4-FFF2-40B4-BE49-F238E27FC236}">
                <a16:creationId xmlns:a16="http://schemas.microsoft.com/office/drawing/2014/main" id="{8E70DA74-97AF-CD48-8690-3F4C631D18BD}"/>
              </a:ext>
            </a:extLst>
          </p:cNvPr>
          <p:cNvGraphicFramePr>
            <a:graphicFrameLocks/>
          </p:cNvGraphicFramePr>
          <p:nvPr>
            <p:extLst>
              <p:ext uri="{D42A27DB-BD31-4B8C-83A1-F6EECF244321}">
                <p14:modId xmlns:p14="http://schemas.microsoft.com/office/powerpoint/2010/main" val="1602680796"/>
              </p:ext>
            </p:extLst>
          </p:nvPr>
        </p:nvGraphicFramePr>
        <p:xfrm>
          <a:off x="2207568" y="260648"/>
          <a:ext cx="7518652" cy="5400604"/>
        </p:xfrm>
        <a:graphic>
          <a:graphicData uri="http://schemas.openxmlformats.org/drawingml/2006/table">
            <a:tbl>
              <a:tblPr firstRow="1" firstCol="1" bandRow="1">
                <a:tableStyleId>{793D81CF-94F2-401A-BA57-92F5A7B2D0C5}</a:tableStyleId>
              </a:tblPr>
              <a:tblGrid>
                <a:gridCol w="1412781">
                  <a:extLst>
                    <a:ext uri="{9D8B030D-6E8A-4147-A177-3AD203B41FA5}">
                      <a16:colId xmlns:a16="http://schemas.microsoft.com/office/drawing/2014/main" val="1167964188"/>
                    </a:ext>
                  </a:extLst>
                </a:gridCol>
                <a:gridCol w="756827">
                  <a:extLst>
                    <a:ext uri="{9D8B030D-6E8A-4147-A177-3AD203B41FA5}">
                      <a16:colId xmlns:a16="http://schemas.microsoft.com/office/drawing/2014/main" val="3041589182"/>
                    </a:ext>
                  </a:extLst>
                </a:gridCol>
                <a:gridCol w="1620337">
                  <a:extLst>
                    <a:ext uri="{9D8B030D-6E8A-4147-A177-3AD203B41FA5}">
                      <a16:colId xmlns:a16="http://schemas.microsoft.com/office/drawing/2014/main" val="4191283116"/>
                    </a:ext>
                  </a:extLst>
                </a:gridCol>
                <a:gridCol w="1524142">
                  <a:extLst>
                    <a:ext uri="{9D8B030D-6E8A-4147-A177-3AD203B41FA5}">
                      <a16:colId xmlns:a16="http://schemas.microsoft.com/office/drawing/2014/main" val="2641672025"/>
                    </a:ext>
                  </a:extLst>
                </a:gridCol>
                <a:gridCol w="950916">
                  <a:extLst>
                    <a:ext uri="{9D8B030D-6E8A-4147-A177-3AD203B41FA5}">
                      <a16:colId xmlns:a16="http://schemas.microsoft.com/office/drawing/2014/main" val="2519419363"/>
                    </a:ext>
                  </a:extLst>
                </a:gridCol>
                <a:gridCol w="1253649">
                  <a:extLst>
                    <a:ext uri="{9D8B030D-6E8A-4147-A177-3AD203B41FA5}">
                      <a16:colId xmlns:a16="http://schemas.microsoft.com/office/drawing/2014/main" val="1187015032"/>
                    </a:ext>
                  </a:extLst>
                </a:gridCol>
              </a:tblGrid>
              <a:tr h="490964">
                <a:tc gridSpan="2">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Top 10 jobs for girls</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hMerge="1">
                  <a:txBody>
                    <a:bodyPr/>
                    <a:lstStyle/>
                    <a:p>
                      <a:endParaRPr lang="en-GB"/>
                    </a:p>
                  </a:txBody>
                  <a:tcPr/>
                </a:tc>
                <a:tc>
                  <a:txBody>
                    <a:bodyPr/>
                    <a:lstStyle/>
                    <a:p>
                      <a:pPr algn="ctr">
                        <a:lnSpc>
                          <a:spcPct val="200000"/>
                        </a:lnSpc>
                        <a:spcAft>
                          <a:spcPts val="0"/>
                        </a:spcAft>
                      </a:pP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gridSpan="2">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Top 10 jobs for boys</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hMerge="1">
                  <a:txBody>
                    <a:bodyPr/>
                    <a:lstStyle/>
                    <a:p>
                      <a:endParaRPr lang="en-GB"/>
                    </a:p>
                  </a:txBody>
                  <a:tcPr/>
                </a:tc>
                <a:tc>
                  <a:txBody>
                    <a:bodyPr/>
                    <a:lstStyle/>
                    <a:p>
                      <a:pPr algn="ctr">
                        <a:lnSpc>
                          <a:spcPct val="200000"/>
                        </a:lnSpc>
                        <a:spcAft>
                          <a:spcPts val="0"/>
                        </a:spcAft>
                      </a:pP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33212898"/>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Teacher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71%</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Game tester</a:t>
                      </a:r>
                      <a:endParaRPr lang="en-GB" sz="1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75%</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854021266"/>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Hairdresser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67%</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Athlete</a:t>
                      </a:r>
                      <a:endParaRPr lang="en-GB" sz="1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51%</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2092820"/>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Actor/Actress</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60%</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Detective</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49%</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478758937"/>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Vet</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60%</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Soldier</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45%</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422735118"/>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Athlete</a:t>
                      </a:r>
                      <a:endParaRPr lang="en-GB" sz="15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48%</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Tennis Player</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43%</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70178718"/>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Shopkeeper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47%</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Mechanic</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43%</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977482535"/>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Nurse</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46%</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Pilot</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41%</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4216151498"/>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Doctor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42%</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Astronaut</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40%</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811105745"/>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Game tester</a:t>
                      </a:r>
                      <a:endParaRPr lang="en-GB" sz="15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40%</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Engineer</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38%</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318432099"/>
                  </a:ext>
                </a:extLst>
              </a:tr>
              <a:tr h="490964">
                <a:tc>
                  <a:txBody>
                    <a:bodyPr/>
                    <a:lstStyle/>
                    <a:p>
                      <a:pPr algn="ctr">
                        <a:lnSpc>
                          <a:spcPct val="200000"/>
                        </a:lnSpc>
                        <a:spcAft>
                          <a:spcPts val="0"/>
                        </a:spcAft>
                      </a:pPr>
                      <a:r>
                        <a:rPr lang="en-GB" sz="1500" b="0" dirty="0">
                          <a:effectLst/>
                          <a:latin typeface="Arial" panose="020B0604020202020204" pitchFamily="34" charset="0"/>
                          <a:cs typeface="Arial" panose="020B0604020202020204" pitchFamily="34" charset="0"/>
                        </a:rPr>
                        <a:t>Author</a:t>
                      </a:r>
                      <a:endParaRPr lang="en-GB"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38%</a:t>
                      </a:r>
                      <a:endParaRPr lang="en-GB" sz="1500"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200000"/>
                        </a:lnSpc>
                        <a:spcAft>
                          <a:spcPts val="0"/>
                        </a:spcAft>
                      </a:pPr>
                      <a:r>
                        <a:rPr lang="en-GB" sz="1500" dirty="0">
                          <a:effectLst/>
                          <a:latin typeface="Arial" panose="020B0604020202020204" pitchFamily="34" charset="0"/>
                          <a:cs typeface="Arial" panose="020B0604020202020204" pitchFamily="34" charset="0"/>
                        </a:rPr>
                        <a:t>Estate Agent</a:t>
                      </a:r>
                      <a:endParaRPr lang="en-GB" sz="1500" b="1" dirty="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r>
                        <a:rPr lang="en-GB" sz="1500">
                          <a:effectLst/>
                          <a:latin typeface="Arial" panose="020B0604020202020204" pitchFamily="34" charset="0"/>
                          <a:cs typeface="Arial" panose="020B0604020202020204" pitchFamily="34" charset="0"/>
                        </a:rPr>
                        <a:t>34%</a:t>
                      </a:r>
                      <a:endParaRPr lang="en-GB" sz="1500">
                        <a:effectLst/>
                        <a:latin typeface="Arial" panose="020B0604020202020204" pitchFamily="34" charset="0"/>
                        <a:ea typeface="Times New Roman" panose="02020603050405020304" pitchFamily="18" charset="0"/>
                        <a:cs typeface="Arial" panose="020B0604020202020204" pitchFamily="34" charset="0"/>
                      </a:endParaRPr>
                    </a:p>
                  </a:txBody>
                  <a:tcPr marL="62718" marR="62718" marT="8711" marB="0" anchor="ctr"/>
                </a:tc>
                <a:tc>
                  <a:txBody>
                    <a:bodyPr/>
                    <a:lstStyle/>
                    <a:p>
                      <a:pPr algn="ctr">
                        <a:lnSpc>
                          <a:spcPct val="200000"/>
                        </a:lnSpc>
                        <a:spcAft>
                          <a:spcPts val="0"/>
                        </a:spcAft>
                      </a:pPr>
                      <a:endParaRPr lang="en-GB" sz="1500" i="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93542680"/>
                  </a:ext>
                </a:extLst>
              </a:tr>
            </a:tbl>
          </a:graphicData>
        </a:graphic>
      </p:graphicFrame>
    </p:spTree>
    <p:extLst>
      <p:ext uri="{BB962C8B-B14F-4D97-AF65-F5344CB8AC3E}">
        <p14:creationId xmlns:p14="http://schemas.microsoft.com/office/powerpoint/2010/main" val="578399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3906</TotalTime>
  <Words>2905</Words>
  <Application>Microsoft Office PowerPoint</Application>
  <PresentationFormat>Widescreen</PresentationFormat>
  <Paragraphs>671</Paragraphs>
  <Slides>35</Slides>
  <Notes>31</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Azo Sans</vt:lpstr>
      <vt:lpstr>Calibri</vt:lpstr>
      <vt:lpstr>Calibri Light</vt:lpstr>
      <vt:lpstr>Myriad Pro Light</vt:lpstr>
      <vt:lpstr>1_Office Theme</vt:lpstr>
      <vt:lpstr>Text pages</vt:lpstr>
      <vt:lpstr>Divider slides</vt:lpstr>
      <vt:lpstr>PowerPoint Presentation</vt:lpstr>
      <vt:lpstr>What is CITE? Careers in Initial Teacher Education </vt:lpstr>
      <vt:lpstr>PowerPoint Presentation</vt:lpstr>
      <vt:lpstr>PowerPoint Presentation</vt:lpstr>
      <vt:lpstr>PowerPoint Presentation</vt:lpstr>
      <vt:lpstr>PowerPoint Presentation</vt:lpstr>
      <vt:lpstr>Why careers in primary?</vt:lpstr>
      <vt:lpstr>Findings</vt:lpstr>
      <vt:lpstr>PowerPoint Presentation</vt:lpstr>
      <vt:lpstr>PowerPoint Presentation</vt:lpstr>
      <vt:lpstr>Science for ‘people like me’</vt:lpstr>
      <vt:lpstr>There is a disparity in career aspirations in primary school, in the A-Level Exam entries, and subsequently the careers pathways of males and females. </vt:lpstr>
      <vt:lpstr>Nature   vs   Nurture</vt:lpstr>
      <vt:lpstr>Nature   AND   Nurture</vt:lpstr>
      <vt:lpstr>PowerPoint Presentation</vt:lpstr>
      <vt:lpstr>PowerPoint Presentation</vt:lpstr>
      <vt:lpstr>PowerPoint Presentation</vt:lpstr>
      <vt:lpstr>A teacher’s contribution</vt:lpstr>
      <vt:lpstr>We are all full of biases</vt:lpstr>
      <vt:lpstr>PowerPoint Presentation</vt:lpstr>
      <vt:lpstr>PowerPoint Presentation</vt:lpstr>
      <vt:lpstr>PowerPoint Presentation</vt:lpstr>
      <vt:lpstr>PowerPoint Presentation</vt:lpstr>
      <vt:lpstr>PowerPoint Presentation</vt:lpstr>
      <vt:lpstr>Bias in Primary Education</vt:lpstr>
      <vt:lpstr>Language in the classroom</vt:lpstr>
      <vt:lpstr>What can we do about this?</vt:lpstr>
      <vt:lpstr>Summary</vt:lpstr>
      <vt:lpstr>The CITE Tools</vt:lpstr>
      <vt:lpstr>Tool 1: Classroom Interactions Analysis Tool </vt:lpstr>
      <vt:lpstr>Activity Reflection</vt:lpstr>
      <vt:lpstr>PowerPoint Presentation</vt:lpstr>
      <vt:lpstr>PowerPoint Presentation</vt:lpstr>
      <vt:lpstr>References</vt:lpstr>
      <vt:lpstr>Further reading</vt:lpstr>
    </vt:vector>
  </TitlesOfParts>
  <Company>Durham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and Better Jobs: A Strategic Economic Plan for the North East</dc:title>
  <dc:creator>Maria Antoniou</dc:creator>
  <cp:lastModifiedBy>Eleanor Haisell</cp:lastModifiedBy>
  <cp:revision>247</cp:revision>
  <cp:lastPrinted>2020-02-04T10:51:41Z</cp:lastPrinted>
  <dcterms:created xsi:type="dcterms:W3CDTF">2014-04-24T09:08:09Z</dcterms:created>
  <dcterms:modified xsi:type="dcterms:W3CDTF">2020-04-17T13:03:25Z</dcterms:modified>
</cp:coreProperties>
</file>