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684" r:id="rId2"/>
  </p:sldMasterIdLst>
  <p:notesMasterIdLst>
    <p:notesMasterId r:id="rId18"/>
  </p:notesMasterIdLst>
  <p:sldIdLst>
    <p:sldId id="271" r:id="rId3"/>
    <p:sldId id="277" r:id="rId4"/>
    <p:sldId id="400" r:id="rId5"/>
    <p:sldId id="401" r:id="rId6"/>
    <p:sldId id="402" r:id="rId7"/>
    <p:sldId id="403" r:id="rId8"/>
    <p:sldId id="404" r:id="rId9"/>
    <p:sldId id="405" r:id="rId10"/>
    <p:sldId id="414" r:id="rId11"/>
    <p:sldId id="406" r:id="rId12"/>
    <p:sldId id="407" r:id="rId13"/>
    <p:sldId id="410" r:id="rId14"/>
    <p:sldId id="413" r:id="rId15"/>
    <p:sldId id="412" r:id="rId16"/>
    <p:sldId id="278" r:id="rId17"/>
  </p:sldIdLst>
  <p:sldSz cx="6858000" cy="5143500"/>
  <p:notesSz cx="6805613" cy="9944100"/>
  <p:defaultTex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an Jones" initials="SJ" lastIdx="3" clrIdx="0">
    <p:extLst>
      <p:ext uri="{19B8F6BF-5375-455C-9EA6-DF929625EA0E}">
        <p15:presenceInfo xmlns:p15="http://schemas.microsoft.com/office/powerpoint/2012/main" userId="S::sjones@careersandenterprise.co.uk::ca0ee90a-f7fc-4138-b962-2e89da521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4" autoAdjust="0"/>
    <p:restoredTop sz="94660"/>
  </p:normalViewPr>
  <p:slideViewPr>
    <p:cSldViewPr>
      <p:cViewPr varScale="1">
        <p:scale>
          <a:sx n="90" d="100"/>
          <a:sy n="90" d="100"/>
        </p:scale>
        <p:origin x="1536" y="84"/>
      </p:cViewPr>
      <p:guideLst>
        <p:guide orient="horz" pos="1620"/>
        <p:guide pos="2160"/>
      </p:guideLst>
    </p:cSldViewPr>
  </p:slideViewPr>
  <p:notesTextViewPr>
    <p:cViewPr>
      <p:scale>
        <a:sx n="1" d="1"/>
        <a:sy n="1" d="1"/>
      </p:scale>
      <p:origin x="0" y="0"/>
    </p:cViewPr>
  </p:notesTextViewPr>
  <p:sorterViewPr>
    <p:cViewPr>
      <p:scale>
        <a:sx n="100" d="100"/>
        <a:sy n="100" d="100"/>
      </p:scale>
      <p:origin x="0" y="-210"/>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917575" y="746125"/>
            <a:ext cx="4972050" cy="3729038"/>
          </a:xfrm>
          <a:prstGeom prst="rect">
            <a:avLst/>
          </a:prstGeom>
        </p:spPr>
        <p:txBody>
          <a:bodyPr/>
          <a:lstStyle/>
          <a:p>
            <a:endParaRPr/>
          </a:p>
        </p:txBody>
      </p:sp>
      <p:sp>
        <p:nvSpPr>
          <p:cNvPr id="283" name="Shape 283"/>
          <p:cNvSpPr>
            <a:spLocks noGrp="1"/>
          </p:cNvSpPr>
          <p:nvPr>
            <p:ph type="body" sz="quarter" idx="1"/>
          </p:nvPr>
        </p:nvSpPr>
        <p:spPr>
          <a:xfrm>
            <a:off x="907415" y="4723448"/>
            <a:ext cx="4990783" cy="4474845"/>
          </a:xfrm>
          <a:prstGeom prst="rect">
            <a:avLst/>
          </a:prstGeom>
        </p:spPr>
        <p:txBody>
          <a:bodyPr/>
          <a:lstStyle/>
          <a:p>
            <a:endParaRPr/>
          </a:p>
        </p:txBody>
      </p:sp>
    </p:spTree>
    <p:extLst>
      <p:ext uri="{BB962C8B-B14F-4D97-AF65-F5344CB8AC3E}">
        <p14:creationId xmlns:p14="http://schemas.microsoft.com/office/powerpoint/2010/main" val="3770528534"/>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797" defTabSz="457200" latinLnBrk="0">
      <a:defRPr sz="1200">
        <a:latin typeface="+mn-lt"/>
        <a:ea typeface="+mn-ea"/>
        <a:cs typeface="+mn-cs"/>
        <a:sym typeface="Calibri"/>
      </a:defRPr>
    </a:lvl4pPr>
    <a:lvl5pPr indent="914359" defTabSz="457200" latinLnBrk="0">
      <a:defRPr sz="1200">
        <a:latin typeface="+mn-lt"/>
        <a:ea typeface="+mn-ea"/>
        <a:cs typeface="+mn-cs"/>
        <a:sym typeface="Calibri"/>
      </a:defRPr>
    </a:lvl5pPr>
    <a:lvl6pPr indent="1142959" defTabSz="457200" latinLnBrk="0">
      <a:defRPr sz="1200">
        <a:latin typeface="+mn-lt"/>
        <a:ea typeface="+mn-ea"/>
        <a:cs typeface="+mn-cs"/>
        <a:sym typeface="Calibri"/>
      </a:defRPr>
    </a:lvl6pPr>
    <a:lvl7pPr indent="1371543" defTabSz="457200" latinLnBrk="0">
      <a:defRPr sz="1200">
        <a:latin typeface="+mn-lt"/>
        <a:ea typeface="+mn-ea"/>
        <a:cs typeface="+mn-cs"/>
        <a:sym typeface="Calibri"/>
      </a:defRPr>
    </a:lvl7pPr>
    <a:lvl8pPr indent="1600129" defTabSz="457200" latinLnBrk="0">
      <a:defRPr sz="1200">
        <a:latin typeface="+mn-lt"/>
        <a:ea typeface="+mn-ea"/>
        <a:cs typeface="+mn-cs"/>
        <a:sym typeface="Calibri"/>
      </a:defRPr>
    </a:lvl8pPr>
    <a:lvl9pPr indent="1828718"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47411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4.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4.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0" y="1195521"/>
            <a:ext cx="4114800"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716430" y="1822516"/>
            <a:ext cx="5198595"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716430" y="1661474"/>
            <a:ext cx="5151454"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1"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355362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CF5B-79AD-4AD9-AEB4-457015CD88B7}"/>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1E355F-359D-479E-BCDB-1757DEA5444D}"/>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26B16A-CBD7-4684-80C1-4E8332E2C1B9}"/>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19CFDF1D-E4F3-442A-889D-5A3438F09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0187CF-1FFA-4760-848A-1F4118AF02FA}"/>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59785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D68-E270-4B91-BF59-9B5C910CEC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4D5B0B-D02D-48DB-B70A-F8289602B679}"/>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DCE580-D81A-4315-81E9-1C6DAE0ED5A1}"/>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0E1E9D-8173-44DD-B57B-EE462460DFF2}"/>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6" name="Footer Placeholder 5">
            <a:extLst>
              <a:ext uri="{FF2B5EF4-FFF2-40B4-BE49-F238E27FC236}">
                <a16:creationId xmlns:a16="http://schemas.microsoft.com/office/drawing/2014/main" id="{BFC8FD1E-26AE-4AAF-A7AF-96E32225A5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091D1C-092E-4550-9CE7-5A65BAD1DED8}"/>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90072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A54F-444C-4CB9-A31D-FE7FAC15B307}"/>
              </a:ext>
            </a:extLst>
          </p:cNvPr>
          <p:cNvSpPr>
            <a:spLocks noGrp="1"/>
          </p:cNvSpPr>
          <p:nvPr>
            <p:ph type="title"/>
          </p:nvPr>
        </p:nvSpPr>
        <p:spPr>
          <a:xfrm>
            <a:off x="472381" y="273844"/>
            <a:ext cx="5915025"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656FC9-3A64-4B25-A1E6-E98B9F2300C8}"/>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FD66279C-3F0C-4D1B-B812-036C5CCF0381}"/>
              </a:ext>
            </a:extLst>
          </p:cNvPr>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2A1B22-37EB-40F5-9CF6-B4BC739F57BF}"/>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CB0D3B33-F3BA-4C8D-8CB1-8609871447EE}"/>
              </a:ext>
            </a:extLst>
          </p:cNvPr>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FB1CD7-7018-4808-ABAA-EECDB64178F8}"/>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8" name="Footer Placeholder 7">
            <a:extLst>
              <a:ext uri="{FF2B5EF4-FFF2-40B4-BE49-F238E27FC236}">
                <a16:creationId xmlns:a16="http://schemas.microsoft.com/office/drawing/2014/main" id="{77C9FCBF-A0C6-43B4-90F6-5E43DF60DA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9CB970-EC12-48C3-A8FD-BF68039B8A14}"/>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54193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6778-DB25-4A24-91A7-4A7C1AAA4B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AAF0DF-01EB-43A1-A007-FBA05D670B95}"/>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4" name="Footer Placeholder 3">
            <a:extLst>
              <a:ext uri="{FF2B5EF4-FFF2-40B4-BE49-F238E27FC236}">
                <a16:creationId xmlns:a16="http://schemas.microsoft.com/office/drawing/2014/main" id="{600BB130-F421-48D0-A3B3-1D5D9126B7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67833A-8CA0-475E-A5B1-9962E61AEF20}"/>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141804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53C5D-943D-4187-B89B-727E6152E399}"/>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3" name="Footer Placeholder 2">
            <a:extLst>
              <a:ext uri="{FF2B5EF4-FFF2-40B4-BE49-F238E27FC236}">
                <a16:creationId xmlns:a16="http://schemas.microsoft.com/office/drawing/2014/main" id="{40B57D45-7017-4F59-90CD-954E549B04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D62A73-595B-4A94-9F76-2DAF9D8D67C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63074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EF61-258F-4337-BF98-897C18CF16E7}"/>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2E6E9-99B6-4076-99B7-9F23D44BC555}"/>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1D785F-DE79-44F2-83FB-A650D60C3BD0}"/>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11B45F42-D836-4592-969C-52951B42BAA0}"/>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6" name="Footer Placeholder 5">
            <a:extLst>
              <a:ext uri="{FF2B5EF4-FFF2-40B4-BE49-F238E27FC236}">
                <a16:creationId xmlns:a16="http://schemas.microsoft.com/office/drawing/2014/main" id="{2CF9B772-0B68-42F3-9265-4F330F357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6BC7A5-41BE-4E10-BB2D-D9450E961CD7}"/>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84294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1BBA-6F92-4E1B-A098-05A870DC79B1}"/>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76E7BD-BEB1-4D22-B23F-560DE8E7CC6A}"/>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4C154373-9496-447A-931F-50DE0FE0DD15}"/>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1C6E93C-FC4D-4CC7-B347-834D8EA17E3D}"/>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6" name="Footer Placeholder 5">
            <a:extLst>
              <a:ext uri="{FF2B5EF4-FFF2-40B4-BE49-F238E27FC236}">
                <a16:creationId xmlns:a16="http://schemas.microsoft.com/office/drawing/2014/main" id="{98D312D3-DB67-4F28-A00B-A880306BE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5351DB-B968-48BF-BF92-A549651570D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359563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A47B-0990-49FF-965A-5C7E095D5E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90A208-FAD3-451C-93DB-3CDCEF36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1A128-C52A-49AA-A994-DB5C07B54528}"/>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9934D5E6-6DC4-4517-9D3D-4B52E6B6A1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0305D-D0BB-449F-9FC5-CE9E5161E8ED}"/>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82644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71F1D-166B-48F3-8146-01DCF34EBF56}"/>
              </a:ext>
            </a:extLst>
          </p:cNvPr>
          <p:cNvSpPr>
            <a:spLocks noGrp="1"/>
          </p:cNvSpPr>
          <p:nvPr>
            <p:ph type="title" orient="vert"/>
          </p:nvPr>
        </p:nvSpPr>
        <p:spPr>
          <a:xfrm>
            <a:off x="4907756" y="273844"/>
            <a:ext cx="1478756"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32FF31-EC41-450C-829B-6751CBAF87B3}"/>
              </a:ext>
            </a:extLst>
          </p:cNvPr>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85440B-2779-4821-A264-E473CC5025C1}"/>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975F0C6A-ED81-4340-9E24-6B86B5599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CDC93-553A-4E1C-9A61-B154F41B261F}"/>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44729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6858000" cy="4198434"/>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238804" y="958702"/>
            <a:ext cx="3497638" cy="70252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27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235921" y="1718824"/>
            <a:ext cx="3497638" cy="31937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1688"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250954" y="2106214"/>
            <a:ext cx="3497638" cy="31937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9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5736330" y="378614"/>
            <a:ext cx="867939" cy="997631"/>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Oval 13"/>
          <p:cNvSpPr/>
          <p:nvPr userDrawn="1"/>
        </p:nvSpPr>
        <p:spPr>
          <a:xfrm>
            <a:off x="5525800" y="1895971"/>
            <a:ext cx="921557" cy="1228743"/>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Oval 21"/>
          <p:cNvSpPr/>
          <p:nvPr userDrawn="1"/>
        </p:nvSpPr>
        <p:spPr>
          <a:xfrm>
            <a:off x="5377166" y="1776779"/>
            <a:ext cx="1012216" cy="129373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riangle 23"/>
          <p:cNvSpPr/>
          <p:nvPr userDrawn="1"/>
        </p:nvSpPr>
        <p:spPr>
          <a:xfrm rot="2428000">
            <a:off x="5803804" y="225100"/>
            <a:ext cx="881564" cy="1013291"/>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pic>
        <p:nvPicPr>
          <p:cNvPr id="3" name="Picture 2"/>
          <p:cNvPicPr>
            <a:picLocks noChangeAspect="1"/>
          </p:cNvPicPr>
          <p:nvPr userDrawn="1"/>
        </p:nvPicPr>
        <p:blipFill>
          <a:blip r:embed="rId3"/>
          <a:stretch>
            <a:fillRect/>
          </a:stretch>
        </p:blipFill>
        <p:spPr>
          <a:xfrm>
            <a:off x="1793953" y="2606413"/>
            <a:ext cx="4989068" cy="1592021"/>
          </a:xfrm>
          <a:prstGeom prst="rect">
            <a:avLst/>
          </a:prstGeom>
        </p:spPr>
      </p:pic>
      <p:pic>
        <p:nvPicPr>
          <p:cNvPr id="17" name="Picture 16"/>
          <p:cNvPicPr>
            <a:picLocks noChangeAspect="1"/>
          </p:cNvPicPr>
          <p:nvPr userDrawn="1"/>
        </p:nvPicPr>
        <p:blipFill>
          <a:blip r:embed="rId4"/>
          <a:stretch>
            <a:fillRect/>
          </a:stretch>
        </p:blipFill>
        <p:spPr>
          <a:xfrm>
            <a:off x="4637861" y="1097898"/>
            <a:ext cx="863989" cy="1138993"/>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6"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47268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2411373"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3378102" y="1195388"/>
            <a:ext cx="2905720" cy="2884241"/>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716430" y="1829586"/>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716430" y="1661474"/>
            <a:ext cx="2411374"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1"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46481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6858000" cy="4178595"/>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288985" y="1736081"/>
            <a:ext cx="3497638" cy="596682"/>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27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294479" y="2443526"/>
            <a:ext cx="3497638" cy="1018869"/>
          </a:xfrm>
          <a:prstGeom prst="rect">
            <a:avLst/>
          </a:prstGeom>
        </p:spPr>
        <p:txBody>
          <a:bodyPr/>
          <a:lstStyle>
            <a:lvl1pPr marL="0" marR="0" indent="0" algn="l" defTabSz="514350" rtl="0" eaLnBrk="1" fontAlgn="auto" latinLnBrk="0" hangingPunct="1">
              <a:lnSpc>
                <a:spcPts val="1125"/>
              </a:lnSpc>
              <a:spcBef>
                <a:spcPts val="563"/>
              </a:spcBef>
              <a:spcAft>
                <a:spcPts val="0"/>
              </a:spcAft>
              <a:buClrTx/>
              <a:buSzTx/>
              <a:buFontTx/>
              <a:buNone/>
              <a:tabLst/>
              <a:defRPr sz="1013"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5703964" y="2437170"/>
            <a:ext cx="1019372" cy="1171691"/>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riangle 13"/>
          <p:cNvSpPr/>
          <p:nvPr userDrawn="1"/>
        </p:nvSpPr>
        <p:spPr>
          <a:xfrm rot="3159388">
            <a:off x="5594878" y="2410804"/>
            <a:ext cx="1380497" cy="892563"/>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pic>
        <p:nvPicPr>
          <p:cNvPr id="2" name="Picture 1"/>
          <p:cNvPicPr>
            <a:picLocks noChangeAspect="1"/>
          </p:cNvPicPr>
          <p:nvPr userDrawn="1"/>
        </p:nvPicPr>
        <p:blipFill>
          <a:blip r:embed="rId3"/>
          <a:stretch>
            <a:fillRect/>
          </a:stretch>
        </p:blipFill>
        <p:spPr>
          <a:xfrm rot="712522">
            <a:off x="4958975" y="1483033"/>
            <a:ext cx="937580" cy="782441"/>
          </a:xfrm>
          <a:prstGeom prst="rect">
            <a:avLst/>
          </a:prstGeom>
        </p:spPr>
      </p:pic>
      <p:pic>
        <p:nvPicPr>
          <p:cNvPr id="19" name="Picture 18"/>
          <p:cNvPicPr>
            <a:picLocks noChangeAspect="1"/>
          </p:cNvPicPr>
          <p:nvPr userDrawn="1"/>
        </p:nvPicPr>
        <p:blipFill>
          <a:blip r:embed="rId4"/>
          <a:stretch>
            <a:fillRect/>
          </a:stretch>
        </p:blipFill>
        <p:spPr>
          <a:xfrm>
            <a:off x="5840361" y="273272"/>
            <a:ext cx="863989" cy="1138993"/>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2"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83181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4698146"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716430" y="1843727"/>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3429000" y="1843727"/>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716430" y="1661474"/>
            <a:ext cx="5151454"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2"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92150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0" y="1195521"/>
            <a:ext cx="4114800"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716430" y="1781129"/>
            <a:ext cx="5198595"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cxnSp>
        <p:nvCxnSpPr>
          <p:cNvPr id="5" name="Straight Connector 4"/>
          <p:cNvCxnSpPr/>
          <p:nvPr userDrawn="1"/>
        </p:nvCxnSpPr>
        <p:spPr>
          <a:xfrm>
            <a:off x="716430" y="1661474"/>
            <a:ext cx="5151454"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9"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333751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4698146"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716430" y="1781129"/>
            <a:ext cx="2411374"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3434144" y="1781129"/>
            <a:ext cx="2411374"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cxnSp>
        <p:nvCxnSpPr>
          <p:cNvPr id="6" name="Straight Connector 5"/>
          <p:cNvCxnSpPr/>
          <p:nvPr userDrawn="1"/>
        </p:nvCxnSpPr>
        <p:spPr>
          <a:xfrm>
            <a:off x="716430" y="1661474"/>
            <a:ext cx="5151454"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2" name="Picture Placeholder 4"/>
          <p:cNvSpPr>
            <a:spLocks noGrp="1"/>
          </p:cNvSpPr>
          <p:nvPr>
            <p:ph type="pic" sz="quarter" idx="16"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347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709675"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709676" y="2151860"/>
            <a:ext cx="1263174"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2699246" y="2151860"/>
            <a:ext cx="1263174"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4679141" y="2151860"/>
            <a:ext cx="1263174"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2695305"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4668974"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5" name="Picture Placeholder 4"/>
          <p:cNvSpPr>
            <a:spLocks noGrp="1"/>
          </p:cNvSpPr>
          <p:nvPr>
            <p:ph type="pic" sz="quarter" idx="15"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709676"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2684756"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4679140"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183532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6"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47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54E6-956D-4CBD-8C59-4BEB5F81AAD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608E4A7E-6D11-490E-862A-3868E7FB4211}"/>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C8C937-EB63-4FCB-B72E-0211E3358435}"/>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97C2BB0A-D4A3-4BC4-89CB-2BB826FA1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2C332-57EA-4126-8C59-BDE192E46EE3}"/>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53457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6E33-B11B-47F2-A9F9-6B7661E3E4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902200-A63C-490F-BE80-DCF7223CE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78BFF-B26A-46BC-855E-BDFCAE0BB788}"/>
              </a:ext>
            </a:extLst>
          </p:cNvPr>
          <p:cNvSpPr>
            <a:spLocks noGrp="1"/>
          </p:cNvSpPr>
          <p:nvPr>
            <p:ph type="dt" sz="half" idx="10"/>
          </p:nvPr>
        </p:nvSpPr>
        <p:spPr/>
        <p:txBody>
          <a:body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CDF53FE7-9234-4241-8D16-F42856E0D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0BA9CB-F225-42EE-B1FF-F2C7A1CE1FF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306482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443685" y="4269130"/>
            <a:ext cx="5970630"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6858000" cy="912044"/>
          </a:xfrm>
          <a:prstGeom prst="rect">
            <a:avLst/>
          </a:prstGeom>
        </p:spPr>
      </p:pic>
    </p:spTree>
    <p:extLst>
      <p:ext uri="{BB962C8B-B14F-4D97-AF65-F5344CB8AC3E}">
        <p14:creationId xmlns:p14="http://schemas.microsoft.com/office/powerpoint/2010/main" val="14379727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76503-C7CD-4FE4-8B5B-FF97E77793F3}"/>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CE6F2B-0272-4C8E-9088-E4DC46450A0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99649C-160D-480A-A0A0-BE4CFB2F7173}"/>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B8DB2F7-9E82-4E4C-B326-933AAE83D3CE}" type="datetimeFigureOut">
              <a:rPr lang="en-GB" smtClean="0"/>
              <a:t>08/04/2020</a:t>
            </a:fld>
            <a:endParaRPr lang="en-GB"/>
          </a:p>
        </p:txBody>
      </p:sp>
      <p:sp>
        <p:nvSpPr>
          <p:cNvPr id="5" name="Footer Placeholder 4">
            <a:extLst>
              <a:ext uri="{FF2B5EF4-FFF2-40B4-BE49-F238E27FC236}">
                <a16:creationId xmlns:a16="http://schemas.microsoft.com/office/drawing/2014/main" id="{A15292AF-AAF6-416F-A68C-14D4DD74B755}"/>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E48C5C-9BE7-4B26-B2D7-5E39D2B0E106}"/>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30862706-A201-491A-A402-FF7BEAC39305}" type="slidenum">
              <a:rPr lang="en-GB" smtClean="0"/>
              <a:t>‹#›</a:t>
            </a:fld>
            <a:endParaRPr lang="en-GB"/>
          </a:p>
        </p:txBody>
      </p:sp>
    </p:spTree>
    <p:extLst>
      <p:ext uri="{BB962C8B-B14F-4D97-AF65-F5344CB8AC3E}">
        <p14:creationId xmlns:p14="http://schemas.microsoft.com/office/powerpoint/2010/main" val="37615226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7.jpeg"/><Relationship Id="rId5" Type="http://schemas.openxmlformats.org/officeDocument/2006/relationships/image" Target="../media/image38.jpeg"/><Relationship Id="rId10" Type="http://schemas.openxmlformats.org/officeDocument/2006/relationships/image" Target="../media/image6.jpeg"/><Relationship Id="rId4" Type="http://schemas.openxmlformats.org/officeDocument/2006/relationships/image" Target="../media/image37.jpe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eg"/><Relationship Id="rId7"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GB" b="0" kern="0" dirty="0">
                <a:solidFill>
                  <a:schemeClr val="accent1"/>
                </a:solidFill>
                <a:latin typeface="Comic Sans MS" pitchFamily="66" charset="0"/>
                <a:ea typeface="AvantGarde BdOb BT"/>
                <a:cs typeface="AvantGarde BdOb BT"/>
                <a:sym typeface="AvantGarde BdOb BT"/>
              </a:rPr>
              <a:t>CEC Primary Project– </a:t>
            </a:r>
            <a:br>
              <a:rPr lang="en-GB" sz="1350" b="0" kern="0" dirty="0">
                <a:solidFill>
                  <a:schemeClr val="accent1"/>
                </a:solidFill>
                <a:latin typeface="Comic Sans MS" pitchFamily="66" charset="0"/>
                <a:ea typeface="AvantGarde BdOb BT"/>
                <a:cs typeface="AvantGarde BdOb BT"/>
                <a:sym typeface="AvantGarde BdOb BT"/>
              </a:rPr>
            </a:br>
            <a:r>
              <a:rPr lang="en-GB" b="0" kern="0" dirty="0">
                <a:solidFill>
                  <a:schemeClr val="accent1"/>
                </a:solidFill>
                <a:latin typeface="Comic Sans MS" pitchFamily="66" charset="0"/>
                <a:ea typeface="AvantGarde BdOb BT"/>
                <a:cs typeface="AvantGarde BdOb BT"/>
                <a:sym typeface="AvantGarde BdOb BT"/>
              </a:rPr>
              <a:t>Careers for 2030</a:t>
            </a:r>
          </a:p>
          <a:p>
            <a:endParaRPr lang="en-US" dirty="0"/>
          </a:p>
        </p:txBody>
      </p:sp>
      <p:sp>
        <p:nvSpPr>
          <p:cNvPr id="3" name="Text Placeholder 2"/>
          <p:cNvSpPr>
            <a:spLocks noGrp="1"/>
          </p:cNvSpPr>
          <p:nvPr>
            <p:ph type="body" sz="quarter" idx="11"/>
          </p:nvPr>
        </p:nvSpPr>
        <p:spPr>
          <a:xfrm>
            <a:off x="235921" y="1932055"/>
            <a:ext cx="3497638" cy="954695"/>
          </a:xfrm>
        </p:spPr>
        <p:txBody>
          <a:bodyPr>
            <a:normAutofit fontScale="62500" lnSpcReduction="20000"/>
          </a:bodyPr>
          <a:lstStyle/>
          <a:p>
            <a:pPr marL="144657" indent="-144657" algn="ctr" defTabSz="192876">
              <a:lnSpc>
                <a:spcPct val="100000"/>
              </a:lnSpc>
              <a:spcBef>
                <a:spcPts val="253"/>
              </a:spcBef>
              <a:buSzPct val="100000"/>
              <a:buFont typeface="Arial"/>
              <a:buChar char="•"/>
              <a:defRPr/>
            </a:pPr>
            <a:r>
              <a:rPr lang="en-GB" sz="3375" kern="0" dirty="0">
                <a:solidFill>
                  <a:schemeClr val="accent1"/>
                </a:solidFill>
                <a:latin typeface="Comic Sans MS" pitchFamily="66" charset="0"/>
                <a:ea typeface="Avant Garde Demi BT"/>
                <a:cs typeface="Avant Garde Demi BT"/>
                <a:sym typeface="Avant Garde Demi BT"/>
              </a:rPr>
              <a:t>Road Map 5 – </a:t>
            </a:r>
          </a:p>
          <a:p>
            <a:pPr marL="144657" indent="-144657" algn="ctr" defTabSz="192876">
              <a:lnSpc>
                <a:spcPct val="100000"/>
              </a:lnSpc>
              <a:spcBef>
                <a:spcPts val="253"/>
              </a:spcBef>
              <a:buSzPct val="100000"/>
              <a:buFont typeface="Arial"/>
              <a:buChar char="•"/>
              <a:defRPr/>
            </a:pPr>
            <a:r>
              <a:rPr lang="en-GB" sz="3375" kern="0" dirty="0">
                <a:solidFill>
                  <a:schemeClr val="accent1"/>
                </a:solidFill>
                <a:latin typeface="Comic Sans MS" pitchFamily="66" charset="0"/>
                <a:ea typeface="Avant Garde Demi BT"/>
                <a:cs typeface="Avant Garde Demi BT"/>
                <a:sym typeface="Avant Garde Demi BT"/>
              </a:rPr>
              <a:t>Health &amp; Social Care Sector</a:t>
            </a:r>
          </a:p>
          <a:p>
            <a:endParaRPr lang="en-US" dirty="0"/>
          </a:p>
        </p:txBody>
      </p:sp>
      <p:sp>
        <p:nvSpPr>
          <p:cNvPr id="9" name="Picture Placeholder 8">
            <a:extLst>
              <a:ext uri="{FF2B5EF4-FFF2-40B4-BE49-F238E27FC236}">
                <a16:creationId xmlns:a16="http://schemas.microsoft.com/office/drawing/2014/main" id="{69EC076C-4178-4F3C-A020-EA5499991181}"/>
              </a:ext>
            </a:extLst>
          </p:cNvPr>
          <p:cNvSpPr>
            <a:spLocks noGrp="1"/>
          </p:cNvSpPr>
          <p:nvPr>
            <p:ph type="pic" sz="quarter" idx="14"/>
          </p:nvPr>
        </p:nvSpPr>
        <p:spPr/>
      </p:sp>
      <p:pic>
        <p:nvPicPr>
          <p:cNvPr id="10" name="Picture 9" descr="C:\Users\jessharrison\AppData\Local\Microsoft\Windows\Temporary Internet Files\Content.Outlook\CYR7219Q\TS Logo (2).jpg">
            <a:extLst>
              <a:ext uri="{FF2B5EF4-FFF2-40B4-BE49-F238E27FC236}">
                <a16:creationId xmlns:a16="http://schemas.microsoft.com/office/drawing/2014/main" id="{6868978A-3251-46B7-8391-734A6CAA4018}"/>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sp>
        <p:nvSpPr>
          <p:cNvPr id="11" name="Picture Placeholder 5">
            <a:extLst>
              <a:ext uri="{FF2B5EF4-FFF2-40B4-BE49-F238E27FC236}">
                <a16:creationId xmlns:a16="http://schemas.microsoft.com/office/drawing/2014/main" id="{3E91A66B-B47D-4F16-AAE8-6F01E98B2D15}"/>
              </a:ext>
            </a:extLst>
          </p:cNvPr>
          <p:cNvSpPr txBox="1">
            <a:spLocks/>
          </p:cNvSpPr>
          <p:nvPr/>
        </p:nvSpPr>
        <p:spPr>
          <a:xfrm>
            <a:off x="4967835" y="4062607"/>
            <a:ext cx="774687" cy="348722"/>
          </a:xfrm>
          <a:prstGeom prst="rect">
            <a:avLst/>
          </a:prstGeom>
        </p:spPr>
      </p:sp>
      <p:pic>
        <p:nvPicPr>
          <p:cNvPr id="5" name="Picture Placeholder 4">
            <a:extLst>
              <a:ext uri="{FF2B5EF4-FFF2-40B4-BE49-F238E27FC236}">
                <a16:creationId xmlns:a16="http://schemas.microsoft.com/office/drawing/2014/main" id="{325E95D1-E61D-4B34-9A0B-35C39DF2EE3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9000" y="90499"/>
            <a:ext cx="6185629" cy="421493"/>
          </a:xfrm>
        </p:spPr>
        <p:txBody>
          <a:bodyPr/>
          <a:lstStyle/>
          <a:p>
            <a:pPr algn="ctr"/>
            <a:r>
              <a:rPr lang="en-US" sz="2400" dirty="0"/>
              <a:t>Some more good examples of Science in Health &amp; Social Care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13A29F59-1E01-455C-ADC0-B9D24C84E6E6}"/>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0D53FBF8-E8AC-4AB7-B8A9-D35916566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12" name="Text Placeholder 2">
            <a:extLst>
              <a:ext uri="{FF2B5EF4-FFF2-40B4-BE49-F238E27FC236}">
                <a16:creationId xmlns:a16="http://schemas.microsoft.com/office/drawing/2014/main" id="{D201ADB1-EDD5-4DC4-AA57-93D40EA2AAD7}"/>
              </a:ext>
            </a:extLst>
          </p:cNvPr>
          <p:cNvSpPr txBox="1">
            <a:spLocks/>
          </p:cNvSpPr>
          <p:nvPr/>
        </p:nvSpPr>
        <p:spPr>
          <a:xfrm>
            <a:off x="189000" y="1401751"/>
            <a:ext cx="6599512" cy="2970000"/>
          </a:xfrm>
          <a:prstGeom prst="rect">
            <a:avLst/>
          </a:prstGeom>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Arial" panose="020B0604020202020204" pitchFamily="34" charset="0"/>
              <a:buNone/>
            </a:pPr>
            <a:endParaRPr lang="en-GB" sz="1800" dirty="0">
              <a:latin typeface="Comic Sans MS" pitchFamily="66" charset="0"/>
            </a:endParaRPr>
          </a:p>
        </p:txBody>
      </p:sp>
      <p:grpSp>
        <p:nvGrpSpPr>
          <p:cNvPr id="13" name="Group 12">
            <a:extLst>
              <a:ext uri="{FF2B5EF4-FFF2-40B4-BE49-F238E27FC236}">
                <a16:creationId xmlns:a16="http://schemas.microsoft.com/office/drawing/2014/main" id="{E3FE2966-60D4-48D0-8FBC-A60731749FB3}"/>
              </a:ext>
            </a:extLst>
          </p:cNvPr>
          <p:cNvGrpSpPr/>
          <p:nvPr/>
        </p:nvGrpSpPr>
        <p:grpSpPr>
          <a:xfrm>
            <a:off x="69488" y="906750"/>
            <a:ext cx="6719024" cy="3314659"/>
            <a:chOff x="127747" y="1114425"/>
            <a:chExt cx="6473075" cy="3133920"/>
          </a:xfrm>
        </p:grpSpPr>
        <p:sp>
          <p:nvSpPr>
            <p:cNvPr id="14" name="TextBox 1">
              <a:extLst>
                <a:ext uri="{FF2B5EF4-FFF2-40B4-BE49-F238E27FC236}">
                  <a16:creationId xmlns:a16="http://schemas.microsoft.com/office/drawing/2014/main" id="{7E59A510-BD49-4573-85D6-5B7EBA43203C}"/>
                </a:ext>
              </a:extLst>
            </p:cNvPr>
            <p:cNvSpPr txBox="1"/>
            <p:nvPr/>
          </p:nvSpPr>
          <p:spPr>
            <a:xfrm>
              <a:off x="4549730" y="1114425"/>
              <a:ext cx="2051092" cy="3055439"/>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a:latin typeface="Comic Sans MS"/>
                </a:rPr>
                <a:t>Food Engineer</a:t>
              </a:r>
              <a:endParaRPr lang="en-US" dirty="0">
                <a:latin typeface="Calibri"/>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r>
                <a:rPr lang="en-GB" sz="1200" dirty="0">
                  <a:latin typeface="Comic Sans MS"/>
                </a:rPr>
                <a:t>Science is always advancing and by the mid </a:t>
              </a:r>
              <a:r>
                <a:rPr lang="en-GB" sz="1200" dirty="0" err="1">
                  <a:latin typeface="Comic Sans MS"/>
                </a:rPr>
                <a:t>2030's</a:t>
              </a:r>
              <a:r>
                <a:rPr lang="en-GB" sz="1200" dirty="0">
                  <a:latin typeface="Comic Sans MS"/>
                </a:rPr>
                <a:t> food will be engineered and designed to avoid people becoming obese.  The food will taste good but not contain any of the fats or sugars.  Insects will also feature in our diets as a source of protein.</a:t>
              </a:r>
              <a:endParaRPr lang="en-US" dirty="0"/>
            </a:p>
          </p:txBody>
        </p:sp>
        <p:sp>
          <p:nvSpPr>
            <p:cNvPr id="18" name="TextBox 1">
              <a:extLst>
                <a:ext uri="{FF2B5EF4-FFF2-40B4-BE49-F238E27FC236}">
                  <a16:creationId xmlns:a16="http://schemas.microsoft.com/office/drawing/2014/main" id="{3B284741-16F1-4239-B4F2-983D915FD1C1}"/>
                </a:ext>
              </a:extLst>
            </p:cNvPr>
            <p:cNvSpPr txBox="1"/>
            <p:nvPr/>
          </p:nvSpPr>
          <p:spPr>
            <a:xfrm>
              <a:off x="2285690" y="1724579"/>
              <a:ext cx="1935957" cy="2523766"/>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err="1">
                  <a:solidFill>
                    <a:schemeClr val="tx1"/>
                  </a:solidFill>
                  <a:latin typeface="Comic Sans MS"/>
                </a:rPr>
                <a:t>Artificail</a:t>
              </a:r>
              <a:r>
                <a:rPr lang="en-GB" sz="1400" u="sng" dirty="0">
                  <a:solidFill>
                    <a:schemeClr val="tx1"/>
                  </a:solidFill>
                  <a:latin typeface="Comic Sans MS"/>
                </a:rPr>
                <a:t> </a:t>
              </a:r>
              <a:r>
                <a:rPr lang="en-GB" sz="1400" u="sng" dirty="0" err="1">
                  <a:solidFill>
                    <a:schemeClr val="tx1"/>
                  </a:solidFill>
                  <a:latin typeface="Comic Sans MS"/>
                </a:rPr>
                <a:t>Intellegence</a:t>
              </a:r>
              <a:r>
                <a:rPr lang="en-GB" sz="1400" u="sng" dirty="0">
                  <a:solidFill>
                    <a:schemeClr val="tx1"/>
                  </a:solidFill>
                  <a:latin typeface="Comic Sans MS"/>
                </a:rPr>
                <a:t>/</a:t>
              </a:r>
              <a:endParaRPr lang="en-US" dirty="0">
                <a:solidFill>
                  <a:schemeClr val="tx1"/>
                </a:solidFill>
                <a:latin typeface="Calibri"/>
              </a:endParaRPr>
            </a:p>
            <a:p>
              <a:pPr algn="ctr"/>
              <a:r>
                <a:rPr lang="en-GB" sz="1400" u="sng" dirty="0">
                  <a:solidFill>
                    <a:schemeClr val="tx1"/>
                  </a:solidFill>
                  <a:latin typeface="Comic Sans MS"/>
                </a:rPr>
                <a:t>Chat Bots</a:t>
              </a:r>
              <a:r>
                <a:rPr lang="en-GB" sz="1400" dirty="0">
                  <a:solidFill>
                    <a:schemeClr val="tx1"/>
                  </a:solidFill>
                  <a:latin typeface="Comic Sans MS"/>
                </a:rPr>
                <a:t> </a:t>
              </a:r>
              <a:endParaRPr lang="en-US" dirty="0">
                <a:solidFill>
                  <a:schemeClr val="tx1"/>
                </a:solidFill>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200" dirty="0">
                  <a:solidFill>
                    <a:schemeClr val="tx1"/>
                  </a:solidFill>
                  <a:latin typeface="Comic Sans MS"/>
                </a:rPr>
                <a:t>Will be used when people dial 999</a:t>
              </a:r>
              <a:endParaRPr lang="en-GB" dirty="0">
                <a:solidFill>
                  <a:schemeClr val="tx1"/>
                </a:solidFill>
              </a:endParaRPr>
            </a:p>
          </p:txBody>
        </p:sp>
        <p:sp>
          <p:nvSpPr>
            <p:cNvPr id="19" name="TextBox 1">
              <a:extLst>
                <a:ext uri="{FF2B5EF4-FFF2-40B4-BE49-F238E27FC236}">
                  <a16:creationId xmlns:a16="http://schemas.microsoft.com/office/drawing/2014/main" id="{F49CAF7C-8BE2-4821-B5B4-BBCCD4C88063}"/>
                </a:ext>
              </a:extLst>
            </p:cNvPr>
            <p:cNvSpPr txBox="1"/>
            <p:nvPr/>
          </p:nvSpPr>
          <p:spPr>
            <a:xfrm>
              <a:off x="127747" y="1220794"/>
              <a:ext cx="2051094" cy="2240655"/>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a:latin typeface="Comic Sans MS"/>
                </a:rPr>
                <a:t>Blood Engineers</a:t>
              </a:r>
              <a:endParaRPr lang="en-US" dirty="0"/>
            </a:p>
            <a:p>
              <a:pPr algn="ctr"/>
              <a:endParaRPr lang="en-GB" sz="1400" u="sng"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r>
                <a:rPr lang="en-GB" sz="1200" dirty="0">
                  <a:latin typeface="Comic Sans MS"/>
                </a:rPr>
                <a:t>Who will produce blood artificially instead of using blood donors</a:t>
              </a:r>
              <a:endParaRPr lang="en-GB" dirty="0"/>
            </a:p>
          </p:txBody>
        </p:sp>
        <p:pic>
          <p:nvPicPr>
            <p:cNvPr id="20" name="Picture 2" descr="A picture containing person, indoor, table, man&#10;&#10;Description generated with very high confidence">
              <a:extLst>
                <a:ext uri="{FF2B5EF4-FFF2-40B4-BE49-F238E27FC236}">
                  <a16:creationId xmlns:a16="http://schemas.microsoft.com/office/drawing/2014/main" id="{86C85BFF-CBF1-42EE-84F6-30AFC183D9BA}"/>
                </a:ext>
              </a:extLst>
            </p:cNvPr>
            <p:cNvPicPr>
              <a:picLocks noChangeAspect="1"/>
            </p:cNvPicPr>
            <p:nvPr/>
          </p:nvPicPr>
          <p:blipFill>
            <a:blip r:embed="rId4"/>
            <a:stretch>
              <a:fillRect/>
            </a:stretch>
          </p:blipFill>
          <p:spPr>
            <a:xfrm>
              <a:off x="379588" y="1512935"/>
              <a:ext cx="1657350" cy="1176770"/>
            </a:xfrm>
            <a:prstGeom prst="rect">
              <a:avLst/>
            </a:prstGeom>
          </p:spPr>
        </p:pic>
        <p:pic>
          <p:nvPicPr>
            <p:cNvPr id="21" name="Picture 8" descr="A picture containing person, woman, glasses, man&#10;&#10;Description generated with very high confidence">
              <a:extLst>
                <a:ext uri="{FF2B5EF4-FFF2-40B4-BE49-F238E27FC236}">
                  <a16:creationId xmlns:a16="http://schemas.microsoft.com/office/drawing/2014/main" id="{F85268CD-2B6A-4FB8-A9B8-25713310A0E0}"/>
                </a:ext>
              </a:extLst>
            </p:cNvPr>
            <p:cNvPicPr>
              <a:picLocks noChangeAspect="1"/>
            </p:cNvPicPr>
            <p:nvPr/>
          </p:nvPicPr>
          <p:blipFill>
            <a:blip r:embed="rId5"/>
            <a:stretch>
              <a:fillRect/>
            </a:stretch>
          </p:blipFill>
          <p:spPr>
            <a:xfrm>
              <a:off x="4820217" y="1189610"/>
              <a:ext cx="1528764" cy="1023356"/>
            </a:xfrm>
            <a:prstGeom prst="rect">
              <a:avLst/>
            </a:prstGeom>
          </p:spPr>
        </p:pic>
        <p:pic>
          <p:nvPicPr>
            <p:cNvPr id="22" name="Picture 10" descr="A picture containing screenshot&#10;&#10;Description generated with very high confidence">
              <a:extLst>
                <a:ext uri="{FF2B5EF4-FFF2-40B4-BE49-F238E27FC236}">
                  <a16:creationId xmlns:a16="http://schemas.microsoft.com/office/drawing/2014/main" id="{42A4A22D-BD71-49E9-9B6E-30158E779BD4}"/>
                </a:ext>
              </a:extLst>
            </p:cNvPr>
            <p:cNvPicPr>
              <a:picLocks noChangeAspect="1"/>
            </p:cNvPicPr>
            <p:nvPr/>
          </p:nvPicPr>
          <p:blipFill rotWithShape="1">
            <a:blip r:embed="rId6"/>
            <a:srcRect l="13646" r="12239" b="952"/>
            <a:stretch/>
          </p:blipFill>
          <p:spPr>
            <a:xfrm>
              <a:off x="2362124" y="2475669"/>
              <a:ext cx="1783088" cy="1021587"/>
            </a:xfrm>
            <a:prstGeom prst="rect">
              <a:avLst/>
            </a:prstGeom>
          </p:spPr>
        </p:pic>
      </p:grpSp>
    </p:spTree>
    <p:extLst>
      <p:ext uri="{BB962C8B-B14F-4D97-AF65-F5344CB8AC3E}">
        <p14:creationId xmlns:p14="http://schemas.microsoft.com/office/powerpoint/2010/main" val="16580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8AC2AFBE-681A-4674-8901-87F9FAC1294D}"/>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BD8E302F-244F-4973-B175-1560B873D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8" name="Text Placeholder 7">
            <a:extLst>
              <a:ext uri="{FF2B5EF4-FFF2-40B4-BE49-F238E27FC236}">
                <a16:creationId xmlns:a16="http://schemas.microsoft.com/office/drawing/2014/main" id="{5FB31BFD-D273-447A-8F5B-EB5C22C886EB}"/>
              </a:ext>
            </a:extLst>
          </p:cNvPr>
          <p:cNvSpPr>
            <a:spLocks noGrp="1"/>
          </p:cNvSpPr>
          <p:nvPr>
            <p:ph type="body" sz="quarter" idx="10"/>
          </p:nvPr>
        </p:nvSpPr>
        <p:spPr>
          <a:xfrm>
            <a:off x="443684" y="339501"/>
            <a:ext cx="6270316" cy="276998"/>
          </a:xfrm>
        </p:spPr>
        <p:txBody>
          <a:bodyPr/>
          <a:lstStyle/>
          <a:p>
            <a:r>
              <a:rPr lang="en-GB" sz="2400" dirty="0"/>
              <a:t>The future of food ?</a:t>
            </a:r>
          </a:p>
        </p:txBody>
      </p:sp>
      <p:grpSp>
        <p:nvGrpSpPr>
          <p:cNvPr id="52" name="Group 51">
            <a:extLst>
              <a:ext uri="{FF2B5EF4-FFF2-40B4-BE49-F238E27FC236}">
                <a16:creationId xmlns:a16="http://schemas.microsoft.com/office/drawing/2014/main" id="{F866F833-270F-422E-8B08-9979C22FC150}"/>
              </a:ext>
            </a:extLst>
          </p:cNvPr>
          <p:cNvGrpSpPr/>
          <p:nvPr/>
        </p:nvGrpSpPr>
        <p:grpSpPr>
          <a:xfrm>
            <a:off x="-1744" y="821268"/>
            <a:ext cx="6218795" cy="651092"/>
            <a:chOff x="-1744" y="821268"/>
            <a:chExt cx="6218795" cy="651092"/>
          </a:xfrm>
        </p:grpSpPr>
        <p:sp>
          <p:nvSpPr>
            <p:cNvPr id="53" name="TextBox 52">
              <a:extLst>
                <a:ext uri="{FF2B5EF4-FFF2-40B4-BE49-F238E27FC236}">
                  <a16:creationId xmlns:a16="http://schemas.microsoft.com/office/drawing/2014/main" id="{BEDA51B0-A774-4A42-8352-C30B4B553F99}"/>
                </a:ext>
              </a:extLst>
            </p:cNvPr>
            <p:cNvSpPr txBox="1"/>
            <p:nvPr/>
          </p:nvSpPr>
          <p:spPr>
            <a:xfrm>
              <a:off x="-1744" y="826031"/>
              <a:ext cx="190136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dirty="0">
                  <a:latin typeface="Comic Sans MS"/>
                </a:rPr>
                <a:t>There are about</a:t>
              </a:r>
              <a:endParaRPr lang="en-GB" sz="1200" dirty="0">
                <a:latin typeface="Comic Sans MS" pitchFamily="66" charset="0"/>
              </a:endParaRPr>
            </a:p>
            <a:p>
              <a:pPr algn="ctr"/>
              <a:r>
                <a:rPr lang="en-GB" sz="1200" dirty="0">
                  <a:latin typeface="Comic Sans MS"/>
                </a:rPr>
                <a:t>7.5 billion people </a:t>
              </a:r>
              <a:endParaRPr lang="en-GB" sz="1200" dirty="0">
                <a:latin typeface="Comic Sans MS" pitchFamily="66" charset="0"/>
              </a:endParaRPr>
            </a:p>
            <a:p>
              <a:pPr algn="ctr"/>
              <a:r>
                <a:rPr lang="en-GB" sz="1200" dirty="0">
                  <a:latin typeface="Comic Sans MS"/>
                </a:rPr>
                <a:t>in the world </a:t>
              </a:r>
              <a:endParaRPr lang="en-GB" sz="1200" b="0" i="0" u="none" strike="noStrike" cap="none" spc="0" normalizeH="0" baseline="0" dirty="0">
                <a:ln>
                  <a:noFill/>
                </a:ln>
                <a:solidFill>
                  <a:srgbClr val="000000"/>
                </a:solidFill>
                <a:effectLst/>
                <a:uFillTx/>
                <a:latin typeface="Comic Sans MS" pitchFamily="66" charset="0"/>
              </a:endParaRPr>
            </a:p>
          </p:txBody>
        </p:sp>
        <p:sp>
          <p:nvSpPr>
            <p:cNvPr id="54" name="TextBox 53">
              <a:extLst>
                <a:ext uri="{FF2B5EF4-FFF2-40B4-BE49-F238E27FC236}">
                  <a16:creationId xmlns:a16="http://schemas.microsoft.com/office/drawing/2014/main" id="{1136CBB8-BE64-4AA1-876E-060EA9A75F57}"/>
                </a:ext>
              </a:extLst>
            </p:cNvPr>
            <p:cNvSpPr txBox="1"/>
            <p:nvPr/>
          </p:nvSpPr>
          <p:spPr>
            <a:xfrm>
              <a:off x="4339988" y="821268"/>
              <a:ext cx="187706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a:latin typeface="Comic Sans MS"/>
                </a:rPr>
                <a:t>About 2 billion people already eat insects as part of their diet</a:t>
              </a:r>
              <a:endParaRPr lang="en-GB" sz="1200" b="0" i="0" u="none" strike="noStrike" cap="none" spc="0" normalizeH="0" baseline="0">
                <a:ln>
                  <a:noFill/>
                </a:ln>
                <a:solidFill>
                  <a:srgbClr val="000000"/>
                </a:solidFill>
                <a:effectLst/>
                <a:uFillTx/>
                <a:latin typeface="Comic Sans MS"/>
              </a:endParaRPr>
            </a:p>
          </p:txBody>
        </p:sp>
      </p:grpSp>
      <p:sp>
        <p:nvSpPr>
          <p:cNvPr id="55" name="TextBox 54">
            <a:extLst>
              <a:ext uri="{FF2B5EF4-FFF2-40B4-BE49-F238E27FC236}">
                <a16:creationId xmlns:a16="http://schemas.microsoft.com/office/drawing/2014/main" id="{4A87C651-40F3-4A74-BD37-708C8B327C08}"/>
              </a:ext>
            </a:extLst>
          </p:cNvPr>
          <p:cNvSpPr txBox="1"/>
          <p:nvPr/>
        </p:nvSpPr>
        <p:spPr>
          <a:xfrm>
            <a:off x="2180194" y="833175"/>
            <a:ext cx="20413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dirty="0">
                <a:latin typeface="Comic Sans MS"/>
              </a:rPr>
              <a:t>By 2050 there will be well over 9 billion people in the world and they will all </a:t>
            </a:r>
            <a:endParaRPr lang="en-US" dirty="0"/>
          </a:p>
          <a:p>
            <a:pPr algn="ctr"/>
            <a:r>
              <a:rPr lang="en-GB" sz="1200" dirty="0">
                <a:latin typeface="Comic Sans MS"/>
              </a:rPr>
              <a:t>need feeding</a:t>
            </a:r>
            <a:endParaRPr lang="en-GB" dirty="0"/>
          </a:p>
        </p:txBody>
      </p:sp>
      <p:grpSp>
        <p:nvGrpSpPr>
          <p:cNvPr id="56" name="Group 55">
            <a:extLst>
              <a:ext uri="{FF2B5EF4-FFF2-40B4-BE49-F238E27FC236}">
                <a16:creationId xmlns:a16="http://schemas.microsoft.com/office/drawing/2014/main" id="{9EEFCA2F-A243-47B7-83C4-CAD868DBFED6}"/>
              </a:ext>
            </a:extLst>
          </p:cNvPr>
          <p:cNvGrpSpPr/>
          <p:nvPr/>
        </p:nvGrpSpPr>
        <p:grpSpPr>
          <a:xfrm>
            <a:off x="5043994" y="1624556"/>
            <a:ext cx="1755000" cy="1996323"/>
            <a:chOff x="5043994" y="1624556"/>
            <a:chExt cx="1755000" cy="1996323"/>
          </a:xfrm>
        </p:grpSpPr>
        <p:sp>
          <p:nvSpPr>
            <p:cNvPr id="57" name="TextBox 56">
              <a:extLst>
                <a:ext uri="{FF2B5EF4-FFF2-40B4-BE49-F238E27FC236}">
                  <a16:creationId xmlns:a16="http://schemas.microsoft.com/office/drawing/2014/main" id="{1887B849-29CF-422F-8D43-3E751EB60409}"/>
                </a:ext>
              </a:extLst>
            </p:cNvPr>
            <p:cNvSpPr txBox="1"/>
            <p:nvPr/>
          </p:nvSpPr>
          <p:spPr>
            <a:xfrm>
              <a:off x="5043994" y="1624556"/>
              <a:ext cx="17550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dirty="0" err="1">
                  <a:latin typeface="Comic Sans MS"/>
                </a:rPr>
                <a:t>5gm</a:t>
              </a:r>
              <a:r>
                <a:rPr lang="en-GB" sz="1200" dirty="0">
                  <a:latin typeface="Comic Sans MS"/>
                </a:rPr>
                <a:t> Crickets </a:t>
              </a:r>
              <a:endParaRPr lang="en-US" dirty="0">
                <a:latin typeface="Calibri"/>
              </a:endParaRPr>
            </a:p>
            <a:p>
              <a:pPr algn="ctr"/>
              <a:r>
                <a:rPr lang="en-GB" sz="1200" dirty="0">
                  <a:latin typeface="Comic Sans MS"/>
                </a:rPr>
                <a:t>(about 10 crickets) </a:t>
              </a:r>
              <a:endParaRPr lang="en-US" dirty="0">
                <a:latin typeface="Calibri"/>
              </a:endParaRPr>
            </a:p>
            <a:p>
              <a:pPr algn="ctr"/>
              <a:r>
                <a:rPr lang="en-GB" sz="1200" dirty="0">
                  <a:latin typeface="Comic Sans MS"/>
                </a:rPr>
                <a:t>has the same amount of protein as an egg</a:t>
              </a:r>
              <a:endParaRPr lang="en-US" dirty="0"/>
            </a:p>
          </p:txBody>
        </p:sp>
        <p:sp>
          <p:nvSpPr>
            <p:cNvPr id="58" name="TextBox 57">
              <a:extLst>
                <a:ext uri="{FF2B5EF4-FFF2-40B4-BE49-F238E27FC236}">
                  <a16:creationId xmlns:a16="http://schemas.microsoft.com/office/drawing/2014/main" id="{092211D5-3B15-4BD5-AD3A-F9E713D9C613}"/>
                </a:ext>
              </a:extLst>
            </p:cNvPr>
            <p:cNvSpPr txBox="1"/>
            <p:nvPr/>
          </p:nvSpPr>
          <p:spPr>
            <a:xfrm>
              <a:off x="5231531" y="2605218"/>
              <a:ext cx="1442532"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a:latin typeface="Comic Sans MS"/>
                </a:rPr>
                <a:t>Protein is required by every cell in our body which uses it to build and repair tissues</a:t>
              </a:r>
            </a:p>
          </p:txBody>
        </p:sp>
      </p:grpSp>
      <p:sp>
        <p:nvSpPr>
          <p:cNvPr id="59" name="TextBox 58">
            <a:extLst>
              <a:ext uri="{FF2B5EF4-FFF2-40B4-BE49-F238E27FC236}">
                <a16:creationId xmlns:a16="http://schemas.microsoft.com/office/drawing/2014/main" id="{D9BCBDCB-111F-4566-9BC9-296A9850954C}"/>
              </a:ext>
            </a:extLst>
          </p:cNvPr>
          <p:cNvSpPr txBox="1"/>
          <p:nvPr/>
        </p:nvSpPr>
        <p:spPr>
          <a:xfrm>
            <a:off x="3345707" y="3417691"/>
            <a:ext cx="241372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dirty="0">
                <a:latin typeface="Comic Sans MS"/>
              </a:rPr>
              <a:t>They have a high iron content and lots of different vitamins which our body needs to be healthy</a:t>
            </a:r>
          </a:p>
        </p:txBody>
      </p:sp>
      <p:sp>
        <p:nvSpPr>
          <p:cNvPr id="60" name="TextBox 59">
            <a:extLst>
              <a:ext uri="{FF2B5EF4-FFF2-40B4-BE49-F238E27FC236}">
                <a16:creationId xmlns:a16="http://schemas.microsoft.com/office/drawing/2014/main" id="{CA44E33B-4F85-480C-A3E1-65A6046E8520}"/>
              </a:ext>
            </a:extLst>
          </p:cNvPr>
          <p:cNvSpPr txBox="1"/>
          <p:nvPr/>
        </p:nvSpPr>
        <p:spPr>
          <a:xfrm>
            <a:off x="283744" y="3479330"/>
            <a:ext cx="20413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a:latin typeface="Comic Sans MS"/>
              </a:rPr>
              <a:t>Insects eat animal waste or plants that we cant, so help reduce environmental problems</a:t>
            </a:r>
            <a:endParaRPr lang="en-GB" sz="1200" b="0" i="0" u="none" strike="noStrike" cap="none" spc="0" normalizeH="0" baseline="0">
              <a:ln>
                <a:noFill/>
              </a:ln>
              <a:solidFill>
                <a:srgbClr val="000000"/>
              </a:solidFill>
              <a:effectLst/>
              <a:uFillTx/>
              <a:latin typeface="Comic Sans MS"/>
            </a:endParaRPr>
          </a:p>
        </p:txBody>
      </p:sp>
      <p:sp>
        <p:nvSpPr>
          <p:cNvPr id="61" name="TextBox 60">
            <a:extLst>
              <a:ext uri="{FF2B5EF4-FFF2-40B4-BE49-F238E27FC236}">
                <a16:creationId xmlns:a16="http://schemas.microsoft.com/office/drawing/2014/main" id="{A5A9B202-5B30-4ECD-8D4E-9C11EFF5582B}"/>
              </a:ext>
            </a:extLst>
          </p:cNvPr>
          <p:cNvSpPr txBox="1"/>
          <p:nvPr/>
        </p:nvSpPr>
        <p:spPr>
          <a:xfrm>
            <a:off x="-39357" y="1701918"/>
            <a:ext cx="14850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dirty="0">
                <a:latin typeface="Comic Sans MS"/>
              </a:rPr>
              <a:t>Careers as dieticians will be very different in 10 and 20 years time as food changes</a:t>
            </a:r>
            <a:endParaRPr lang="en-GB" sz="1200" b="0" i="0" u="none" strike="noStrike" cap="none" spc="0" normalizeH="0" baseline="0" dirty="0">
              <a:ln>
                <a:noFill/>
              </a:ln>
              <a:solidFill>
                <a:srgbClr val="000000"/>
              </a:solidFill>
              <a:effectLst/>
              <a:uFillTx/>
              <a:latin typeface="Comic Sans MS" pitchFamily="66" charset="0"/>
            </a:endParaRPr>
          </a:p>
        </p:txBody>
      </p:sp>
      <p:pic>
        <p:nvPicPr>
          <p:cNvPr id="62" name="Picture 35" descr="A picture containing beverage, food, table, sitting&#10;&#10;Description generated with very high confidence">
            <a:extLst>
              <a:ext uri="{FF2B5EF4-FFF2-40B4-BE49-F238E27FC236}">
                <a16:creationId xmlns:a16="http://schemas.microsoft.com/office/drawing/2014/main" id="{66A98502-D04F-46C6-A2AC-82B2DDC5E01A}"/>
              </a:ext>
            </a:extLst>
          </p:cNvPr>
          <p:cNvPicPr>
            <a:picLocks noChangeAspect="1"/>
          </p:cNvPicPr>
          <p:nvPr/>
        </p:nvPicPr>
        <p:blipFill rotWithShape="1">
          <a:blip r:embed="rId4"/>
          <a:srcRect l="6833" t="23438" r="3766" b="19121"/>
          <a:stretch/>
        </p:blipFill>
        <p:spPr>
          <a:xfrm rot="-1560000">
            <a:off x="2455551" y="3049029"/>
            <a:ext cx="916537" cy="597031"/>
          </a:xfrm>
          <a:prstGeom prst="rect">
            <a:avLst/>
          </a:prstGeom>
        </p:spPr>
      </p:pic>
      <p:pic>
        <p:nvPicPr>
          <p:cNvPr id="63" name="Picture 39" descr="A picture containing person, eating, glasses, piece&#10;&#10;Description generated with very high confidence">
            <a:extLst>
              <a:ext uri="{FF2B5EF4-FFF2-40B4-BE49-F238E27FC236}">
                <a16:creationId xmlns:a16="http://schemas.microsoft.com/office/drawing/2014/main" id="{BB8460B4-5650-489A-A4DA-BDFD6AD3C026}"/>
              </a:ext>
            </a:extLst>
          </p:cNvPr>
          <p:cNvPicPr>
            <a:picLocks noChangeAspect="1"/>
          </p:cNvPicPr>
          <p:nvPr/>
        </p:nvPicPr>
        <p:blipFill>
          <a:blip r:embed="rId5"/>
          <a:stretch>
            <a:fillRect/>
          </a:stretch>
        </p:blipFill>
        <p:spPr>
          <a:xfrm flipH="1">
            <a:off x="3807226" y="2754606"/>
            <a:ext cx="828674" cy="513698"/>
          </a:xfrm>
          <a:prstGeom prst="rect">
            <a:avLst/>
          </a:prstGeom>
        </p:spPr>
      </p:pic>
      <p:pic>
        <p:nvPicPr>
          <p:cNvPr id="64" name="Picture 37" descr="A insect on a white background&#10;&#10;Description generated with very high confidence">
            <a:extLst>
              <a:ext uri="{FF2B5EF4-FFF2-40B4-BE49-F238E27FC236}">
                <a16:creationId xmlns:a16="http://schemas.microsoft.com/office/drawing/2014/main" id="{623FEF4B-FD5F-468F-B30D-A99C5A1E2594}"/>
              </a:ext>
            </a:extLst>
          </p:cNvPr>
          <p:cNvPicPr>
            <a:picLocks noChangeAspect="1"/>
          </p:cNvPicPr>
          <p:nvPr/>
        </p:nvPicPr>
        <p:blipFill rotWithShape="1">
          <a:blip r:embed="rId6"/>
          <a:srcRect l="4056" t="-1031" r="6993" b="3015"/>
          <a:stretch/>
        </p:blipFill>
        <p:spPr>
          <a:xfrm>
            <a:off x="3341846" y="1627944"/>
            <a:ext cx="823752" cy="588101"/>
          </a:xfrm>
          <a:prstGeom prst="rect">
            <a:avLst/>
          </a:prstGeom>
        </p:spPr>
      </p:pic>
      <p:pic>
        <p:nvPicPr>
          <p:cNvPr id="65" name="Picture 41" descr="A white plate&#10;&#10;Description generated with very high confidence">
            <a:extLst>
              <a:ext uri="{FF2B5EF4-FFF2-40B4-BE49-F238E27FC236}">
                <a16:creationId xmlns:a16="http://schemas.microsoft.com/office/drawing/2014/main" id="{14142B02-8047-495E-A081-2C1ABBDF8A7D}"/>
              </a:ext>
            </a:extLst>
          </p:cNvPr>
          <p:cNvPicPr>
            <a:picLocks noChangeAspect="1"/>
          </p:cNvPicPr>
          <p:nvPr/>
        </p:nvPicPr>
        <p:blipFill rotWithShape="1">
          <a:blip r:embed="rId7"/>
          <a:srcRect l="41433" t="-2205" r="-660" b="1276"/>
          <a:stretch/>
        </p:blipFill>
        <p:spPr>
          <a:xfrm>
            <a:off x="2476096" y="1684124"/>
            <a:ext cx="646017" cy="572598"/>
          </a:xfrm>
          <a:prstGeom prst="rect">
            <a:avLst/>
          </a:prstGeom>
        </p:spPr>
      </p:pic>
      <p:sp>
        <p:nvSpPr>
          <p:cNvPr id="66" name="Title 1">
            <a:extLst>
              <a:ext uri="{FF2B5EF4-FFF2-40B4-BE49-F238E27FC236}">
                <a16:creationId xmlns:a16="http://schemas.microsoft.com/office/drawing/2014/main" id="{0C79DDD8-9AEF-4597-BD21-02CA44ADC9FE}"/>
              </a:ext>
            </a:extLst>
          </p:cNvPr>
          <p:cNvSpPr txBox="1">
            <a:spLocks/>
          </p:cNvSpPr>
          <p:nvPr/>
        </p:nvSpPr>
        <p:spPr>
          <a:xfrm>
            <a:off x="1814007" y="2412618"/>
            <a:ext cx="2784937" cy="441388"/>
          </a:xfrm>
          <a:prstGeom prst="rect">
            <a:avLst/>
          </a:prstGeom>
        </p:spPr>
        <p:txBody>
          <a:bodyPr>
            <a:normAutofit fontScale="92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en-GB" sz="1800" b="1" dirty="0">
                <a:solidFill>
                  <a:srgbClr val="00B050"/>
                </a:solidFill>
                <a:latin typeface="Comic Sans MS"/>
              </a:rPr>
              <a:t>The future of food ???</a:t>
            </a:r>
            <a:endParaRPr lang="en-GB" sz="1800" b="1" dirty="0">
              <a:solidFill>
                <a:srgbClr val="00B050"/>
              </a:solidFill>
              <a:latin typeface="Comic Sans MS" pitchFamily="66" charset="0"/>
            </a:endParaRPr>
          </a:p>
        </p:txBody>
      </p:sp>
      <p:cxnSp>
        <p:nvCxnSpPr>
          <p:cNvPr id="67" name="Straight Arrow Connector 66">
            <a:extLst>
              <a:ext uri="{FF2B5EF4-FFF2-40B4-BE49-F238E27FC236}">
                <a16:creationId xmlns:a16="http://schemas.microsoft.com/office/drawing/2014/main" id="{5A4E3A35-E7A1-4A53-88D9-B0E5D025CFB3}"/>
              </a:ext>
            </a:extLst>
          </p:cNvPr>
          <p:cNvCxnSpPr>
            <a:cxnSpLocks/>
          </p:cNvCxnSpPr>
          <p:nvPr/>
        </p:nvCxnSpPr>
        <p:spPr>
          <a:xfrm flipV="1">
            <a:off x="4093314" y="1351011"/>
            <a:ext cx="452867" cy="905739"/>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1B96DFE4-60A5-4BF7-A6E0-D2121742C542}"/>
              </a:ext>
            </a:extLst>
          </p:cNvPr>
          <p:cNvCxnSpPr/>
          <p:nvPr/>
        </p:nvCxnSpPr>
        <p:spPr>
          <a:xfrm flipV="1">
            <a:off x="4566093" y="2001713"/>
            <a:ext cx="560025" cy="425025"/>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 name="Straight Arrow Connector 68">
            <a:extLst>
              <a:ext uri="{FF2B5EF4-FFF2-40B4-BE49-F238E27FC236}">
                <a16:creationId xmlns:a16="http://schemas.microsoft.com/office/drawing/2014/main" id="{8B64DD93-753A-4CD9-9C6C-E667511F7B3A}"/>
              </a:ext>
            </a:extLst>
          </p:cNvPr>
          <p:cNvCxnSpPr>
            <a:cxnSpLocks/>
          </p:cNvCxnSpPr>
          <p:nvPr/>
        </p:nvCxnSpPr>
        <p:spPr>
          <a:xfrm>
            <a:off x="4308918" y="2669625"/>
            <a:ext cx="735076" cy="793983"/>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0" name="Straight Arrow Connector 69">
            <a:extLst>
              <a:ext uri="{FF2B5EF4-FFF2-40B4-BE49-F238E27FC236}">
                <a16:creationId xmlns:a16="http://schemas.microsoft.com/office/drawing/2014/main" id="{B442244A-2E31-4E83-A0D3-778F4D593D3E}"/>
              </a:ext>
            </a:extLst>
          </p:cNvPr>
          <p:cNvCxnSpPr>
            <a:cxnSpLocks/>
          </p:cNvCxnSpPr>
          <p:nvPr/>
        </p:nvCxnSpPr>
        <p:spPr>
          <a:xfrm>
            <a:off x="4587523" y="2569612"/>
            <a:ext cx="574312" cy="260774"/>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1" name="Straight Arrow Connector 70">
            <a:extLst>
              <a:ext uri="{FF2B5EF4-FFF2-40B4-BE49-F238E27FC236}">
                <a16:creationId xmlns:a16="http://schemas.microsoft.com/office/drawing/2014/main" id="{0783E933-B358-450D-A798-1607DD71B79B}"/>
              </a:ext>
            </a:extLst>
          </p:cNvPr>
          <p:cNvCxnSpPr>
            <a:cxnSpLocks/>
          </p:cNvCxnSpPr>
          <p:nvPr/>
        </p:nvCxnSpPr>
        <p:spPr>
          <a:xfrm flipH="1">
            <a:off x="2032537" y="2737462"/>
            <a:ext cx="735076" cy="693629"/>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2" name="Straight Arrow Connector 71">
            <a:extLst>
              <a:ext uri="{FF2B5EF4-FFF2-40B4-BE49-F238E27FC236}">
                <a16:creationId xmlns:a16="http://schemas.microsoft.com/office/drawing/2014/main" id="{56D4D3A9-67F4-4313-BDE7-071B01D6A5DE}"/>
              </a:ext>
            </a:extLst>
          </p:cNvPr>
          <p:cNvCxnSpPr>
            <a:cxnSpLocks/>
          </p:cNvCxnSpPr>
          <p:nvPr/>
        </p:nvCxnSpPr>
        <p:spPr>
          <a:xfrm flipH="1" flipV="1">
            <a:off x="1445643" y="2160378"/>
            <a:ext cx="734551" cy="295173"/>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3" name="Straight Arrow Connector 72">
            <a:extLst>
              <a:ext uri="{FF2B5EF4-FFF2-40B4-BE49-F238E27FC236}">
                <a16:creationId xmlns:a16="http://schemas.microsoft.com/office/drawing/2014/main" id="{5430D55A-EE43-4715-83A1-ABDB2595FEDD}"/>
              </a:ext>
            </a:extLst>
          </p:cNvPr>
          <p:cNvCxnSpPr>
            <a:cxnSpLocks/>
          </p:cNvCxnSpPr>
          <p:nvPr/>
        </p:nvCxnSpPr>
        <p:spPr>
          <a:xfrm flipH="1" flipV="1">
            <a:off x="1592495" y="1310290"/>
            <a:ext cx="883601" cy="994671"/>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4050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ppt_x"/>
                                          </p:val>
                                        </p:tav>
                                        <p:tav tm="100000">
                                          <p:val>
                                            <p:strVal val="#ppt_x"/>
                                          </p:val>
                                        </p:tav>
                                      </p:tavLst>
                                    </p:anim>
                                    <p:anim calcmode="lin" valueType="num">
                                      <p:cBhvr additive="base">
                                        <p:cTn id="2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P spid="60"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a:t>Task 2:</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8AC2AFBE-681A-4674-8901-87F9FAC1294D}"/>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BD8E302F-244F-4973-B175-1560B873D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8" name="Text Placeholder 2">
            <a:extLst>
              <a:ext uri="{FF2B5EF4-FFF2-40B4-BE49-F238E27FC236}">
                <a16:creationId xmlns:a16="http://schemas.microsoft.com/office/drawing/2014/main" id="{54F1354B-CE89-417D-950F-17A5D0E02BF8}"/>
              </a:ext>
            </a:extLst>
          </p:cNvPr>
          <p:cNvSpPr txBox="1">
            <a:spLocks/>
          </p:cNvSpPr>
          <p:nvPr/>
        </p:nvSpPr>
        <p:spPr>
          <a:xfrm>
            <a:off x="144000" y="1131750"/>
            <a:ext cx="6570000" cy="3291051"/>
          </a:xfrm>
          <a:prstGeom prst="rect">
            <a:avLst/>
          </a:prstGeom>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GB" sz="1800" dirty="0">
                <a:latin typeface="Comic Sans MS"/>
              </a:rPr>
              <a:t>What personal skills do you think are important now?</a:t>
            </a:r>
            <a:endParaRPr lang="en-US" sz="1800" dirty="0"/>
          </a:p>
          <a:p>
            <a:pPr marL="0" indent="0">
              <a:buNone/>
            </a:pPr>
            <a:r>
              <a:rPr lang="en-GB" sz="1800" dirty="0">
                <a:latin typeface="Comic Sans MS"/>
              </a:rPr>
              <a:t>….........................................................................</a:t>
            </a:r>
          </a:p>
          <a:p>
            <a:pPr marL="0" indent="0">
              <a:buNone/>
            </a:pPr>
            <a:endParaRPr lang="en-GB" sz="1800" dirty="0">
              <a:latin typeface="Comic Sans MS"/>
            </a:endParaRPr>
          </a:p>
          <a:p>
            <a:pPr marL="0" indent="0">
              <a:buNone/>
            </a:pPr>
            <a:endParaRPr lang="en-GB" sz="1800" dirty="0">
              <a:latin typeface="Comic Sans MS"/>
            </a:endParaRPr>
          </a:p>
          <a:p>
            <a:pPr marL="0" indent="0">
              <a:buNone/>
            </a:pPr>
            <a:endParaRPr lang="en-GB" sz="1800" dirty="0">
              <a:latin typeface="Comic Sans MS"/>
            </a:endParaRPr>
          </a:p>
          <a:p>
            <a:pPr marL="0" indent="0">
              <a:buNone/>
            </a:pPr>
            <a:r>
              <a:rPr lang="en-GB" sz="1800" dirty="0">
                <a:latin typeface="Comic Sans MS"/>
              </a:rPr>
              <a:t>Do you think these skills will change in the future? If yes, how do you think they will change? </a:t>
            </a:r>
          </a:p>
          <a:p>
            <a:pPr marL="0" indent="0">
              <a:buNone/>
            </a:pPr>
            <a:r>
              <a:rPr lang="en-GB" sz="1800" dirty="0">
                <a:latin typeface="Comic Sans MS"/>
              </a:rPr>
              <a:t>…..........................................................................</a:t>
            </a:r>
          </a:p>
          <a:p>
            <a:pPr>
              <a:buFont typeface="Arial" panose="020B0604020202020204" pitchFamily="34" charset="0"/>
              <a:buNone/>
            </a:pPr>
            <a:endParaRPr lang="en-GB" sz="1800" dirty="0">
              <a:latin typeface="Comic Sans MS" pitchFamily="66" charset="0"/>
            </a:endParaRPr>
          </a:p>
        </p:txBody>
      </p:sp>
      <p:pic>
        <p:nvPicPr>
          <p:cNvPr id="9" name="Picture 2" descr="Image result for job in retail cartoon">
            <a:extLst>
              <a:ext uri="{FF2B5EF4-FFF2-40B4-BE49-F238E27FC236}">
                <a16:creationId xmlns:a16="http://schemas.microsoft.com/office/drawing/2014/main" id="{4B380B7C-5A29-44DE-B33B-4BD088B22ACA}"/>
              </a:ext>
            </a:extLst>
          </p:cNvPr>
          <p:cNvPicPr>
            <a:picLocks noChangeAspect="1" noChangeArrowheads="1"/>
          </p:cNvPicPr>
          <p:nvPr/>
        </p:nvPicPr>
        <p:blipFill>
          <a:blip r:embed="rId4" cstate="print"/>
          <a:srcRect/>
          <a:stretch>
            <a:fillRect/>
          </a:stretch>
        </p:blipFill>
        <p:spPr bwMode="auto">
          <a:xfrm flipH="1">
            <a:off x="5269453" y="1986750"/>
            <a:ext cx="1199360" cy="726750"/>
          </a:xfrm>
          <a:prstGeom prst="rect">
            <a:avLst/>
          </a:prstGeom>
          <a:noFill/>
        </p:spPr>
      </p:pic>
    </p:spTree>
    <p:extLst>
      <p:ext uri="{BB962C8B-B14F-4D97-AF65-F5344CB8AC3E}">
        <p14:creationId xmlns:p14="http://schemas.microsoft.com/office/powerpoint/2010/main" val="9466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2400" dirty="0"/>
              <a:t>Top 8 Essential Skills are:-</a:t>
            </a:r>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grpSp>
        <p:nvGrpSpPr>
          <p:cNvPr id="6" name="Group 5">
            <a:extLst>
              <a:ext uri="{FF2B5EF4-FFF2-40B4-BE49-F238E27FC236}">
                <a16:creationId xmlns:a16="http://schemas.microsoft.com/office/drawing/2014/main" id="{A96EA0EA-21CF-4EFB-B523-DF2550C78491}"/>
              </a:ext>
            </a:extLst>
          </p:cNvPr>
          <p:cNvGrpSpPr/>
          <p:nvPr/>
        </p:nvGrpSpPr>
        <p:grpSpPr>
          <a:xfrm>
            <a:off x="189000" y="962336"/>
            <a:ext cx="6390000" cy="3218830"/>
            <a:chOff x="369000" y="1401750"/>
            <a:chExt cx="6210000" cy="3524624"/>
          </a:xfrm>
        </p:grpSpPr>
        <p:sp>
          <p:nvSpPr>
            <p:cNvPr id="7" name="TextBox 6">
              <a:extLst>
                <a:ext uri="{FF2B5EF4-FFF2-40B4-BE49-F238E27FC236}">
                  <a16:creationId xmlns:a16="http://schemas.microsoft.com/office/drawing/2014/main" id="{245C8DD5-7492-4DD3-B5A9-F4276DD6953E}"/>
                </a:ext>
              </a:extLst>
            </p:cNvPr>
            <p:cNvSpPr txBox="1"/>
            <p:nvPr/>
          </p:nvSpPr>
          <p:spPr>
            <a:xfrm>
              <a:off x="549000" y="1401750"/>
              <a:ext cx="1125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Listening </a:t>
              </a:r>
            </a:p>
          </p:txBody>
        </p:sp>
        <p:sp>
          <p:nvSpPr>
            <p:cNvPr id="8" name="TextBox 7">
              <a:extLst>
                <a:ext uri="{FF2B5EF4-FFF2-40B4-BE49-F238E27FC236}">
                  <a16:creationId xmlns:a16="http://schemas.microsoft.com/office/drawing/2014/main" id="{E93032FD-B656-48E4-A884-D32FCB13A572}"/>
                </a:ext>
              </a:extLst>
            </p:cNvPr>
            <p:cNvSpPr txBox="1"/>
            <p:nvPr/>
          </p:nvSpPr>
          <p:spPr>
            <a:xfrm>
              <a:off x="2664000" y="1401750"/>
              <a:ext cx="1260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Presenting</a:t>
              </a:r>
              <a:r>
                <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a:t>
              </a:r>
            </a:p>
          </p:txBody>
        </p:sp>
        <p:sp>
          <p:nvSpPr>
            <p:cNvPr id="9" name="TextBox 8">
              <a:extLst>
                <a:ext uri="{FF2B5EF4-FFF2-40B4-BE49-F238E27FC236}">
                  <a16:creationId xmlns:a16="http://schemas.microsoft.com/office/drawing/2014/main" id="{C6FE9BC7-F94B-426A-B778-9AC7B5B5CF92}"/>
                </a:ext>
              </a:extLst>
            </p:cNvPr>
            <p:cNvSpPr txBox="1"/>
            <p:nvPr/>
          </p:nvSpPr>
          <p:spPr>
            <a:xfrm>
              <a:off x="5049000" y="1401750"/>
              <a:ext cx="1170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Creativity  </a:t>
              </a:r>
            </a:p>
          </p:txBody>
        </p:sp>
        <p:sp>
          <p:nvSpPr>
            <p:cNvPr id="10" name="TextBox 9">
              <a:extLst>
                <a:ext uri="{FF2B5EF4-FFF2-40B4-BE49-F238E27FC236}">
                  <a16:creationId xmlns:a16="http://schemas.microsoft.com/office/drawing/2014/main" id="{663D8D2E-9771-4871-B374-326061675038}"/>
                </a:ext>
              </a:extLst>
            </p:cNvPr>
            <p:cNvSpPr txBox="1"/>
            <p:nvPr/>
          </p:nvSpPr>
          <p:spPr>
            <a:xfrm>
              <a:off x="369000" y="2652420"/>
              <a:ext cx="1440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Team Work  </a:t>
              </a:r>
            </a:p>
          </p:txBody>
        </p:sp>
        <p:sp>
          <p:nvSpPr>
            <p:cNvPr id="11" name="TextBox 10">
              <a:extLst>
                <a:ext uri="{FF2B5EF4-FFF2-40B4-BE49-F238E27FC236}">
                  <a16:creationId xmlns:a16="http://schemas.microsoft.com/office/drawing/2014/main" id="{2EC116E7-5324-40AE-8E56-65C1C75AF24C}"/>
                </a:ext>
              </a:extLst>
            </p:cNvPr>
            <p:cNvSpPr txBox="1"/>
            <p:nvPr/>
          </p:nvSpPr>
          <p:spPr>
            <a:xfrm>
              <a:off x="2619000" y="2652420"/>
              <a:ext cx="1305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Leadership</a:t>
              </a:r>
            </a:p>
          </p:txBody>
        </p:sp>
        <p:sp>
          <p:nvSpPr>
            <p:cNvPr id="12" name="TextBox 11">
              <a:extLst>
                <a:ext uri="{FF2B5EF4-FFF2-40B4-BE49-F238E27FC236}">
                  <a16:creationId xmlns:a16="http://schemas.microsoft.com/office/drawing/2014/main" id="{7C37F316-6168-4A8B-9EEB-74DA681CFEEB}"/>
                </a:ext>
              </a:extLst>
            </p:cNvPr>
            <p:cNvSpPr txBox="1"/>
            <p:nvPr/>
          </p:nvSpPr>
          <p:spPr>
            <a:xfrm>
              <a:off x="4734000" y="2652420"/>
              <a:ext cx="1845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Staying Positive</a:t>
              </a:r>
            </a:p>
          </p:txBody>
        </p:sp>
        <p:sp>
          <p:nvSpPr>
            <p:cNvPr id="13" name="TextBox 12">
              <a:extLst>
                <a:ext uri="{FF2B5EF4-FFF2-40B4-BE49-F238E27FC236}">
                  <a16:creationId xmlns:a16="http://schemas.microsoft.com/office/drawing/2014/main" id="{55C1650E-66E1-401F-8330-2D5BBE65ED23}"/>
                </a:ext>
              </a:extLst>
            </p:cNvPr>
            <p:cNvSpPr txBox="1"/>
            <p:nvPr/>
          </p:nvSpPr>
          <p:spPr>
            <a:xfrm>
              <a:off x="1359000" y="3696750"/>
              <a:ext cx="1530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Aiming High</a:t>
              </a:r>
            </a:p>
          </p:txBody>
        </p:sp>
        <p:sp>
          <p:nvSpPr>
            <p:cNvPr id="14" name="TextBox 13">
              <a:extLst>
                <a:ext uri="{FF2B5EF4-FFF2-40B4-BE49-F238E27FC236}">
                  <a16:creationId xmlns:a16="http://schemas.microsoft.com/office/drawing/2014/main" id="{E8A02B75-B01A-4FC7-A031-C09E0E78650F}"/>
                </a:ext>
              </a:extLst>
            </p:cNvPr>
            <p:cNvSpPr txBox="1"/>
            <p:nvPr/>
          </p:nvSpPr>
          <p:spPr>
            <a:xfrm>
              <a:off x="3564000" y="3687420"/>
              <a:ext cx="1845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omic Sans MS" pitchFamily="66" charset="0"/>
                  <a:ea typeface="+mn-ea"/>
                  <a:cs typeface="+mn-cs"/>
                  <a:sym typeface="Calibri"/>
                </a:rPr>
                <a:t>Problem Solving</a:t>
              </a:r>
            </a:p>
          </p:txBody>
        </p:sp>
        <p:pic>
          <p:nvPicPr>
            <p:cNvPr id="15" name="Picture 6" descr="Image result for LISTENING">
              <a:extLst>
                <a:ext uri="{FF2B5EF4-FFF2-40B4-BE49-F238E27FC236}">
                  <a16:creationId xmlns:a16="http://schemas.microsoft.com/office/drawing/2014/main" id="{1CAC4E60-A60A-481B-90FA-717746F302CC}"/>
                </a:ext>
              </a:extLst>
            </p:cNvPr>
            <p:cNvPicPr>
              <a:picLocks noChangeAspect="1" noChangeArrowheads="1"/>
            </p:cNvPicPr>
            <p:nvPr/>
          </p:nvPicPr>
          <p:blipFill>
            <a:blip r:embed="rId2" cstate="print"/>
            <a:srcRect/>
            <a:stretch>
              <a:fillRect/>
            </a:stretch>
          </p:blipFill>
          <p:spPr bwMode="auto">
            <a:xfrm>
              <a:off x="459000" y="1761750"/>
              <a:ext cx="1215000" cy="810000"/>
            </a:xfrm>
            <a:prstGeom prst="rect">
              <a:avLst/>
            </a:prstGeom>
            <a:noFill/>
          </p:spPr>
        </p:pic>
        <p:pic>
          <p:nvPicPr>
            <p:cNvPr id="16" name="Picture 8" descr="Image result for PRESENTING">
              <a:extLst>
                <a:ext uri="{FF2B5EF4-FFF2-40B4-BE49-F238E27FC236}">
                  <a16:creationId xmlns:a16="http://schemas.microsoft.com/office/drawing/2014/main" id="{6AED8E65-F0E2-4CF1-A3F2-5BFEFD46E21A}"/>
                </a:ext>
              </a:extLst>
            </p:cNvPr>
            <p:cNvPicPr>
              <a:picLocks noChangeAspect="1" noChangeArrowheads="1"/>
            </p:cNvPicPr>
            <p:nvPr/>
          </p:nvPicPr>
          <p:blipFill>
            <a:blip r:embed="rId3" cstate="print"/>
            <a:srcRect/>
            <a:stretch>
              <a:fillRect/>
            </a:stretch>
          </p:blipFill>
          <p:spPr bwMode="auto">
            <a:xfrm>
              <a:off x="2619000" y="1806750"/>
              <a:ext cx="1314607" cy="585000"/>
            </a:xfrm>
            <a:prstGeom prst="rect">
              <a:avLst/>
            </a:prstGeom>
            <a:noFill/>
          </p:spPr>
        </p:pic>
        <p:pic>
          <p:nvPicPr>
            <p:cNvPr id="17" name="Picture 10" descr="Image result for CREATIVITY">
              <a:extLst>
                <a:ext uri="{FF2B5EF4-FFF2-40B4-BE49-F238E27FC236}">
                  <a16:creationId xmlns:a16="http://schemas.microsoft.com/office/drawing/2014/main" id="{8D19FFAD-B84A-4342-A0A4-5FDBE4E0E7AA}"/>
                </a:ext>
              </a:extLst>
            </p:cNvPr>
            <p:cNvPicPr>
              <a:picLocks noChangeAspect="1" noChangeArrowheads="1"/>
            </p:cNvPicPr>
            <p:nvPr/>
          </p:nvPicPr>
          <p:blipFill>
            <a:blip r:embed="rId4" cstate="print"/>
            <a:srcRect/>
            <a:stretch>
              <a:fillRect/>
            </a:stretch>
          </p:blipFill>
          <p:spPr bwMode="auto">
            <a:xfrm>
              <a:off x="5139000" y="1761750"/>
              <a:ext cx="945000" cy="734843"/>
            </a:xfrm>
            <a:prstGeom prst="rect">
              <a:avLst/>
            </a:prstGeom>
            <a:noFill/>
          </p:spPr>
        </p:pic>
        <p:pic>
          <p:nvPicPr>
            <p:cNvPr id="18" name="Picture 12" descr="Related image">
              <a:extLst>
                <a:ext uri="{FF2B5EF4-FFF2-40B4-BE49-F238E27FC236}">
                  <a16:creationId xmlns:a16="http://schemas.microsoft.com/office/drawing/2014/main" id="{CFD3ADD0-B4FF-4C3B-A09E-B7A65DD9A411}"/>
                </a:ext>
              </a:extLst>
            </p:cNvPr>
            <p:cNvPicPr>
              <a:picLocks noChangeAspect="1" noChangeArrowheads="1"/>
            </p:cNvPicPr>
            <p:nvPr/>
          </p:nvPicPr>
          <p:blipFill>
            <a:blip r:embed="rId5" cstate="print"/>
            <a:srcRect b="16072"/>
            <a:stretch>
              <a:fillRect/>
            </a:stretch>
          </p:blipFill>
          <p:spPr bwMode="auto">
            <a:xfrm>
              <a:off x="414000" y="2931750"/>
              <a:ext cx="1244071" cy="814416"/>
            </a:xfrm>
            <a:prstGeom prst="rect">
              <a:avLst/>
            </a:prstGeom>
            <a:noFill/>
          </p:spPr>
        </p:pic>
        <p:pic>
          <p:nvPicPr>
            <p:cNvPr id="19" name="Picture 18" descr="Related image">
              <a:extLst>
                <a:ext uri="{FF2B5EF4-FFF2-40B4-BE49-F238E27FC236}">
                  <a16:creationId xmlns:a16="http://schemas.microsoft.com/office/drawing/2014/main" id="{B947BA27-2B28-4C9A-A1F1-18B4E163EC3A}"/>
                </a:ext>
              </a:extLst>
            </p:cNvPr>
            <p:cNvPicPr>
              <a:picLocks noChangeAspect="1" noChangeArrowheads="1"/>
            </p:cNvPicPr>
            <p:nvPr/>
          </p:nvPicPr>
          <p:blipFill>
            <a:blip r:embed="rId6" cstate="print"/>
            <a:srcRect t="20513" b="15385"/>
            <a:stretch>
              <a:fillRect/>
            </a:stretch>
          </p:blipFill>
          <p:spPr bwMode="auto">
            <a:xfrm>
              <a:off x="2708999" y="2976750"/>
              <a:ext cx="1159173" cy="658846"/>
            </a:xfrm>
            <a:prstGeom prst="rect">
              <a:avLst/>
            </a:prstGeom>
            <a:noFill/>
          </p:spPr>
        </p:pic>
        <p:pic>
          <p:nvPicPr>
            <p:cNvPr id="20" name="Picture 20" descr="Image result for STAYING POSITIVE">
              <a:extLst>
                <a:ext uri="{FF2B5EF4-FFF2-40B4-BE49-F238E27FC236}">
                  <a16:creationId xmlns:a16="http://schemas.microsoft.com/office/drawing/2014/main" id="{390AC9E3-CECC-4B2F-BCA0-7385DC227A8F}"/>
                </a:ext>
              </a:extLst>
            </p:cNvPr>
            <p:cNvPicPr>
              <a:picLocks noChangeAspect="1" noChangeArrowheads="1"/>
            </p:cNvPicPr>
            <p:nvPr/>
          </p:nvPicPr>
          <p:blipFill>
            <a:blip r:embed="rId7" cstate="print"/>
            <a:srcRect/>
            <a:stretch>
              <a:fillRect/>
            </a:stretch>
          </p:blipFill>
          <p:spPr bwMode="auto">
            <a:xfrm>
              <a:off x="5184000" y="3021750"/>
              <a:ext cx="961236" cy="720000"/>
            </a:xfrm>
            <a:prstGeom prst="rect">
              <a:avLst/>
            </a:prstGeom>
            <a:noFill/>
          </p:spPr>
        </p:pic>
        <p:pic>
          <p:nvPicPr>
            <p:cNvPr id="21" name="Picture 22" descr="Image result for AIMING HIGH">
              <a:extLst>
                <a:ext uri="{FF2B5EF4-FFF2-40B4-BE49-F238E27FC236}">
                  <a16:creationId xmlns:a16="http://schemas.microsoft.com/office/drawing/2014/main" id="{4E115AC9-7D81-412B-9550-9D3BEE74DCAB}"/>
                </a:ext>
              </a:extLst>
            </p:cNvPr>
            <p:cNvPicPr>
              <a:picLocks noChangeAspect="1" noChangeArrowheads="1"/>
            </p:cNvPicPr>
            <p:nvPr/>
          </p:nvPicPr>
          <p:blipFill>
            <a:blip r:embed="rId8" cstate="print"/>
            <a:srcRect/>
            <a:stretch>
              <a:fillRect/>
            </a:stretch>
          </p:blipFill>
          <p:spPr bwMode="auto">
            <a:xfrm>
              <a:off x="1494000" y="4056750"/>
              <a:ext cx="1093671" cy="675000"/>
            </a:xfrm>
            <a:prstGeom prst="rect">
              <a:avLst/>
            </a:prstGeom>
            <a:noFill/>
          </p:spPr>
        </p:pic>
        <p:pic>
          <p:nvPicPr>
            <p:cNvPr id="22" name="Picture 24" descr="Image result for PROBLEM SOLVING">
              <a:extLst>
                <a:ext uri="{FF2B5EF4-FFF2-40B4-BE49-F238E27FC236}">
                  <a16:creationId xmlns:a16="http://schemas.microsoft.com/office/drawing/2014/main" id="{1E31F877-32FB-452B-8855-A10C6ED8F911}"/>
                </a:ext>
              </a:extLst>
            </p:cNvPr>
            <p:cNvPicPr>
              <a:picLocks noChangeAspect="1" noChangeArrowheads="1"/>
            </p:cNvPicPr>
            <p:nvPr/>
          </p:nvPicPr>
          <p:blipFill>
            <a:blip r:embed="rId9" cstate="print"/>
            <a:srcRect/>
            <a:stretch>
              <a:fillRect/>
            </a:stretch>
          </p:blipFill>
          <p:spPr bwMode="auto">
            <a:xfrm>
              <a:off x="3699000" y="3966749"/>
              <a:ext cx="1440000" cy="959625"/>
            </a:xfrm>
            <a:prstGeom prst="rect">
              <a:avLst/>
            </a:prstGeom>
            <a:noFill/>
          </p:spPr>
        </p:pic>
      </p:grpSp>
      <p:pic>
        <p:nvPicPr>
          <p:cNvPr id="23" name="Picture 22" descr="C:\Users\jessharrison\AppData\Local\Microsoft\Windows\Temporary Internet Files\Content.Outlook\CYR7219Q\TS Logo (2).jpg">
            <a:extLst>
              <a:ext uri="{FF2B5EF4-FFF2-40B4-BE49-F238E27FC236}">
                <a16:creationId xmlns:a16="http://schemas.microsoft.com/office/drawing/2014/main" id="{E936111F-8F80-4DD4-A2F7-4360A40E7DB7}"/>
              </a:ext>
            </a:extLst>
          </p:cNvPr>
          <p:cNvPicPr>
            <a:picLocks noChangeAspect="1" noChangeArrowheads="1"/>
          </p:cNvPicPr>
          <p:nvPr/>
        </p:nvPicPr>
        <p:blipFill>
          <a:blip r:embed="rId10" cstate="print"/>
          <a:srcRect/>
          <a:stretch>
            <a:fillRect/>
          </a:stretch>
        </p:blipFill>
        <p:spPr bwMode="auto">
          <a:xfrm>
            <a:off x="2792731" y="4445259"/>
            <a:ext cx="940828" cy="464963"/>
          </a:xfrm>
          <a:prstGeom prst="rect">
            <a:avLst/>
          </a:prstGeom>
          <a:noFill/>
        </p:spPr>
      </p:pic>
      <p:pic>
        <p:nvPicPr>
          <p:cNvPr id="24" name="Picture Placeholder 4">
            <a:extLst>
              <a:ext uri="{FF2B5EF4-FFF2-40B4-BE49-F238E27FC236}">
                <a16:creationId xmlns:a16="http://schemas.microsoft.com/office/drawing/2014/main" id="{A7229F2F-69E1-4CA4-AAA5-FCBEF56106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Tree>
    <p:extLst>
      <p:ext uri="{BB962C8B-B14F-4D97-AF65-F5344CB8AC3E}">
        <p14:creationId xmlns:p14="http://schemas.microsoft.com/office/powerpoint/2010/main" val="589681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2400" kern="0" dirty="0">
                <a:solidFill>
                  <a:srgbClr val="000000"/>
                </a:solidFill>
                <a:ea typeface="AvantGarde BdOb BT"/>
                <a:sym typeface="AvantGarde BdOb BT"/>
              </a:rPr>
              <a:t>Task 3:</a:t>
            </a:r>
            <a:endParaRPr lang="en-US"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sp>
        <p:nvSpPr>
          <p:cNvPr id="5" name="Rectangle 4">
            <a:extLst>
              <a:ext uri="{FF2B5EF4-FFF2-40B4-BE49-F238E27FC236}">
                <a16:creationId xmlns:a16="http://schemas.microsoft.com/office/drawing/2014/main" id="{94745964-25B9-4180-B788-E4E7CFB8D671}"/>
              </a:ext>
            </a:extLst>
          </p:cNvPr>
          <p:cNvSpPr/>
          <p:nvPr/>
        </p:nvSpPr>
        <p:spPr>
          <a:xfrm>
            <a:off x="443685" y="962335"/>
            <a:ext cx="4699815" cy="2834109"/>
          </a:xfrm>
          <a:prstGeom prst="rect">
            <a:avLst/>
          </a:prstGeom>
        </p:spPr>
        <p:txBody>
          <a:bodyPr wrap="square">
            <a:spAutoFit/>
          </a:bodyPr>
          <a:lstStyle/>
          <a:p>
            <a:r>
              <a:rPr lang="en-GB" sz="1600" dirty="0">
                <a:latin typeface="Comic Sans MS" pitchFamily="66" charset="0"/>
              </a:rPr>
              <a:t>Have you been inspired by anyone today?</a:t>
            </a:r>
          </a:p>
          <a:p>
            <a:r>
              <a:rPr lang="en-GB" dirty="0">
                <a:latin typeface="Comic Sans MS" pitchFamily="66" charset="0"/>
              </a:rPr>
              <a:t>..........................................................</a:t>
            </a:r>
          </a:p>
          <a:p>
            <a:r>
              <a:rPr lang="en-GB" dirty="0">
                <a:latin typeface="Comic Sans MS" pitchFamily="66" charset="0"/>
              </a:rPr>
              <a:t>Why? ..............................................</a:t>
            </a:r>
          </a:p>
          <a:p>
            <a:endParaRPr lang="en-GB" dirty="0">
              <a:latin typeface="Comic Sans MS" pitchFamily="66" charset="0"/>
            </a:endParaRPr>
          </a:p>
          <a:p>
            <a:endParaRPr lang="en-GB" dirty="0">
              <a:latin typeface="Comic Sans MS" pitchFamily="66" charset="0"/>
            </a:endParaRPr>
          </a:p>
          <a:p>
            <a:r>
              <a:rPr lang="en-GB" sz="1600" dirty="0">
                <a:latin typeface="Comic Sans MS" pitchFamily="66" charset="0"/>
              </a:rPr>
              <a:t>Have you been inspired by anything you have see today?</a:t>
            </a:r>
          </a:p>
          <a:p>
            <a:r>
              <a:rPr lang="en-GB" dirty="0">
                <a:latin typeface="Comic Sans MS" pitchFamily="66" charset="0"/>
              </a:rPr>
              <a:t>...........................................................</a:t>
            </a:r>
          </a:p>
          <a:p>
            <a:r>
              <a:rPr lang="en-GB" dirty="0">
                <a:latin typeface="Comic Sans MS" pitchFamily="66" charset="0"/>
              </a:rPr>
              <a:t>Why? ...............................................</a:t>
            </a:r>
          </a:p>
          <a:p>
            <a:pPr marL="257168" lvl="0" indent="-257168" defTabSz="342891" hangingPunct="1">
              <a:spcBef>
                <a:spcPts val="450"/>
              </a:spcBef>
              <a:buSzPct val="100000"/>
              <a:defRPr/>
            </a:pPr>
            <a:endParaRPr lang="en-GB" dirty="0">
              <a:latin typeface="Comic Sans MS" pitchFamily="66" charset="0"/>
              <a:ea typeface="Avant Garde Demi BT"/>
              <a:cs typeface="Avant Garde Demi BT"/>
              <a:sym typeface="Avant Garde Demi BT"/>
            </a:endParaRPr>
          </a:p>
        </p:txBody>
      </p:sp>
      <p:pic>
        <p:nvPicPr>
          <p:cNvPr id="6" name="Picture 5" descr="C:\Users\jessharrison\AppData\Local\Microsoft\Windows\Temporary Internet Files\Content.Outlook\CYR7219Q\TS Logo (2).jpg">
            <a:extLst>
              <a:ext uri="{FF2B5EF4-FFF2-40B4-BE49-F238E27FC236}">
                <a16:creationId xmlns:a16="http://schemas.microsoft.com/office/drawing/2014/main" id="{13A29F59-1E01-455C-ADC0-B9D24C84E6E6}"/>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0D53FBF8-E8AC-4AB7-B8A9-D35916566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Tree>
    <p:extLst>
      <p:ext uri="{BB962C8B-B14F-4D97-AF65-F5344CB8AC3E}">
        <p14:creationId xmlns:p14="http://schemas.microsoft.com/office/powerpoint/2010/main" val="262240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a:t>Over to you for Questions ???</a:t>
            </a:r>
          </a:p>
        </p:txBody>
      </p:sp>
      <p:sp>
        <p:nvSpPr>
          <p:cNvPr id="4" name="Picture Placeholder 3"/>
          <p:cNvSpPr>
            <a:spLocks noGrp="1"/>
          </p:cNvSpPr>
          <p:nvPr>
            <p:ph type="pic" sz="quarter" idx="14"/>
          </p:nvPr>
        </p:nvSpPr>
        <p:spPr/>
      </p:sp>
      <p:sp>
        <p:nvSpPr>
          <p:cNvPr id="5" name="Picture Placeholder 4"/>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5D69133F-F77B-44BD-90DE-F9707225EAE4}"/>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8FB7FC30-6DAA-4E3C-A622-C135C1D8C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Tree>
    <p:extLst>
      <p:ext uri="{BB962C8B-B14F-4D97-AF65-F5344CB8AC3E}">
        <p14:creationId xmlns:p14="http://schemas.microsoft.com/office/powerpoint/2010/main" val="3951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2400" kern="0" dirty="0">
                <a:solidFill>
                  <a:srgbClr val="000000"/>
                </a:solidFill>
                <a:ea typeface="AvantGarde BdOb BT"/>
                <a:sym typeface="AvantGarde BdOb BT"/>
              </a:rPr>
              <a:t>Task 1:</a:t>
            </a:r>
            <a:endParaRPr lang="en-US"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25FC216B-6C5E-455F-AB48-84D27D1F786D}"/>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2844550A-F9C0-4ECE-8F87-1205BE22FB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8" name="Content Placeholder 2">
            <a:extLst>
              <a:ext uri="{FF2B5EF4-FFF2-40B4-BE49-F238E27FC236}">
                <a16:creationId xmlns:a16="http://schemas.microsoft.com/office/drawing/2014/main" id="{43873714-E671-4036-B04F-A0BBFDC72D46}"/>
              </a:ext>
            </a:extLst>
          </p:cNvPr>
          <p:cNvSpPr txBox="1">
            <a:spLocks/>
          </p:cNvSpPr>
          <p:nvPr/>
        </p:nvSpPr>
        <p:spPr>
          <a:xfrm>
            <a:off x="324000" y="1581750"/>
            <a:ext cx="8229600" cy="4389120"/>
          </a:xfrm>
          <a:prstGeom prst="rect">
            <a:avLst/>
          </a:prstGeom>
          <a:ln w="12700">
            <a:miter lim="400000"/>
          </a:ln>
          <a:extLst>
            <a:ext uri="{C572A759-6A51-4108-AA02-DFA0A04FC94B}">
              <ma14:wrappingTextBoxFlag xmlns:ma14="http://schemas.microsoft.com/office/mac/drawingml/2011/main" xmlns="" val="1"/>
            </a:ext>
          </a:extLst>
        </p:spPr>
        <p:txBody>
          <a:bodyPr lIns="45719" tIns="45720" rIns="45719" bIns="45720">
            <a:normAutofit/>
          </a:bodyPr>
          <a:lstStyle/>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rPr>
              <a:t>Please think about what type of career you would</a:t>
            </a: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rPr>
              <a:t>like in the future.  </a:t>
            </a: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endParaRPr kumimoji="0" lang="en-GB" sz="1100"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endParaRP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r>
              <a:rPr kumimoji="0" lang="en-GB"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rPr>
              <a:t>Give 2 careers you would like to do.</a:t>
            </a: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endParaRPr kumimoji="0" lang="en-GB"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endParaRP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r>
              <a:rPr kumimoji="0" lang="en-GB" b="0" i="0" u="sng"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rPr>
              <a:t>Career 1</a:t>
            </a: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endParaRPr kumimoji="0" lang="en-GB"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endParaRPr>
          </a:p>
          <a:p>
            <a:pPr marL="257168" marR="0" lvl="0" indent="-257168" algn="l" defTabSz="342891" rtl="0" eaLnBrk="1" fontAlgn="auto" latinLnBrk="0" hangingPunct="1">
              <a:lnSpc>
                <a:spcPct val="100000"/>
              </a:lnSpc>
              <a:spcBef>
                <a:spcPts val="450"/>
              </a:spcBef>
              <a:spcAft>
                <a:spcPts val="0"/>
              </a:spcAft>
              <a:buClrTx/>
              <a:buSzPct val="100000"/>
              <a:buFont typeface="Arial"/>
              <a:buNone/>
              <a:tabLst/>
              <a:defRPr/>
            </a:pPr>
            <a:r>
              <a:rPr kumimoji="0" lang="en-GB" b="0" i="0" u="sng"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rPr>
              <a:t>Career 2</a:t>
            </a:r>
            <a:endParaRPr kumimoji="0" lang="en-GB" b="0" i="0" u="none" strike="noStrike" kern="0" cap="none" spc="0" normalizeH="0" baseline="0" noProof="0" dirty="0">
              <a:ln>
                <a:noFill/>
              </a:ln>
              <a:solidFill>
                <a:srgbClr val="000000"/>
              </a:solidFill>
              <a:effectLst/>
              <a:uLnTx/>
              <a:uFillTx/>
              <a:latin typeface="Comic Sans MS" pitchFamily="66" charset="0"/>
              <a:ea typeface="Avant Garde Demi BT"/>
              <a:cs typeface="Avant Garde Demi BT"/>
              <a:sym typeface="Avant Garde Demi BT"/>
            </a:endParaRPr>
          </a:p>
        </p:txBody>
      </p:sp>
      <p:pic>
        <p:nvPicPr>
          <p:cNvPr id="10" name="Picture 4" descr="Image result for careers cartoon character">
            <a:extLst>
              <a:ext uri="{FF2B5EF4-FFF2-40B4-BE49-F238E27FC236}">
                <a16:creationId xmlns:a16="http://schemas.microsoft.com/office/drawing/2014/main" id="{7762E916-1612-4E46-B548-8771A2B700F1}"/>
              </a:ext>
            </a:extLst>
          </p:cNvPr>
          <p:cNvPicPr>
            <a:picLocks noChangeAspect="1" noChangeArrowheads="1"/>
          </p:cNvPicPr>
          <p:nvPr/>
        </p:nvPicPr>
        <p:blipFill>
          <a:blip r:embed="rId4" cstate="print"/>
          <a:srcRect t="10124" b="20444"/>
          <a:stretch>
            <a:fillRect/>
          </a:stretch>
        </p:blipFill>
        <p:spPr bwMode="auto">
          <a:xfrm>
            <a:off x="4558485" y="2891173"/>
            <a:ext cx="2086783" cy="986876"/>
          </a:xfrm>
          <a:prstGeom prst="rect">
            <a:avLst/>
          </a:prstGeom>
          <a:noFill/>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 calcmode="lin" valueType="num">
                                      <p:cBhvr additive="base">
                                        <p:cTn id="13"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 calcmode="lin" valueType="num">
                                      <p:cBhvr additive="base">
                                        <p:cTn id="19"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7310" y="256215"/>
            <a:ext cx="4114800" cy="276998"/>
          </a:xfrm>
        </p:spPr>
        <p:txBody>
          <a:bodyPr/>
          <a:lstStyle/>
          <a:p>
            <a:r>
              <a:rPr lang="en-US" sz="2400" dirty="0"/>
              <a:t>What does Health mean?</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2" name="Picture 21" descr="C:\Users\jessharrison\AppData\Local\Microsoft\Windows\Temporary Internet Files\Content.Outlook\CYR7219Q\TS Logo (2).jpg">
            <a:extLst>
              <a:ext uri="{FF2B5EF4-FFF2-40B4-BE49-F238E27FC236}">
                <a16:creationId xmlns:a16="http://schemas.microsoft.com/office/drawing/2014/main" id="{1FCD7283-4B6F-4EA5-9AB8-5D54BD2BA296}"/>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3" name="Picture Placeholder 4">
            <a:extLst>
              <a:ext uri="{FF2B5EF4-FFF2-40B4-BE49-F238E27FC236}">
                <a16:creationId xmlns:a16="http://schemas.microsoft.com/office/drawing/2014/main" id="{61D844D9-10A1-4760-B73B-C10C752162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pic>
        <p:nvPicPr>
          <p:cNvPr id="29" name="Picture 3" descr="A picture containing text&#10;&#10;Description generated with very high confidence">
            <a:extLst>
              <a:ext uri="{FF2B5EF4-FFF2-40B4-BE49-F238E27FC236}">
                <a16:creationId xmlns:a16="http://schemas.microsoft.com/office/drawing/2014/main" id="{BC1C3661-0445-4050-85AE-0A0C36CE1F34}"/>
              </a:ext>
            </a:extLst>
          </p:cNvPr>
          <p:cNvPicPr>
            <a:picLocks noChangeAspect="1"/>
          </p:cNvPicPr>
          <p:nvPr/>
        </p:nvPicPr>
        <p:blipFill rotWithShape="1">
          <a:blip r:embed="rId4"/>
          <a:srcRect l="6648" t="11357" r="5817" b="10803"/>
          <a:stretch/>
        </p:blipFill>
        <p:spPr>
          <a:xfrm>
            <a:off x="144000" y="1056513"/>
            <a:ext cx="3425405" cy="3030474"/>
          </a:xfrm>
          <a:prstGeom prst="rect">
            <a:avLst/>
          </a:prstGeom>
        </p:spPr>
      </p:pic>
      <p:sp>
        <p:nvSpPr>
          <p:cNvPr id="5" name="Rectangle 4">
            <a:extLst>
              <a:ext uri="{FF2B5EF4-FFF2-40B4-BE49-F238E27FC236}">
                <a16:creationId xmlns:a16="http://schemas.microsoft.com/office/drawing/2014/main" id="{1E31D851-8461-4E04-AB82-AF38106CD259}"/>
              </a:ext>
            </a:extLst>
          </p:cNvPr>
          <p:cNvSpPr/>
          <p:nvPr/>
        </p:nvSpPr>
        <p:spPr>
          <a:xfrm>
            <a:off x="3569404" y="1446750"/>
            <a:ext cx="2739596" cy="1477328"/>
          </a:xfrm>
          <a:prstGeom prst="rect">
            <a:avLst/>
          </a:prstGeom>
        </p:spPr>
        <p:txBody>
          <a:bodyPr wrap="square">
            <a:spAutoFit/>
          </a:bodyPr>
          <a:lstStyle/>
          <a:p>
            <a:r>
              <a:rPr lang="en-GB" dirty="0">
                <a:solidFill>
                  <a:schemeClr val="tx1"/>
                </a:solidFill>
                <a:latin typeface="Comic Sans MS"/>
              </a:rPr>
              <a:t>We are free from illness and we have a healthy body (physical) and mind (mental)</a:t>
            </a:r>
            <a:br>
              <a:rPr lang="en-GB" dirty="0">
                <a:latin typeface="Comic Sans MS" pitchFamily="66" charset="0"/>
              </a:rPr>
            </a:br>
            <a:endParaRPr lang="en-GB" dirty="0"/>
          </a:p>
        </p:txBody>
      </p:sp>
    </p:spTree>
    <p:extLst>
      <p:ext uri="{BB962C8B-B14F-4D97-AF65-F5344CB8AC3E}">
        <p14:creationId xmlns:p14="http://schemas.microsoft.com/office/powerpoint/2010/main" val="9421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2981" y="96750"/>
            <a:ext cx="6106019" cy="519749"/>
          </a:xfrm>
        </p:spPr>
        <p:txBody>
          <a:bodyPr/>
          <a:lstStyle/>
          <a:p>
            <a:pPr algn="ctr"/>
            <a:r>
              <a:rPr lang="en-GB" sz="2400" dirty="0"/>
              <a:t>What is Social Care?  </a:t>
            </a:r>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6" name="Picture 25" descr="C:\Users\jessharrison\AppData\Local\Microsoft\Windows\Temporary Internet Files\Content.Outlook\CYR7219Q\TS Logo (2).jpg">
            <a:extLst>
              <a:ext uri="{FF2B5EF4-FFF2-40B4-BE49-F238E27FC236}">
                <a16:creationId xmlns:a16="http://schemas.microsoft.com/office/drawing/2014/main" id="{0BB215CA-FB3B-4CCC-8544-47E2FB3596D5}"/>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7" name="Picture Placeholder 4">
            <a:extLst>
              <a:ext uri="{FF2B5EF4-FFF2-40B4-BE49-F238E27FC236}">
                <a16:creationId xmlns:a16="http://schemas.microsoft.com/office/drawing/2014/main" id="{87A950C7-15A7-4809-BEA7-28DA700B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5" name="Rectangle 4">
            <a:extLst>
              <a:ext uri="{FF2B5EF4-FFF2-40B4-BE49-F238E27FC236}">
                <a16:creationId xmlns:a16="http://schemas.microsoft.com/office/drawing/2014/main" id="{F0013735-BB68-425A-8AD4-171CAF603F99}"/>
              </a:ext>
            </a:extLst>
          </p:cNvPr>
          <p:cNvSpPr/>
          <p:nvPr/>
        </p:nvSpPr>
        <p:spPr>
          <a:xfrm>
            <a:off x="382981" y="1356750"/>
            <a:ext cx="4819500" cy="710451"/>
          </a:xfrm>
          <a:prstGeom prst="rect">
            <a:avLst/>
          </a:prstGeom>
        </p:spPr>
        <p:txBody>
          <a:bodyPr wrap="square">
            <a:spAutoFit/>
          </a:bodyPr>
          <a:lstStyle/>
          <a:p>
            <a:pPr marL="257168" lvl="0" indent="-257168" defTabSz="342891" hangingPunct="1">
              <a:spcBef>
                <a:spcPts val="450"/>
              </a:spcBef>
              <a:buSzPct val="100000"/>
              <a:defRPr/>
            </a:pPr>
            <a:endParaRPr lang="en-GB" dirty="0">
              <a:latin typeface="Comic Sans MS" pitchFamily="66" charset="0"/>
              <a:ea typeface="Avant Garde Demi BT"/>
              <a:cs typeface="Avant Garde Demi BT"/>
              <a:sym typeface="Avant Garde Demi BT"/>
            </a:endParaRPr>
          </a:p>
          <a:p>
            <a:pPr marL="257168" lvl="0" indent="-257168" defTabSz="342891" hangingPunct="1">
              <a:spcBef>
                <a:spcPts val="450"/>
              </a:spcBef>
              <a:buSzPct val="100000"/>
              <a:defRPr/>
            </a:pPr>
            <a:r>
              <a:rPr lang="en-GB" dirty="0">
                <a:latin typeface="Comic Sans MS" pitchFamily="66" charset="0"/>
                <a:ea typeface="Avant Garde Demi BT"/>
                <a:cs typeface="Avant Garde Demi BT"/>
                <a:sym typeface="Avant Garde Demi BT"/>
              </a:rPr>
              <a:t>– </a:t>
            </a:r>
          </a:p>
        </p:txBody>
      </p:sp>
      <p:pic>
        <p:nvPicPr>
          <p:cNvPr id="13" name="Picture 4" descr="A close up of a toy&#10;&#10;Description generated with high confidence">
            <a:extLst>
              <a:ext uri="{FF2B5EF4-FFF2-40B4-BE49-F238E27FC236}">
                <a16:creationId xmlns:a16="http://schemas.microsoft.com/office/drawing/2014/main" id="{0678B035-B57A-4A4B-AAD0-1C6B56985026}"/>
              </a:ext>
            </a:extLst>
          </p:cNvPr>
          <p:cNvPicPr>
            <a:picLocks noChangeAspect="1"/>
          </p:cNvPicPr>
          <p:nvPr/>
        </p:nvPicPr>
        <p:blipFill>
          <a:blip r:embed="rId4"/>
          <a:stretch>
            <a:fillRect/>
          </a:stretch>
        </p:blipFill>
        <p:spPr>
          <a:xfrm>
            <a:off x="3733559" y="2661750"/>
            <a:ext cx="2743200" cy="1361559"/>
          </a:xfrm>
          <a:prstGeom prst="rect">
            <a:avLst/>
          </a:prstGeom>
        </p:spPr>
      </p:pic>
      <p:sp>
        <p:nvSpPr>
          <p:cNvPr id="6" name="Rectangle 5">
            <a:extLst>
              <a:ext uri="{FF2B5EF4-FFF2-40B4-BE49-F238E27FC236}">
                <a16:creationId xmlns:a16="http://schemas.microsoft.com/office/drawing/2014/main" id="{5BDFAE21-C529-4800-8A16-9F96FD4CFFB1}"/>
              </a:ext>
            </a:extLst>
          </p:cNvPr>
          <p:cNvSpPr/>
          <p:nvPr/>
        </p:nvSpPr>
        <p:spPr>
          <a:xfrm>
            <a:off x="774000" y="1356750"/>
            <a:ext cx="3429000" cy="2308324"/>
          </a:xfrm>
          <a:prstGeom prst="rect">
            <a:avLst/>
          </a:prstGeom>
        </p:spPr>
        <p:txBody>
          <a:bodyPr wrap="square">
            <a:spAutoFit/>
          </a:bodyPr>
          <a:lstStyle/>
          <a:p>
            <a:pPr algn="ctr"/>
            <a:r>
              <a:rPr lang="en-GB" dirty="0">
                <a:latin typeface="Comic Sans MS"/>
              </a:rPr>
              <a:t>People who may need extra support with daily tasks.</a:t>
            </a:r>
          </a:p>
          <a:p>
            <a:pPr algn="ctr"/>
            <a:endParaRPr lang="en-GB" dirty="0">
              <a:latin typeface="Comic Sans MS"/>
            </a:endParaRPr>
          </a:p>
          <a:p>
            <a:pPr algn="ctr"/>
            <a:r>
              <a:rPr lang="en-GB" dirty="0">
                <a:latin typeface="Comic Sans MS"/>
              </a:rPr>
              <a:t>This may be an older person or a young person</a:t>
            </a:r>
          </a:p>
          <a:p>
            <a:pPr algn="ctr"/>
            <a:r>
              <a:rPr lang="en-GB" dirty="0">
                <a:latin typeface="Comic Sans MS"/>
              </a:rPr>
              <a:t>with </a:t>
            </a:r>
          </a:p>
          <a:p>
            <a:pPr algn="ctr"/>
            <a:r>
              <a:rPr lang="en-GB" dirty="0">
                <a:latin typeface="Comic Sans MS"/>
              </a:rPr>
              <a:t>additional needs </a:t>
            </a:r>
            <a:endParaRPr lang="en-US" dirty="0"/>
          </a:p>
          <a:p>
            <a:pPr algn="ctr"/>
            <a:endParaRPr lang="en-GB" dirty="0">
              <a:latin typeface="Comic Sans MS"/>
            </a:endParaRPr>
          </a:p>
        </p:txBody>
      </p:sp>
    </p:spTree>
    <p:extLst>
      <p:ext uri="{BB962C8B-B14F-4D97-AF65-F5344CB8AC3E}">
        <p14:creationId xmlns:p14="http://schemas.microsoft.com/office/powerpoint/2010/main" val="394292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9000" y="240779"/>
            <a:ext cx="6072230" cy="276998"/>
          </a:xfrm>
        </p:spPr>
        <p:txBody>
          <a:bodyPr/>
          <a:lstStyle/>
          <a:p>
            <a:r>
              <a:rPr lang="en-GB" sz="2400" kern="0" dirty="0">
                <a:solidFill>
                  <a:srgbClr val="000000"/>
                </a:solidFill>
                <a:ea typeface="Avant Garde Demi BT"/>
                <a:sym typeface="Avant Garde Demi BT"/>
              </a:rPr>
              <a:t>What jobs exist in this sector?  </a:t>
            </a:r>
            <a:r>
              <a:rPr lang="en-GB" sz="2400" b="0" kern="0" dirty="0">
                <a:solidFill>
                  <a:srgbClr val="000000"/>
                </a:solidFill>
                <a:latin typeface="Comic Sans MS" pitchFamily="66" charset="0"/>
                <a:ea typeface="Avant Garde Demi BT"/>
                <a:cs typeface="Avant Garde Demi BT"/>
                <a:sym typeface="Avant Garde Demi BT"/>
              </a:rPr>
              <a:t>…….</a:t>
            </a:r>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13" name="Picture 12" descr="C:\Users\jessharrison\AppData\Local\Microsoft\Windows\Temporary Internet Files\Content.Outlook\CYR7219Q\TS Logo (2).jpg">
            <a:extLst>
              <a:ext uri="{FF2B5EF4-FFF2-40B4-BE49-F238E27FC236}">
                <a16:creationId xmlns:a16="http://schemas.microsoft.com/office/drawing/2014/main" id="{F2022C5C-528A-4D4A-92DB-B804C22A70A5}"/>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14" name="Picture Placeholder 4">
            <a:extLst>
              <a:ext uri="{FF2B5EF4-FFF2-40B4-BE49-F238E27FC236}">
                <a16:creationId xmlns:a16="http://schemas.microsoft.com/office/drawing/2014/main" id="{349E7435-0F6B-423A-B172-379ADE0F02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grpSp>
        <p:nvGrpSpPr>
          <p:cNvPr id="12" name="Group 11">
            <a:extLst>
              <a:ext uri="{FF2B5EF4-FFF2-40B4-BE49-F238E27FC236}">
                <a16:creationId xmlns:a16="http://schemas.microsoft.com/office/drawing/2014/main" id="{6B25B88D-BECB-424B-B9FF-CDB570C90719}"/>
              </a:ext>
            </a:extLst>
          </p:cNvPr>
          <p:cNvGrpSpPr/>
          <p:nvPr/>
        </p:nvGrpSpPr>
        <p:grpSpPr>
          <a:xfrm>
            <a:off x="0" y="996751"/>
            <a:ext cx="6858203" cy="3060000"/>
            <a:chOff x="85996" y="1177407"/>
            <a:chExt cx="6772207" cy="3589327"/>
          </a:xfrm>
        </p:grpSpPr>
        <p:sp>
          <p:nvSpPr>
            <p:cNvPr id="20" name="TextBox 19">
              <a:extLst>
                <a:ext uri="{FF2B5EF4-FFF2-40B4-BE49-F238E27FC236}">
                  <a16:creationId xmlns:a16="http://schemas.microsoft.com/office/drawing/2014/main" id="{1818C92C-3557-4A2B-A484-8A75EE6DF4C1}"/>
                </a:ext>
              </a:extLst>
            </p:cNvPr>
            <p:cNvSpPr txBox="1"/>
            <p:nvPr/>
          </p:nvSpPr>
          <p:spPr>
            <a:xfrm>
              <a:off x="2223162" y="302863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B050"/>
                  </a:solidFill>
                  <a:latin typeface="Comic Sans MS"/>
                </a:rPr>
                <a:t>Doctors</a:t>
              </a:r>
              <a:endParaRPr lang="en-US">
                <a:solidFill>
                  <a:srgbClr val="00B050"/>
                </a:solidFill>
                <a:latin typeface="Comic Sans MS"/>
              </a:endParaRPr>
            </a:p>
          </p:txBody>
        </p:sp>
        <p:sp>
          <p:nvSpPr>
            <p:cNvPr id="21" name="TextBox 20">
              <a:extLst>
                <a:ext uri="{FF2B5EF4-FFF2-40B4-BE49-F238E27FC236}">
                  <a16:creationId xmlns:a16="http://schemas.microsoft.com/office/drawing/2014/main" id="{80228A1A-632F-4C93-84A0-43FA5AD521A8}"/>
                </a:ext>
              </a:extLst>
            </p:cNvPr>
            <p:cNvSpPr txBox="1"/>
            <p:nvPr/>
          </p:nvSpPr>
          <p:spPr>
            <a:xfrm>
              <a:off x="4564667" y="2117458"/>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Speech Therapists</a:t>
              </a:r>
            </a:p>
          </p:txBody>
        </p:sp>
        <p:sp>
          <p:nvSpPr>
            <p:cNvPr id="22" name="TextBox 21">
              <a:extLst>
                <a:ext uri="{FF2B5EF4-FFF2-40B4-BE49-F238E27FC236}">
                  <a16:creationId xmlns:a16="http://schemas.microsoft.com/office/drawing/2014/main" id="{E503B6FD-ACEB-43FA-A27C-3D13FD72BF59}"/>
                </a:ext>
              </a:extLst>
            </p:cNvPr>
            <p:cNvSpPr txBox="1"/>
            <p:nvPr/>
          </p:nvSpPr>
          <p:spPr>
            <a:xfrm>
              <a:off x="3288147" y="2573582"/>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1790D0"/>
                  </a:solidFill>
                  <a:latin typeface="Comic Sans MS"/>
                </a:rPr>
                <a:t>Dietitian</a:t>
              </a:r>
            </a:p>
          </p:txBody>
        </p:sp>
        <p:sp>
          <p:nvSpPr>
            <p:cNvPr id="23" name="TextBox 22">
              <a:extLst>
                <a:ext uri="{FF2B5EF4-FFF2-40B4-BE49-F238E27FC236}">
                  <a16:creationId xmlns:a16="http://schemas.microsoft.com/office/drawing/2014/main" id="{5824F79C-8010-4AE1-B6CA-5BE916EFE9F8}"/>
                </a:ext>
              </a:extLst>
            </p:cNvPr>
            <p:cNvSpPr txBox="1"/>
            <p:nvPr/>
          </p:nvSpPr>
          <p:spPr>
            <a:xfrm>
              <a:off x="747123" y="2111453"/>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FF0000"/>
                  </a:solidFill>
                  <a:latin typeface="Comic Sans MS"/>
                </a:rPr>
                <a:t>Dentists</a:t>
              </a:r>
              <a:endParaRPr lang="en-US">
                <a:solidFill>
                  <a:srgbClr val="FF0000"/>
                </a:solidFill>
                <a:latin typeface="Comic Sans MS"/>
              </a:endParaRPr>
            </a:p>
          </p:txBody>
        </p:sp>
        <p:sp>
          <p:nvSpPr>
            <p:cNvPr id="24" name="TextBox 23">
              <a:extLst>
                <a:ext uri="{FF2B5EF4-FFF2-40B4-BE49-F238E27FC236}">
                  <a16:creationId xmlns:a16="http://schemas.microsoft.com/office/drawing/2014/main" id="{9D360567-2C28-4A4B-B605-F4E26F7FD131}"/>
                </a:ext>
              </a:extLst>
            </p:cNvPr>
            <p:cNvSpPr txBox="1"/>
            <p:nvPr/>
          </p:nvSpPr>
          <p:spPr>
            <a:xfrm>
              <a:off x="549879" y="2580726"/>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Social Workers</a:t>
              </a:r>
            </a:p>
          </p:txBody>
        </p:sp>
        <p:sp>
          <p:nvSpPr>
            <p:cNvPr id="25" name="TextBox 24">
              <a:extLst>
                <a:ext uri="{FF2B5EF4-FFF2-40B4-BE49-F238E27FC236}">
                  <a16:creationId xmlns:a16="http://schemas.microsoft.com/office/drawing/2014/main" id="{7BC5D0C7-F31B-4AB3-A24E-D55A00324398}"/>
                </a:ext>
              </a:extLst>
            </p:cNvPr>
            <p:cNvSpPr txBox="1"/>
            <p:nvPr/>
          </p:nvSpPr>
          <p:spPr>
            <a:xfrm>
              <a:off x="4783404" y="3025218"/>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Health Experts</a:t>
              </a:r>
            </a:p>
          </p:txBody>
        </p:sp>
        <p:sp>
          <p:nvSpPr>
            <p:cNvPr id="26" name="TextBox 25">
              <a:extLst>
                <a:ext uri="{FF2B5EF4-FFF2-40B4-BE49-F238E27FC236}">
                  <a16:creationId xmlns:a16="http://schemas.microsoft.com/office/drawing/2014/main" id="{55D1A692-D6D3-464B-BFAC-EA23D2C13020}"/>
                </a:ext>
              </a:extLst>
            </p:cNvPr>
            <p:cNvSpPr txBox="1"/>
            <p:nvPr/>
          </p:nvSpPr>
          <p:spPr>
            <a:xfrm>
              <a:off x="1718672" y="210721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B050"/>
                  </a:solidFill>
                  <a:latin typeface="Comic Sans MS"/>
                </a:rPr>
                <a:t>Midwives</a:t>
              </a:r>
            </a:p>
          </p:txBody>
        </p:sp>
        <p:sp>
          <p:nvSpPr>
            <p:cNvPr id="27" name="TextBox 26">
              <a:extLst>
                <a:ext uri="{FF2B5EF4-FFF2-40B4-BE49-F238E27FC236}">
                  <a16:creationId xmlns:a16="http://schemas.microsoft.com/office/drawing/2014/main" id="{191D6A6E-D43E-4304-BDA0-54D5A2816AE5}"/>
                </a:ext>
              </a:extLst>
            </p:cNvPr>
            <p:cNvSpPr txBox="1"/>
            <p:nvPr/>
          </p:nvSpPr>
          <p:spPr>
            <a:xfrm>
              <a:off x="4811917" y="2581927"/>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00B050"/>
                  </a:solidFill>
                  <a:latin typeface="Comic Sans MS"/>
                </a:rPr>
                <a:t>Mental Health</a:t>
              </a:r>
              <a:endParaRPr lang="en-US">
                <a:solidFill>
                  <a:srgbClr val="00B050"/>
                </a:solidFill>
                <a:latin typeface="Comic Sans MS"/>
              </a:endParaRPr>
            </a:p>
          </p:txBody>
        </p:sp>
        <p:sp>
          <p:nvSpPr>
            <p:cNvPr id="28" name="TextBox 27">
              <a:extLst>
                <a:ext uri="{FF2B5EF4-FFF2-40B4-BE49-F238E27FC236}">
                  <a16:creationId xmlns:a16="http://schemas.microsoft.com/office/drawing/2014/main" id="{6BDD237B-0FCB-41E1-83A1-F1DEE3EB5199}"/>
                </a:ext>
              </a:extLst>
            </p:cNvPr>
            <p:cNvSpPr txBox="1"/>
            <p:nvPr/>
          </p:nvSpPr>
          <p:spPr>
            <a:xfrm>
              <a:off x="590972" y="3031289"/>
              <a:ext cx="17342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FF0000"/>
                  </a:solidFill>
                  <a:latin typeface="Comic Sans MS"/>
                </a:rPr>
                <a:t>Care of the Elderly</a:t>
              </a:r>
              <a:r>
                <a:rPr lang="en-GB" sz="1200">
                  <a:solidFill>
                    <a:srgbClr val="00B050"/>
                  </a:solidFill>
                  <a:latin typeface="Comic Sans MS"/>
                </a:rPr>
                <a:t> </a:t>
              </a:r>
            </a:p>
          </p:txBody>
        </p:sp>
        <p:sp>
          <p:nvSpPr>
            <p:cNvPr id="29" name="TextBox 28">
              <a:extLst>
                <a:ext uri="{FF2B5EF4-FFF2-40B4-BE49-F238E27FC236}">
                  <a16:creationId xmlns:a16="http://schemas.microsoft.com/office/drawing/2014/main" id="{7699101C-18CD-475E-B0AE-ED793983241B}"/>
                </a:ext>
              </a:extLst>
            </p:cNvPr>
            <p:cNvSpPr txBox="1"/>
            <p:nvPr/>
          </p:nvSpPr>
          <p:spPr>
            <a:xfrm>
              <a:off x="2727713" y="211056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70C0"/>
                  </a:solidFill>
                  <a:latin typeface="Comic Sans MS"/>
                </a:rPr>
                <a:t>Paramedics</a:t>
              </a:r>
            </a:p>
          </p:txBody>
        </p:sp>
        <p:sp>
          <p:nvSpPr>
            <p:cNvPr id="30" name="TextBox 29">
              <a:extLst>
                <a:ext uri="{FF2B5EF4-FFF2-40B4-BE49-F238E27FC236}">
                  <a16:creationId xmlns:a16="http://schemas.microsoft.com/office/drawing/2014/main" id="{927D3A06-7FE8-48E5-90D3-827B55D7A5FF}"/>
                </a:ext>
              </a:extLst>
            </p:cNvPr>
            <p:cNvSpPr txBox="1"/>
            <p:nvPr/>
          </p:nvSpPr>
          <p:spPr>
            <a:xfrm>
              <a:off x="3576046" y="2110817"/>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Nurse</a:t>
              </a:r>
            </a:p>
          </p:txBody>
        </p:sp>
        <p:sp>
          <p:nvSpPr>
            <p:cNvPr id="31" name="TextBox 30">
              <a:extLst>
                <a:ext uri="{FF2B5EF4-FFF2-40B4-BE49-F238E27FC236}">
                  <a16:creationId xmlns:a16="http://schemas.microsoft.com/office/drawing/2014/main" id="{C66B5913-018C-4CDD-881D-7F89DEA6FF18}"/>
                </a:ext>
              </a:extLst>
            </p:cNvPr>
            <p:cNvSpPr txBox="1"/>
            <p:nvPr/>
          </p:nvSpPr>
          <p:spPr>
            <a:xfrm>
              <a:off x="2247309" y="2581233"/>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Youth Worker</a:t>
              </a:r>
            </a:p>
          </p:txBody>
        </p:sp>
        <p:pic>
          <p:nvPicPr>
            <p:cNvPr id="32" name="Picture 5" descr="A close up of a logo&#10;&#10;Description generated with high confidence">
              <a:extLst>
                <a:ext uri="{FF2B5EF4-FFF2-40B4-BE49-F238E27FC236}">
                  <a16:creationId xmlns:a16="http://schemas.microsoft.com/office/drawing/2014/main" id="{0202F4B0-79A8-4326-8F04-2FCA38BED7C8}"/>
                </a:ext>
              </a:extLst>
            </p:cNvPr>
            <p:cNvPicPr>
              <a:picLocks noChangeAspect="1"/>
            </p:cNvPicPr>
            <p:nvPr/>
          </p:nvPicPr>
          <p:blipFill rotWithShape="1">
            <a:blip r:embed="rId4"/>
            <a:srcRect l="25641" t="794" r="14530" b="7182"/>
            <a:stretch/>
          </p:blipFill>
          <p:spPr>
            <a:xfrm>
              <a:off x="157394" y="1590995"/>
              <a:ext cx="586667" cy="1389327"/>
            </a:xfrm>
            <a:prstGeom prst="rect">
              <a:avLst/>
            </a:prstGeom>
          </p:spPr>
        </p:pic>
        <p:pic>
          <p:nvPicPr>
            <p:cNvPr id="33" name="Picture 6" descr="A picture containing toy&#10;&#10;Description generated with very high confidence">
              <a:extLst>
                <a:ext uri="{FF2B5EF4-FFF2-40B4-BE49-F238E27FC236}">
                  <a16:creationId xmlns:a16="http://schemas.microsoft.com/office/drawing/2014/main" id="{F54AFE1E-AAED-40E7-9D1D-19C2A5383D4C}"/>
                </a:ext>
              </a:extLst>
            </p:cNvPr>
            <p:cNvPicPr>
              <a:picLocks noChangeAspect="1"/>
            </p:cNvPicPr>
            <p:nvPr/>
          </p:nvPicPr>
          <p:blipFill rotWithShape="1">
            <a:blip r:embed="rId5"/>
            <a:srcRect l="16104" t="9625" r="27978" b="9695"/>
            <a:stretch/>
          </p:blipFill>
          <p:spPr>
            <a:xfrm>
              <a:off x="85996" y="3686525"/>
              <a:ext cx="744975" cy="1075270"/>
            </a:xfrm>
            <a:prstGeom prst="rect">
              <a:avLst/>
            </a:prstGeom>
          </p:spPr>
        </p:pic>
        <p:pic>
          <p:nvPicPr>
            <p:cNvPr id="34" name="Picture 8" descr="A close up of a toy&#10;&#10;Description generated with high confidence">
              <a:extLst>
                <a:ext uri="{FF2B5EF4-FFF2-40B4-BE49-F238E27FC236}">
                  <a16:creationId xmlns:a16="http://schemas.microsoft.com/office/drawing/2014/main" id="{3001B50F-3CEE-4415-A37F-FEDCFF782518}"/>
                </a:ext>
              </a:extLst>
            </p:cNvPr>
            <p:cNvPicPr>
              <a:picLocks noChangeAspect="1"/>
            </p:cNvPicPr>
            <p:nvPr/>
          </p:nvPicPr>
          <p:blipFill rotWithShape="1">
            <a:blip r:embed="rId6"/>
            <a:srcRect l="30307" t="3213" r="31918" b="4747"/>
            <a:stretch/>
          </p:blipFill>
          <p:spPr>
            <a:xfrm>
              <a:off x="6178072" y="1589137"/>
              <a:ext cx="619083" cy="1504430"/>
            </a:xfrm>
            <a:prstGeom prst="rect">
              <a:avLst/>
            </a:prstGeom>
          </p:spPr>
        </p:pic>
        <p:pic>
          <p:nvPicPr>
            <p:cNvPr id="35" name="Picture 11" descr="A close up of a logo&#10;&#10;Description generated with high confidence">
              <a:extLst>
                <a:ext uri="{FF2B5EF4-FFF2-40B4-BE49-F238E27FC236}">
                  <a16:creationId xmlns:a16="http://schemas.microsoft.com/office/drawing/2014/main" id="{7F9BEF97-2104-4173-A062-C601C551BDC8}"/>
                </a:ext>
              </a:extLst>
            </p:cNvPr>
            <p:cNvPicPr>
              <a:picLocks noChangeAspect="1"/>
            </p:cNvPicPr>
            <p:nvPr/>
          </p:nvPicPr>
          <p:blipFill rotWithShape="1">
            <a:blip r:embed="rId7"/>
            <a:srcRect l="18467" t="3817" r="17882" b="11253"/>
            <a:stretch/>
          </p:blipFill>
          <p:spPr>
            <a:xfrm>
              <a:off x="6013142" y="3492929"/>
              <a:ext cx="845061" cy="1273805"/>
            </a:xfrm>
            <a:prstGeom prst="rect">
              <a:avLst/>
            </a:prstGeom>
          </p:spPr>
        </p:pic>
        <p:sp>
          <p:nvSpPr>
            <p:cNvPr id="36" name="TextBox 35">
              <a:extLst>
                <a:ext uri="{FF2B5EF4-FFF2-40B4-BE49-F238E27FC236}">
                  <a16:creationId xmlns:a16="http://schemas.microsoft.com/office/drawing/2014/main" id="{50608EAE-9AE4-45C9-B09C-7DE0803B889D}"/>
                </a:ext>
              </a:extLst>
            </p:cNvPr>
            <p:cNvSpPr txBox="1"/>
            <p:nvPr/>
          </p:nvSpPr>
          <p:spPr>
            <a:xfrm>
              <a:off x="3195784" y="3026230"/>
              <a:ext cx="167353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Childcare Assisstant</a:t>
              </a:r>
            </a:p>
          </p:txBody>
        </p:sp>
        <p:pic>
          <p:nvPicPr>
            <p:cNvPr id="37" name="Picture 16" descr="A picture containing drawing&#10;&#10;Description generated with very high confidence">
              <a:extLst>
                <a:ext uri="{FF2B5EF4-FFF2-40B4-BE49-F238E27FC236}">
                  <a16:creationId xmlns:a16="http://schemas.microsoft.com/office/drawing/2014/main" id="{FDA8DF56-B324-4D38-907B-8DE2BCF02705}"/>
                </a:ext>
              </a:extLst>
            </p:cNvPr>
            <p:cNvPicPr>
              <a:picLocks noChangeAspect="1"/>
            </p:cNvPicPr>
            <p:nvPr/>
          </p:nvPicPr>
          <p:blipFill>
            <a:blip r:embed="rId8"/>
            <a:stretch>
              <a:fillRect/>
            </a:stretch>
          </p:blipFill>
          <p:spPr>
            <a:xfrm>
              <a:off x="3913447" y="1292384"/>
              <a:ext cx="1573330" cy="644396"/>
            </a:xfrm>
            <a:prstGeom prst="rect">
              <a:avLst/>
            </a:prstGeom>
          </p:spPr>
        </p:pic>
        <p:pic>
          <p:nvPicPr>
            <p:cNvPr id="38" name="Picture 19" descr="A picture containing truck&#10;&#10;Description generated with very high confidence">
              <a:extLst>
                <a:ext uri="{FF2B5EF4-FFF2-40B4-BE49-F238E27FC236}">
                  <a16:creationId xmlns:a16="http://schemas.microsoft.com/office/drawing/2014/main" id="{A71A393C-4F27-4AB4-87B2-45A64C201E42}"/>
                </a:ext>
              </a:extLst>
            </p:cNvPr>
            <p:cNvPicPr>
              <a:picLocks noChangeAspect="1"/>
            </p:cNvPicPr>
            <p:nvPr/>
          </p:nvPicPr>
          <p:blipFill rotWithShape="1">
            <a:blip r:embed="rId9"/>
            <a:srcRect t="16283" r="1584" b="25269"/>
            <a:stretch/>
          </p:blipFill>
          <p:spPr>
            <a:xfrm>
              <a:off x="1755549" y="1177407"/>
              <a:ext cx="1197039" cy="761726"/>
            </a:xfrm>
            <a:prstGeom prst="rect">
              <a:avLst/>
            </a:prstGeom>
          </p:spPr>
        </p:pic>
        <p:sp>
          <p:nvSpPr>
            <p:cNvPr id="39" name="TextBox 38">
              <a:extLst>
                <a:ext uri="{FF2B5EF4-FFF2-40B4-BE49-F238E27FC236}">
                  <a16:creationId xmlns:a16="http://schemas.microsoft.com/office/drawing/2014/main" id="{42F802D7-21FE-474B-A22C-A9F653759CE6}"/>
                </a:ext>
              </a:extLst>
            </p:cNvPr>
            <p:cNvSpPr txBox="1"/>
            <p:nvPr/>
          </p:nvSpPr>
          <p:spPr>
            <a:xfrm>
              <a:off x="2243560" y="3440864"/>
              <a:ext cx="237001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dirty="0">
                  <a:solidFill>
                    <a:srgbClr val="FF0000"/>
                  </a:solidFill>
                  <a:latin typeface="Comic Sans MS"/>
                </a:rPr>
                <a:t>Occupational Therapist (OT) </a:t>
              </a:r>
            </a:p>
          </p:txBody>
        </p:sp>
      </p:grpSp>
      <p:sp>
        <p:nvSpPr>
          <p:cNvPr id="5" name="Rectangle 4">
            <a:extLst>
              <a:ext uri="{FF2B5EF4-FFF2-40B4-BE49-F238E27FC236}">
                <a16:creationId xmlns:a16="http://schemas.microsoft.com/office/drawing/2014/main" id="{A4F91AFC-92B2-4D91-8037-E235AEAAF7C1}"/>
              </a:ext>
            </a:extLst>
          </p:cNvPr>
          <p:cNvSpPr/>
          <p:nvPr/>
        </p:nvSpPr>
        <p:spPr>
          <a:xfrm>
            <a:off x="1377689" y="3224619"/>
            <a:ext cx="4279108" cy="1092607"/>
          </a:xfrm>
          <a:prstGeom prst="rect">
            <a:avLst/>
          </a:prstGeom>
        </p:spPr>
        <p:txBody>
          <a:bodyPr wrap="square">
            <a:spAutoFit/>
          </a:bodyPr>
          <a:lstStyle/>
          <a:p>
            <a:pPr marL="256540" indent="-256540" algn="ctr" defTabSz="342891" hangingPunct="1">
              <a:spcBef>
                <a:spcPts val="450"/>
              </a:spcBef>
              <a:buSzPct val="100000"/>
              <a:defRPr/>
            </a:pPr>
            <a:r>
              <a:rPr lang="en-GB" sz="1050" dirty="0">
                <a:latin typeface="Comic Sans MS"/>
                <a:ea typeface="Avant Garde Demi BT"/>
                <a:cs typeface="Avant Garde Demi BT"/>
                <a:sym typeface="Avant Garde Demi BT"/>
              </a:rPr>
              <a:t>You can work in the care sector looking after children or the elderly </a:t>
            </a:r>
          </a:p>
          <a:p>
            <a:pPr marL="256540" indent="-256540" algn="ctr" defTabSz="342891">
              <a:spcBef>
                <a:spcPts val="450"/>
              </a:spcBef>
              <a:buSzPct val="100000"/>
              <a:defRPr/>
            </a:pPr>
            <a:r>
              <a:rPr lang="en-GB" sz="1050" dirty="0">
                <a:latin typeface="Comic Sans MS"/>
                <a:ea typeface="Avant Garde Demi BT"/>
                <a:cs typeface="Avant Garde Demi BT"/>
              </a:rPr>
              <a:t>- or offering people support</a:t>
            </a:r>
          </a:p>
          <a:p>
            <a:pPr marL="256540" indent="-256540" algn="ctr" defTabSz="342891">
              <a:spcBef>
                <a:spcPts val="450"/>
              </a:spcBef>
              <a:buSzPct val="100000"/>
              <a:defRPr/>
            </a:pPr>
            <a:r>
              <a:rPr lang="en-GB" sz="1050" dirty="0">
                <a:latin typeface="Comic Sans MS"/>
                <a:ea typeface="Avant Garde Demi BT"/>
                <a:cs typeface="Avant Garde Demi BT"/>
              </a:rPr>
              <a:t>- or App developer</a:t>
            </a:r>
          </a:p>
          <a:p>
            <a:pPr marL="256540" indent="-256540" algn="ctr" defTabSz="342891">
              <a:spcBef>
                <a:spcPts val="450"/>
              </a:spcBef>
              <a:buSzPct val="100000"/>
              <a:defRPr/>
            </a:pPr>
            <a:r>
              <a:rPr lang="en-GB" sz="1050" dirty="0">
                <a:latin typeface="Comic Sans MS"/>
                <a:ea typeface="Avant Garde Demi BT"/>
                <a:cs typeface="Avant Garde Demi BT"/>
              </a:rPr>
              <a:t>- or a health and fitness advisor </a:t>
            </a:r>
          </a:p>
        </p:txBody>
      </p:sp>
    </p:spTree>
    <p:extLst>
      <p:ext uri="{BB962C8B-B14F-4D97-AF65-F5344CB8AC3E}">
        <p14:creationId xmlns:p14="http://schemas.microsoft.com/office/powerpoint/2010/main" val="47077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000" y="151536"/>
            <a:ext cx="6136899" cy="464963"/>
          </a:xfrm>
        </p:spPr>
        <p:txBody>
          <a:bodyPr/>
          <a:lstStyle/>
          <a:p>
            <a:pPr algn="ctr"/>
            <a:r>
              <a:rPr lang="en-US" sz="2400" dirty="0"/>
              <a:t>What jobs exist now that  did not exist 10 years ago? </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7" name="Picture 6" descr="C:\Users\jessharrison\AppData\Local\Microsoft\Windows\Temporary Internet Files\Content.Outlook\CYR7219Q\TS Logo (2).jpg">
            <a:extLst>
              <a:ext uri="{FF2B5EF4-FFF2-40B4-BE49-F238E27FC236}">
                <a16:creationId xmlns:a16="http://schemas.microsoft.com/office/drawing/2014/main" id="{42D3E195-B996-4C72-9703-95A1A203F322}"/>
              </a:ext>
            </a:extLst>
          </p:cNvPr>
          <p:cNvPicPr>
            <a:picLocks noChangeAspect="1" noChangeArrowheads="1"/>
          </p:cNvPicPr>
          <p:nvPr/>
        </p:nvPicPr>
        <p:blipFill>
          <a:blip r:embed="rId3" cstate="print"/>
          <a:srcRect/>
          <a:stretch>
            <a:fillRect/>
          </a:stretch>
        </p:blipFill>
        <p:spPr bwMode="auto">
          <a:xfrm>
            <a:off x="2792731" y="4445259"/>
            <a:ext cx="940828" cy="464963"/>
          </a:xfrm>
          <a:prstGeom prst="rect">
            <a:avLst/>
          </a:prstGeom>
          <a:noFill/>
        </p:spPr>
      </p:pic>
      <p:pic>
        <p:nvPicPr>
          <p:cNvPr id="8" name="Picture Placeholder 4">
            <a:extLst>
              <a:ext uri="{FF2B5EF4-FFF2-40B4-BE49-F238E27FC236}">
                <a16:creationId xmlns:a16="http://schemas.microsoft.com/office/drawing/2014/main" id="{BE80F762-BA5C-4643-8890-55C54078A8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grpSp>
        <p:nvGrpSpPr>
          <p:cNvPr id="20" name="Group 19">
            <a:extLst>
              <a:ext uri="{FF2B5EF4-FFF2-40B4-BE49-F238E27FC236}">
                <a16:creationId xmlns:a16="http://schemas.microsoft.com/office/drawing/2014/main" id="{B222BC93-8D6B-4EFA-A249-BA570DB84449}"/>
              </a:ext>
            </a:extLst>
          </p:cNvPr>
          <p:cNvGrpSpPr/>
          <p:nvPr/>
        </p:nvGrpSpPr>
        <p:grpSpPr>
          <a:xfrm>
            <a:off x="141527" y="951750"/>
            <a:ext cx="6574945" cy="3447619"/>
            <a:chOff x="142379" y="1270939"/>
            <a:chExt cx="6666566" cy="3941253"/>
          </a:xfrm>
        </p:grpSpPr>
        <p:sp>
          <p:nvSpPr>
            <p:cNvPr id="21" name="TextBox 20">
              <a:extLst>
                <a:ext uri="{FF2B5EF4-FFF2-40B4-BE49-F238E27FC236}">
                  <a16:creationId xmlns:a16="http://schemas.microsoft.com/office/drawing/2014/main" id="{49315398-88FD-415F-BDEF-43E55E97E4EC}"/>
                </a:ext>
              </a:extLst>
            </p:cNvPr>
            <p:cNvSpPr txBox="1"/>
            <p:nvPr/>
          </p:nvSpPr>
          <p:spPr>
            <a:xfrm>
              <a:off x="142379" y="1270939"/>
              <a:ext cx="1574022" cy="3908138"/>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Medical Scribe</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dirty="0">
                <a:latin typeface="Comic Sans MS" pitchFamily="66" charset="0"/>
              </a:endParaRPr>
            </a:p>
            <a:p>
              <a:pPr algn="ctr"/>
              <a:endParaRPr lang="en-GB" sz="1400" dirty="0">
                <a:latin typeface="Comic Sans MS"/>
              </a:endParaRPr>
            </a:p>
            <a:p>
              <a:pPr algn="ctr"/>
              <a:r>
                <a:rPr lang="en-GB" sz="1200" dirty="0">
                  <a:latin typeface="Comic Sans MS"/>
                </a:rPr>
                <a:t>They take the pressure off doctors and fill in patients' details by doing paperwork.</a:t>
              </a: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p:txBody>
        </p:sp>
        <p:sp>
          <p:nvSpPr>
            <p:cNvPr id="22" name="TextBox 21">
              <a:extLst>
                <a:ext uri="{FF2B5EF4-FFF2-40B4-BE49-F238E27FC236}">
                  <a16:creationId xmlns:a16="http://schemas.microsoft.com/office/drawing/2014/main" id="{517EB5B2-EA72-47F2-A78B-E6314F2A56E3}"/>
                </a:ext>
              </a:extLst>
            </p:cNvPr>
            <p:cNvSpPr txBox="1"/>
            <p:nvPr/>
          </p:nvSpPr>
          <p:spPr>
            <a:xfrm>
              <a:off x="1783531" y="1292813"/>
              <a:ext cx="1628551" cy="3477873"/>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Care Co-ordinator</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u="sng">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u="sng">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a:latin typeface="Comic Sans MS" pitchFamily="66" charset="0"/>
              </a:endParaRPr>
            </a:p>
            <a:p>
              <a:pPr algn="ctr"/>
              <a:r>
                <a:rPr lang="en-GB" sz="1200" dirty="0">
                  <a:latin typeface="Comic Sans MS"/>
                </a:rPr>
                <a:t>They manage patients care and they share information with other doctors.</a:t>
              </a:r>
              <a:endParaRPr lang="en-GB" sz="1200" dirty="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p:txBody>
        </p:sp>
        <p:sp>
          <p:nvSpPr>
            <p:cNvPr id="23" name="TextBox 22">
              <a:extLst>
                <a:ext uri="{FF2B5EF4-FFF2-40B4-BE49-F238E27FC236}">
                  <a16:creationId xmlns:a16="http://schemas.microsoft.com/office/drawing/2014/main" id="{AD039826-B97F-469E-A293-FF13D3F21C9B}"/>
                </a:ext>
              </a:extLst>
            </p:cNvPr>
            <p:cNvSpPr txBox="1"/>
            <p:nvPr/>
          </p:nvSpPr>
          <p:spPr>
            <a:xfrm>
              <a:off x="3487189" y="1286479"/>
              <a:ext cx="1626243" cy="3447095"/>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Health Coach</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algn="ctr"/>
              <a:endParaRPr lang="en-GB" sz="1400" b="1" u="sng" dirty="0">
                <a:latin typeface="Comic Sans MS" pitchFamily="66" charset="0"/>
              </a:endParaRPr>
            </a:p>
            <a:p>
              <a:pPr algn="ctr"/>
              <a:r>
                <a:rPr lang="en-GB" sz="1200" dirty="0">
                  <a:latin typeface="Comic Sans MS"/>
                </a:rPr>
                <a:t>They help people to learn how to look after their body, mind and soul to stay healthy.</a:t>
              </a: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p:txBody>
        </p:sp>
        <p:pic>
          <p:nvPicPr>
            <p:cNvPr id="30" name="Picture 2" descr="A person standing in a room&#10;&#10;Description generated with high confidence">
              <a:extLst>
                <a:ext uri="{FF2B5EF4-FFF2-40B4-BE49-F238E27FC236}">
                  <a16:creationId xmlns:a16="http://schemas.microsoft.com/office/drawing/2014/main" id="{13C6C068-714B-49A2-99F5-8FD41B442308}"/>
                </a:ext>
              </a:extLst>
            </p:cNvPr>
            <p:cNvPicPr>
              <a:picLocks noChangeAspect="1"/>
            </p:cNvPicPr>
            <p:nvPr/>
          </p:nvPicPr>
          <p:blipFill>
            <a:blip r:embed="rId5"/>
            <a:stretch>
              <a:fillRect/>
            </a:stretch>
          </p:blipFill>
          <p:spPr>
            <a:xfrm>
              <a:off x="228474" y="1641375"/>
              <a:ext cx="1083069" cy="1451090"/>
            </a:xfrm>
            <a:prstGeom prst="rect">
              <a:avLst/>
            </a:prstGeom>
          </p:spPr>
        </p:pic>
        <p:pic>
          <p:nvPicPr>
            <p:cNvPr id="31" name="Picture 4" descr="A person looking at each other&#10;&#10;Description generated with very high confidence">
              <a:extLst>
                <a:ext uri="{FF2B5EF4-FFF2-40B4-BE49-F238E27FC236}">
                  <a16:creationId xmlns:a16="http://schemas.microsoft.com/office/drawing/2014/main" id="{D723C15B-F832-45E9-91B3-A328D7F67E30}"/>
                </a:ext>
              </a:extLst>
            </p:cNvPr>
            <p:cNvPicPr>
              <a:picLocks noChangeAspect="1"/>
            </p:cNvPicPr>
            <p:nvPr/>
          </p:nvPicPr>
          <p:blipFill>
            <a:blip r:embed="rId6"/>
            <a:stretch>
              <a:fillRect/>
            </a:stretch>
          </p:blipFill>
          <p:spPr>
            <a:xfrm>
              <a:off x="1849536" y="1802944"/>
              <a:ext cx="1509796" cy="930901"/>
            </a:xfrm>
            <a:prstGeom prst="rect">
              <a:avLst/>
            </a:prstGeom>
          </p:spPr>
        </p:pic>
        <p:pic>
          <p:nvPicPr>
            <p:cNvPr id="32" name="Picture 6" descr="A person sitting at a table&#10;&#10;Description generated with very high confidence">
              <a:extLst>
                <a:ext uri="{FF2B5EF4-FFF2-40B4-BE49-F238E27FC236}">
                  <a16:creationId xmlns:a16="http://schemas.microsoft.com/office/drawing/2014/main" id="{AA11DC3F-5914-4A0D-917D-2CFDF6514A2F}"/>
                </a:ext>
              </a:extLst>
            </p:cNvPr>
            <p:cNvPicPr>
              <a:picLocks noChangeAspect="1"/>
            </p:cNvPicPr>
            <p:nvPr/>
          </p:nvPicPr>
          <p:blipFill>
            <a:blip r:embed="rId7"/>
            <a:stretch>
              <a:fillRect/>
            </a:stretch>
          </p:blipFill>
          <p:spPr>
            <a:xfrm>
              <a:off x="3553289" y="1639081"/>
              <a:ext cx="1519661" cy="980464"/>
            </a:xfrm>
            <a:prstGeom prst="rect">
              <a:avLst/>
            </a:prstGeom>
          </p:spPr>
        </p:pic>
        <p:sp>
          <p:nvSpPr>
            <p:cNvPr id="33" name="TextBox 32">
              <a:extLst>
                <a:ext uri="{FF2B5EF4-FFF2-40B4-BE49-F238E27FC236}">
                  <a16:creationId xmlns:a16="http://schemas.microsoft.com/office/drawing/2014/main" id="{D64094C6-43A1-4B2C-A729-706C8D8EE78C}"/>
                </a:ext>
              </a:extLst>
            </p:cNvPr>
            <p:cNvSpPr txBox="1"/>
            <p:nvPr/>
          </p:nvSpPr>
          <p:spPr>
            <a:xfrm>
              <a:off x="5179983" y="1271539"/>
              <a:ext cx="1628962" cy="3940653"/>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Occupational </a:t>
              </a:r>
              <a:endParaRPr lang="en-GB" sz="1400" b="1" i="0" u="sng" strike="noStrike" cap="none" spc="0" normalizeH="0" baseline="0" dirty="0">
                <a:ln>
                  <a:noFill/>
                </a:ln>
                <a:solidFill>
                  <a:srgbClr val="000000"/>
                </a:solidFill>
                <a:effectLst/>
                <a:uFillTx/>
                <a:latin typeface="Comic Sans MS" pitchFamily="66" charset="0"/>
              </a:endParaRPr>
            </a:p>
            <a:p>
              <a:pPr algn="ctr"/>
              <a:r>
                <a:rPr lang="en-GB" sz="1400" b="1" u="sng" dirty="0" err="1">
                  <a:latin typeface="Comic Sans MS"/>
                </a:rPr>
                <a:t>Therapsit</a:t>
              </a:r>
              <a:r>
                <a:rPr lang="en-GB" sz="1400" b="1" u="sng" dirty="0">
                  <a:latin typeface="Comic Sans MS"/>
                </a:rPr>
                <a:t> (OT)</a:t>
              </a: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algn="ctr"/>
              <a:r>
                <a:rPr lang="en-GB" sz="1200" dirty="0">
                  <a:latin typeface="Comic Sans MS"/>
                </a:rPr>
                <a:t>They help people of all ages overcome health problems that might be caused by illness, getting old or accidents so they can carry out everyday tasks or jobs.</a:t>
              </a:r>
            </a:p>
            <a:p>
              <a:pPr algn="ctr"/>
              <a:endParaRPr lang="en-GB" sz="1200" dirty="0">
                <a:latin typeface="Comic Sans MS"/>
              </a:endParaRPr>
            </a:p>
          </p:txBody>
        </p:sp>
        <p:pic>
          <p:nvPicPr>
            <p:cNvPr id="41" name="Picture 6" descr="A person sitting in a chair&#10;&#10;Description generated with very high confidence">
              <a:extLst>
                <a:ext uri="{FF2B5EF4-FFF2-40B4-BE49-F238E27FC236}">
                  <a16:creationId xmlns:a16="http://schemas.microsoft.com/office/drawing/2014/main" id="{0C2BA4C4-81EA-4799-843F-34951FF134B1}"/>
                </a:ext>
              </a:extLst>
            </p:cNvPr>
            <p:cNvPicPr>
              <a:picLocks noChangeAspect="1"/>
            </p:cNvPicPr>
            <p:nvPr/>
          </p:nvPicPr>
          <p:blipFill rotWithShape="1">
            <a:blip r:embed="rId8"/>
            <a:srcRect l="10480" t="-1163" r="13100" b="787"/>
            <a:stretch/>
          </p:blipFill>
          <p:spPr>
            <a:xfrm>
              <a:off x="5230741" y="1768356"/>
              <a:ext cx="1535909" cy="1125233"/>
            </a:xfrm>
            <a:prstGeom prst="rect">
              <a:avLst/>
            </a:prstGeom>
          </p:spPr>
        </p:pic>
      </p:grpSp>
    </p:spTree>
    <p:extLst>
      <p:ext uri="{BB962C8B-B14F-4D97-AF65-F5344CB8AC3E}">
        <p14:creationId xmlns:p14="http://schemas.microsoft.com/office/powerpoint/2010/main" val="69218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154842"/>
            <a:ext cx="6270315" cy="461657"/>
          </a:xfrm>
        </p:spPr>
        <p:txBody>
          <a:bodyPr/>
          <a:lstStyle/>
          <a:p>
            <a:pPr algn="ctr"/>
            <a:r>
              <a:rPr lang="en-GB" sz="2400" dirty="0"/>
              <a:t>Developments in Technology</a:t>
            </a:r>
          </a:p>
          <a:p>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2" name="Picture 21" descr="C:\Users\jessharrison\AppData\Local\Microsoft\Windows\Temporary Internet Files\Content.Outlook\CYR7219Q\TS Logo (2).jpg">
            <a:extLst>
              <a:ext uri="{FF2B5EF4-FFF2-40B4-BE49-F238E27FC236}">
                <a16:creationId xmlns:a16="http://schemas.microsoft.com/office/drawing/2014/main" id="{0430A7FF-9AA2-4AE1-9259-CC23A153E970}"/>
              </a:ext>
            </a:extLst>
          </p:cNvPr>
          <p:cNvPicPr>
            <a:picLocks noChangeAspect="1" noChangeArrowheads="1"/>
          </p:cNvPicPr>
          <p:nvPr/>
        </p:nvPicPr>
        <p:blipFill>
          <a:blip r:embed="rId2" cstate="print"/>
          <a:srcRect/>
          <a:stretch>
            <a:fillRect/>
          </a:stretch>
        </p:blipFill>
        <p:spPr bwMode="auto">
          <a:xfrm>
            <a:off x="2792731" y="4446787"/>
            <a:ext cx="940828" cy="464963"/>
          </a:xfrm>
          <a:prstGeom prst="rect">
            <a:avLst/>
          </a:prstGeom>
          <a:noFill/>
        </p:spPr>
      </p:pic>
      <p:pic>
        <p:nvPicPr>
          <p:cNvPr id="23" name="Picture Placeholder 4">
            <a:extLst>
              <a:ext uri="{FF2B5EF4-FFF2-40B4-BE49-F238E27FC236}">
                <a16:creationId xmlns:a16="http://schemas.microsoft.com/office/drawing/2014/main" id="{9423A92E-71B8-4430-AD23-9D02BEE6C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6787"/>
            <a:ext cx="1842050" cy="464963"/>
          </a:xfrm>
          <a:prstGeom prst="rect">
            <a:avLst/>
          </a:prstGeom>
        </p:spPr>
      </p:pic>
      <p:grpSp>
        <p:nvGrpSpPr>
          <p:cNvPr id="19" name="Group 18">
            <a:extLst>
              <a:ext uri="{FF2B5EF4-FFF2-40B4-BE49-F238E27FC236}">
                <a16:creationId xmlns:a16="http://schemas.microsoft.com/office/drawing/2014/main" id="{FFB27698-FADC-4F7E-BDF1-F58BF6AA1414}"/>
              </a:ext>
            </a:extLst>
          </p:cNvPr>
          <p:cNvGrpSpPr/>
          <p:nvPr/>
        </p:nvGrpSpPr>
        <p:grpSpPr>
          <a:xfrm>
            <a:off x="247633" y="1761751"/>
            <a:ext cx="6270315" cy="2430000"/>
            <a:chOff x="155011" y="2326240"/>
            <a:chExt cx="6362938" cy="2324013"/>
          </a:xfrm>
        </p:grpSpPr>
        <p:sp>
          <p:nvSpPr>
            <p:cNvPr id="20" name="TextBox 19">
              <a:extLst>
                <a:ext uri="{FF2B5EF4-FFF2-40B4-BE49-F238E27FC236}">
                  <a16:creationId xmlns:a16="http://schemas.microsoft.com/office/drawing/2014/main" id="{6140A70A-3356-4CC8-9D78-67C7CF48E6BD}"/>
                </a:ext>
              </a:extLst>
            </p:cNvPr>
            <p:cNvSpPr txBox="1"/>
            <p:nvPr/>
          </p:nvSpPr>
          <p:spPr>
            <a:xfrm>
              <a:off x="155011" y="2341931"/>
              <a:ext cx="1800000"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a:latin typeface="Comic Sans MS"/>
                </a:rPr>
                <a:t>The House of Memories</a:t>
              </a:r>
              <a:endParaRPr lang="en-GB" sz="1200" b="1" i="0" u="sng" strike="noStrike" cap="none" spc="0" normalizeH="0" baseline="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200" b="1" u="sng">
                <a:latin typeface="Comic Sans MS" pitchFamily="66" charset="0"/>
              </a:endParaRPr>
            </a:p>
            <a:p>
              <a:pPr algn="ctr"/>
              <a:endParaRPr lang="en-GB" sz="1200" b="1" u="sng">
                <a:latin typeface="Comic Sans MS" pitchFamily="66" charset="0"/>
              </a:endParaRPr>
            </a:p>
            <a:p>
              <a:pPr algn="ctr"/>
              <a:endParaRPr lang="en-GB" sz="1200" b="1" u="sng">
                <a:latin typeface="Comic Sans MS" pitchFamily="66" charset="0"/>
              </a:endParaRPr>
            </a:p>
            <a:p>
              <a:pPr algn="ctr"/>
              <a:r>
                <a:rPr lang="en-GB" sz="1200">
                  <a:latin typeface="Comic Sans MS"/>
                </a:rPr>
                <a:t>Is an App that is used by families of people with Dementia. They can use the App to help them remember things through videos, photographs, etc</a:t>
              </a:r>
              <a:endParaRPr lang="en-GB" sz="1200" b="0" i="0" u="none" strike="noStrike" cap="none" spc="0" normalizeH="0" baseline="0">
                <a:ln>
                  <a:noFill/>
                </a:ln>
                <a:solidFill>
                  <a:srgbClr val="000000"/>
                </a:solidFill>
                <a:effectLst/>
                <a:uFillTx/>
                <a:latin typeface="Comic Sans MS" pitchFamily="66" charset="0"/>
              </a:endParaRPr>
            </a:p>
          </p:txBody>
        </p:sp>
        <p:sp>
          <p:nvSpPr>
            <p:cNvPr id="21" name="TextBox 20">
              <a:extLst>
                <a:ext uri="{FF2B5EF4-FFF2-40B4-BE49-F238E27FC236}">
                  <a16:creationId xmlns:a16="http://schemas.microsoft.com/office/drawing/2014/main" id="{0130D914-2BA4-44C0-97E4-6F78B4930BAC}"/>
                </a:ext>
              </a:extLst>
            </p:cNvPr>
            <p:cNvSpPr txBox="1"/>
            <p:nvPr/>
          </p:nvSpPr>
          <p:spPr>
            <a:xfrm>
              <a:off x="2453117" y="2326240"/>
              <a:ext cx="1795859"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a:latin typeface="Comic Sans MS"/>
                </a:rPr>
                <a:t>Sam</a:t>
              </a: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r>
                <a:rPr lang="en-GB" sz="1200">
                  <a:latin typeface="Comic Sans MS"/>
                </a:rPr>
                <a:t>Is an App used by people who suffer with anxiety and get stressed easily.  </a:t>
              </a:r>
              <a:endParaRPr lang="en-GB" sz="1200" b="1">
                <a:latin typeface="Comic Sans MS"/>
              </a:endParaRPr>
            </a:p>
            <a:p>
              <a:pPr algn="ctr"/>
              <a:r>
                <a:rPr lang="en-GB" sz="1200">
                  <a:latin typeface="Comic Sans MS"/>
                </a:rPr>
                <a:t>There is a chat bot on this App</a:t>
              </a:r>
              <a:endParaRPr lang="en-GB" sz="1200" b="1">
                <a:latin typeface="Comic Sans MS"/>
              </a:endParaRPr>
            </a:p>
          </p:txBody>
        </p:sp>
        <p:sp>
          <p:nvSpPr>
            <p:cNvPr id="24" name="TextBox 23">
              <a:extLst>
                <a:ext uri="{FF2B5EF4-FFF2-40B4-BE49-F238E27FC236}">
                  <a16:creationId xmlns:a16="http://schemas.microsoft.com/office/drawing/2014/main" id="{D0D67906-7384-4057-B435-0A19DB135C43}"/>
                </a:ext>
              </a:extLst>
            </p:cNvPr>
            <p:cNvSpPr txBox="1"/>
            <p:nvPr/>
          </p:nvSpPr>
          <p:spPr>
            <a:xfrm>
              <a:off x="4722090" y="2326914"/>
              <a:ext cx="1795859"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dirty="0">
                  <a:latin typeface="Comic Sans MS"/>
                </a:rPr>
                <a:t>Pill Manager</a:t>
              </a: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a:latin typeface="Comic Sans MS"/>
              </a:endParaRPr>
            </a:p>
            <a:p>
              <a:pPr algn="ctr"/>
              <a:r>
                <a:rPr lang="en-GB" sz="1200" dirty="0">
                  <a:latin typeface="Comic Sans MS"/>
                </a:rPr>
                <a:t>Help people to remember to take their medication.</a:t>
              </a:r>
              <a:endParaRPr lang="en-GB" dirty="0"/>
            </a:p>
            <a:p>
              <a:pPr algn="ctr"/>
              <a:r>
                <a:rPr lang="en-GB" sz="1200" dirty="0">
                  <a:latin typeface="Comic Sans MS"/>
                </a:rPr>
                <a:t>Re-orders pills when they are running low and uses an alarm as a reminder</a:t>
              </a:r>
              <a:endParaRPr lang="en-GB" dirty="0"/>
            </a:p>
          </p:txBody>
        </p:sp>
        <p:pic>
          <p:nvPicPr>
            <p:cNvPr id="25" name="Picture 3" descr="A picture containing shirt&#10;&#10;Description generated with very high confidence">
              <a:extLst>
                <a:ext uri="{FF2B5EF4-FFF2-40B4-BE49-F238E27FC236}">
                  <a16:creationId xmlns:a16="http://schemas.microsoft.com/office/drawing/2014/main" id="{6713A4A3-7257-47C0-8FE0-8576A0D09D74}"/>
                </a:ext>
              </a:extLst>
            </p:cNvPr>
            <p:cNvPicPr>
              <a:picLocks noChangeAspect="1"/>
            </p:cNvPicPr>
            <p:nvPr/>
          </p:nvPicPr>
          <p:blipFill rotWithShape="1">
            <a:blip r:embed="rId4"/>
            <a:srcRect l="32410" t="21164" r="33241" b="20106"/>
            <a:stretch/>
          </p:blipFill>
          <p:spPr>
            <a:xfrm>
              <a:off x="707041" y="2739254"/>
              <a:ext cx="661576" cy="587889"/>
            </a:xfrm>
            <a:prstGeom prst="rect">
              <a:avLst/>
            </a:prstGeom>
          </p:spPr>
        </p:pic>
        <p:pic>
          <p:nvPicPr>
            <p:cNvPr id="26" name="Picture 5" descr="A picture containing clock&#10;&#10;Description generated with very high confidence">
              <a:extLst>
                <a:ext uri="{FF2B5EF4-FFF2-40B4-BE49-F238E27FC236}">
                  <a16:creationId xmlns:a16="http://schemas.microsoft.com/office/drawing/2014/main" id="{949373A8-3BC1-4695-B708-57A8DEA6DFA1}"/>
                </a:ext>
              </a:extLst>
            </p:cNvPr>
            <p:cNvPicPr>
              <a:picLocks noChangeAspect="1"/>
            </p:cNvPicPr>
            <p:nvPr/>
          </p:nvPicPr>
          <p:blipFill rotWithShape="1">
            <a:blip r:embed="rId5"/>
            <a:srcRect l="26496" t="14159" r="27066" b="12791"/>
            <a:stretch/>
          </p:blipFill>
          <p:spPr>
            <a:xfrm>
              <a:off x="2975508" y="2640028"/>
              <a:ext cx="753001" cy="759328"/>
            </a:xfrm>
            <a:prstGeom prst="rect">
              <a:avLst/>
            </a:prstGeom>
          </p:spPr>
        </p:pic>
        <p:pic>
          <p:nvPicPr>
            <p:cNvPr id="27" name="Picture 7" descr="A picture containing bridge&#10;&#10;Description generated with very high confidence">
              <a:extLst>
                <a:ext uri="{FF2B5EF4-FFF2-40B4-BE49-F238E27FC236}">
                  <a16:creationId xmlns:a16="http://schemas.microsoft.com/office/drawing/2014/main" id="{4D18295E-8952-46F3-B995-5C5DBCB66EBF}"/>
                </a:ext>
              </a:extLst>
            </p:cNvPr>
            <p:cNvPicPr>
              <a:picLocks noChangeAspect="1"/>
            </p:cNvPicPr>
            <p:nvPr/>
          </p:nvPicPr>
          <p:blipFill>
            <a:blip r:embed="rId6"/>
            <a:stretch>
              <a:fillRect/>
            </a:stretch>
          </p:blipFill>
          <p:spPr>
            <a:xfrm>
              <a:off x="5304329" y="2633957"/>
              <a:ext cx="641802" cy="634215"/>
            </a:xfrm>
            <a:prstGeom prst="rect">
              <a:avLst/>
            </a:prstGeom>
          </p:spPr>
        </p:pic>
      </p:grpSp>
      <p:sp>
        <p:nvSpPr>
          <p:cNvPr id="5" name="Rectangle 4">
            <a:extLst>
              <a:ext uri="{FF2B5EF4-FFF2-40B4-BE49-F238E27FC236}">
                <a16:creationId xmlns:a16="http://schemas.microsoft.com/office/drawing/2014/main" id="{4677515E-3388-4C87-BEEA-87B071907737}"/>
              </a:ext>
            </a:extLst>
          </p:cNvPr>
          <p:cNvSpPr/>
          <p:nvPr/>
        </p:nvSpPr>
        <p:spPr>
          <a:xfrm>
            <a:off x="247633" y="885709"/>
            <a:ext cx="6270315" cy="830997"/>
          </a:xfrm>
          <a:prstGeom prst="rect">
            <a:avLst/>
          </a:prstGeom>
        </p:spPr>
        <p:txBody>
          <a:bodyPr wrap="square">
            <a:spAutoFit/>
          </a:bodyPr>
          <a:lstStyle/>
          <a:p>
            <a:r>
              <a:rPr lang="en-GB" sz="1200" b="1" u="sng" dirty="0">
                <a:latin typeface="Comic Sans MS"/>
              </a:rPr>
              <a:t>App Developers</a:t>
            </a:r>
            <a:endParaRPr lang="en-GB" sz="1200" dirty="0"/>
          </a:p>
          <a:p>
            <a:r>
              <a:rPr lang="en-GB" sz="1200" dirty="0">
                <a:latin typeface="Comic Sans MS"/>
              </a:rPr>
              <a:t>- 10 years ago we didn’t have smart phones.</a:t>
            </a:r>
            <a:endParaRPr lang="en-US" sz="1200" dirty="0"/>
          </a:p>
          <a:p>
            <a:r>
              <a:rPr lang="en-GB" sz="1200" dirty="0">
                <a:latin typeface="Comic Sans MS"/>
              </a:rPr>
              <a:t>- Now we not only have smart phones, but we have Apps.</a:t>
            </a:r>
            <a:endParaRPr lang="en-GB" sz="1200" dirty="0"/>
          </a:p>
          <a:p>
            <a:r>
              <a:rPr lang="en-GB" sz="1200" dirty="0">
                <a:latin typeface="Comic Sans MS"/>
              </a:rPr>
              <a:t>- Health and Social Care Apps include:-</a:t>
            </a:r>
            <a:endParaRPr lang="en-GB" sz="1200" dirty="0"/>
          </a:p>
        </p:txBody>
      </p:sp>
    </p:spTree>
    <p:extLst>
      <p:ext uri="{BB962C8B-B14F-4D97-AF65-F5344CB8AC3E}">
        <p14:creationId xmlns:p14="http://schemas.microsoft.com/office/powerpoint/2010/main" val="3761580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339501"/>
            <a:ext cx="6045315" cy="276998"/>
          </a:xfrm>
        </p:spPr>
        <p:txBody>
          <a:bodyPr/>
          <a:lstStyle/>
          <a:p>
            <a:r>
              <a:rPr lang="en-US" sz="2000" dirty="0"/>
              <a:t>What jobs may exist in Health &amp; Social Care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3" name="Picture 22" descr="C:\Users\jessharrison\AppData\Local\Microsoft\Windows\Temporary Internet Files\Content.Outlook\CYR7219Q\TS Logo (2).jpg">
            <a:extLst>
              <a:ext uri="{FF2B5EF4-FFF2-40B4-BE49-F238E27FC236}">
                <a16:creationId xmlns:a16="http://schemas.microsoft.com/office/drawing/2014/main" id="{E936111F-8F80-4DD4-A2F7-4360A40E7DB7}"/>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4" name="Picture Placeholder 4">
            <a:extLst>
              <a:ext uri="{FF2B5EF4-FFF2-40B4-BE49-F238E27FC236}">
                <a16:creationId xmlns:a16="http://schemas.microsoft.com/office/drawing/2014/main" id="{A7229F2F-69E1-4CA4-AAA5-FCBEF5610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21" name="TextBox 20">
            <a:extLst>
              <a:ext uri="{FF2B5EF4-FFF2-40B4-BE49-F238E27FC236}">
                <a16:creationId xmlns:a16="http://schemas.microsoft.com/office/drawing/2014/main" id="{D806B646-8687-418B-8486-347A37EE5508}"/>
              </a:ext>
            </a:extLst>
          </p:cNvPr>
          <p:cNvSpPr txBox="1"/>
          <p:nvPr/>
        </p:nvSpPr>
        <p:spPr>
          <a:xfrm>
            <a:off x="144000" y="996751"/>
            <a:ext cx="2065801" cy="3170097"/>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Care-Giving Specialist</a:t>
            </a:r>
            <a:r>
              <a:rPr lang="en-GB" sz="1400" dirty="0">
                <a:solidFill>
                  <a:schemeClr val="tx1"/>
                </a:solidFill>
                <a:latin typeface="Comic Sans MS"/>
              </a:rPr>
              <a:t> </a:t>
            </a:r>
            <a:endParaRPr lang="en-US" dirty="0">
              <a:solidFill>
                <a:schemeClr val="tx1"/>
              </a:solidFill>
              <a:latin typeface="Calibri"/>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200" dirty="0">
                <a:solidFill>
                  <a:schemeClr val="tx1"/>
                </a:solidFill>
                <a:latin typeface="Comic Sans MS"/>
              </a:rPr>
              <a:t>People will be living longer and will want to stay in their homes.  These careers will be for people who like to care for others.</a:t>
            </a:r>
          </a:p>
          <a:p>
            <a:pPr algn="ctr"/>
            <a:endParaRPr lang="en-US" dirty="0">
              <a:solidFill>
                <a:schemeClr val="tx1"/>
              </a:solidFill>
            </a:endParaRPr>
          </a:p>
        </p:txBody>
      </p:sp>
      <p:pic>
        <p:nvPicPr>
          <p:cNvPr id="22" name="Picture 3" descr="A picture containing person, indoor, table, woman&#10;&#10;Description generated with very high confidence">
            <a:extLst>
              <a:ext uri="{FF2B5EF4-FFF2-40B4-BE49-F238E27FC236}">
                <a16:creationId xmlns:a16="http://schemas.microsoft.com/office/drawing/2014/main" id="{B040E9CD-1B7C-49E0-A7E8-85424D0A82B6}"/>
              </a:ext>
            </a:extLst>
          </p:cNvPr>
          <p:cNvPicPr>
            <a:picLocks noChangeAspect="1"/>
          </p:cNvPicPr>
          <p:nvPr/>
        </p:nvPicPr>
        <p:blipFill>
          <a:blip r:embed="rId4"/>
          <a:stretch>
            <a:fillRect/>
          </a:stretch>
        </p:blipFill>
        <p:spPr>
          <a:xfrm>
            <a:off x="240508" y="1528764"/>
            <a:ext cx="1969293" cy="1307306"/>
          </a:xfrm>
          <a:prstGeom prst="rect">
            <a:avLst/>
          </a:prstGeom>
        </p:spPr>
      </p:pic>
      <p:sp>
        <p:nvSpPr>
          <p:cNvPr id="31" name="TextBox 30">
            <a:extLst>
              <a:ext uri="{FF2B5EF4-FFF2-40B4-BE49-F238E27FC236}">
                <a16:creationId xmlns:a16="http://schemas.microsoft.com/office/drawing/2014/main" id="{B5CCEFF6-D088-4487-9CD7-514ACD566DEC}"/>
              </a:ext>
            </a:extLst>
          </p:cNvPr>
          <p:cNvSpPr txBox="1"/>
          <p:nvPr/>
        </p:nvSpPr>
        <p:spPr>
          <a:xfrm>
            <a:off x="2450308" y="1221750"/>
            <a:ext cx="4167183" cy="2600710"/>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Yoga Instructors for the Elderly</a:t>
            </a:r>
            <a:endParaRPr lang="en-US" dirty="0">
              <a:solidFill>
                <a:schemeClr val="tx1"/>
              </a:solidFill>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150" dirty="0">
              <a:solidFill>
                <a:schemeClr val="tx1"/>
              </a:solidFill>
              <a:latin typeface="Comic Sans MS"/>
            </a:endParaRPr>
          </a:p>
          <a:p>
            <a:pPr algn="ctr"/>
            <a:endParaRPr lang="en-GB" sz="1150" dirty="0">
              <a:solidFill>
                <a:schemeClr val="tx1"/>
              </a:solidFill>
              <a:latin typeface="Comic Sans MS"/>
            </a:endParaRPr>
          </a:p>
          <a:p>
            <a:pPr algn="ctr"/>
            <a:endParaRPr lang="en-GB" sz="1100" dirty="0">
              <a:solidFill>
                <a:schemeClr val="tx1"/>
              </a:solidFill>
              <a:latin typeface="Comic Sans MS"/>
            </a:endParaRPr>
          </a:p>
          <a:p>
            <a:pPr algn="ctr"/>
            <a:r>
              <a:rPr lang="en-GB" sz="1100" dirty="0">
                <a:solidFill>
                  <a:schemeClr val="tx1"/>
                </a:solidFill>
                <a:latin typeface="Comic Sans MS"/>
              </a:rPr>
              <a:t>The number of people aged over 60 in the world, will hit 1.4 billion by 2030 (2.3 billion by 2050).  More people are looking for natural ways to look after their bodies.  Yoga is great for all ages of people, but it is predicted that older people will opt for yoga as a gentle option for keeping fit.</a:t>
            </a:r>
            <a:endParaRPr lang="en-GB" sz="1100" dirty="0">
              <a:solidFill>
                <a:schemeClr val="tx1"/>
              </a:solidFill>
            </a:endParaRPr>
          </a:p>
        </p:txBody>
      </p:sp>
      <p:pic>
        <p:nvPicPr>
          <p:cNvPr id="32" name="Picture 5" descr="A group of people sitting posing for the camera&#10;&#10;Description generated with very high confidence">
            <a:extLst>
              <a:ext uri="{FF2B5EF4-FFF2-40B4-BE49-F238E27FC236}">
                <a16:creationId xmlns:a16="http://schemas.microsoft.com/office/drawing/2014/main" id="{3CA64569-9DE1-40A8-9FD9-541D3086B242}"/>
              </a:ext>
            </a:extLst>
          </p:cNvPr>
          <p:cNvPicPr>
            <a:picLocks noChangeAspect="1"/>
          </p:cNvPicPr>
          <p:nvPr/>
        </p:nvPicPr>
        <p:blipFill>
          <a:blip r:embed="rId5"/>
          <a:stretch>
            <a:fillRect/>
          </a:stretch>
        </p:blipFill>
        <p:spPr>
          <a:xfrm>
            <a:off x="3652837" y="1596629"/>
            <a:ext cx="1762124" cy="1171575"/>
          </a:xfrm>
          <a:prstGeom prst="rect">
            <a:avLst/>
          </a:prstGeom>
        </p:spPr>
      </p:pic>
    </p:spTree>
    <p:extLst>
      <p:ext uri="{BB962C8B-B14F-4D97-AF65-F5344CB8AC3E}">
        <p14:creationId xmlns:p14="http://schemas.microsoft.com/office/powerpoint/2010/main" val="19179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339501"/>
            <a:ext cx="6045315" cy="276998"/>
          </a:xfrm>
        </p:spPr>
        <p:txBody>
          <a:bodyPr/>
          <a:lstStyle/>
          <a:p>
            <a:r>
              <a:rPr lang="en-US" sz="2000" dirty="0"/>
              <a:t>The possibilities are endless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3" name="Picture 22" descr="C:\Users\jessharrison\AppData\Local\Microsoft\Windows\Temporary Internet Files\Content.Outlook\CYR7219Q\TS Logo (2).jpg">
            <a:extLst>
              <a:ext uri="{FF2B5EF4-FFF2-40B4-BE49-F238E27FC236}">
                <a16:creationId xmlns:a16="http://schemas.microsoft.com/office/drawing/2014/main" id="{E936111F-8F80-4DD4-A2F7-4360A40E7DB7}"/>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4" name="Picture Placeholder 4">
            <a:extLst>
              <a:ext uri="{FF2B5EF4-FFF2-40B4-BE49-F238E27FC236}">
                <a16:creationId xmlns:a16="http://schemas.microsoft.com/office/drawing/2014/main" id="{A7229F2F-69E1-4CA4-AAA5-FCBEF5610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11" name="TextBox 10">
            <a:extLst>
              <a:ext uri="{FF2B5EF4-FFF2-40B4-BE49-F238E27FC236}">
                <a16:creationId xmlns:a16="http://schemas.microsoft.com/office/drawing/2014/main" id="{AB627188-0077-410D-9D84-198771C5D7FA}"/>
              </a:ext>
            </a:extLst>
          </p:cNvPr>
          <p:cNvSpPr txBox="1"/>
          <p:nvPr/>
        </p:nvSpPr>
        <p:spPr>
          <a:xfrm>
            <a:off x="504000" y="1185862"/>
            <a:ext cx="6196840" cy="2292933"/>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Nursing</a:t>
            </a:r>
            <a:endParaRPr lang="en-US" dirty="0">
              <a:solidFill>
                <a:schemeClr val="tx1"/>
              </a:solidFill>
              <a:latin typeface="Calibri"/>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100" dirty="0">
                <a:solidFill>
                  <a:schemeClr val="tx1"/>
                </a:solidFill>
                <a:latin typeface="Comic Sans MS"/>
              </a:rPr>
              <a:t>Some nursing tasks will be carried out by robots.  Such as: giving patients drugs, taking blood pressure and carrying out vital tests.  We will need people to design these robots and also  programme them.  More importantly though nursing will remain a very caring career. </a:t>
            </a:r>
            <a:endParaRPr lang="en-US" sz="1100" dirty="0">
              <a:solidFill>
                <a:schemeClr val="tx1"/>
              </a:solidFill>
            </a:endParaRPr>
          </a:p>
        </p:txBody>
      </p:sp>
      <p:pic>
        <p:nvPicPr>
          <p:cNvPr id="12" name="Picture 8" descr="A picture containing indoor, table, sitting, small&#10;&#10;Description generated with very high confidence">
            <a:extLst>
              <a:ext uri="{FF2B5EF4-FFF2-40B4-BE49-F238E27FC236}">
                <a16:creationId xmlns:a16="http://schemas.microsoft.com/office/drawing/2014/main" id="{0FA76EBF-A298-4589-B158-6442B4599977}"/>
              </a:ext>
            </a:extLst>
          </p:cNvPr>
          <p:cNvPicPr>
            <a:picLocks noChangeAspect="1"/>
          </p:cNvPicPr>
          <p:nvPr/>
        </p:nvPicPr>
        <p:blipFill>
          <a:blip r:embed="rId4"/>
          <a:stretch>
            <a:fillRect/>
          </a:stretch>
        </p:blipFill>
        <p:spPr>
          <a:xfrm>
            <a:off x="2214000" y="1491750"/>
            <a:ext cx="2834999" cy="1303648"/>
          </a:xfrm>
          <a:prstGeom prst="rect">
            <a:avLst/>
          </a:prstGeom>
        </p:spPr>
      </p:pic>
    </p:spTree>
    <p:extLst>
      <p:ext uri="{BB962C8B-B14F-4D97-AF65-F5344CB8AC3E}">
        <p14:creationId xmlns:p14="http://schemas.microsoft.com/office/powerpoint/2010/main" val="3516268060"/>
      </p:ext>
    </p:extLst>
  </p:cSld>
  <p:clrMapOvr>
    <a:masterClrMapping/>
  </p:clrMapOvr>
</p:sld>
</file>

<file path=ppt/theme/theme1.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2951</TotalTime>
  <Words>863</Words>
  <Application>Microsoft Office PowerPoint</Application>
  <PresentationFormat>Custom</PresentationFormat>
  <Paragraphs>210</Paragraphs>
  <Slides>15</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Comic Sans MS</vt:lpstr>
      <vt:lpstr>Text pages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LEP Power Point Template</dc:title>
  <dc:creator>Ross Taylor</dc:creator>
  <cp:lastModifiedBy>Angela Moore</cp:lastModifiedBy>
  <cp:revision>279</cp:revision>
  <cp:lastPrinted>2019-07-11T10:59:56Z</cp:lastPrinted>
  <dcterms:modified xsi:type="dcterms:W3CDTF">2020-04-08T13:53:18Z</dcterms:modified>
</cp:coreProperties>
</file>