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8" r:id="rId3"/>
  </p:sldMasterIdLst>
  <p:notesMasterIdLst>
    <p:notesMasterId r:id="rId23"/>
  </p:notesMasterIdLst>
  <p:handoutMasterIdLst>
    <p:handoutMasterId r:id="rId24"/>
  </p:handoutMasterIdLst>
  <p:sldIdLst>
    <p:sldId id="271" r:id="rId4"/>
    <p:sldId id="272" r:id="rId5"/>
    <p:sldId id="287" r:id="rId6"/>
    <p:sldId id="280" r:id="rId7"/>
    <p:sldId id="273" r:id="rId8"/>
    <p:sldId id="274" r:id="rId9"/>
    <p:sldId id="275" r:id="rId10"/>
    <p:sldId id="281" r:id="rId11"/>
    <p:sldId id="291" r:id="rId12"/>
    <p:sldId id="283" r:id="rId13"/>
    <p:sldId id="292" r:id="rId14"/>
    <p:sldId id="282" r:id="rId15"/>
    <p:sldId id="293" r:id="rId16"/>
    <p:sldId id="294" r:id="rId17"/>
    <p:sldId id="286" r:id="rId18"/>
    <p:sldId id="295" r:id="rId19"/>
    <p:sldId id="296" r:id="rId20"/>
    <p:sldId id="298"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562"/>
    <a:srgbClr val="F7B01E"/>
    <a:srgbClr val="EE6E50"/>
    <a:srgbClr val="006CB2"/>
    <a:srgbClr val="535E91"/>
    <a:srgbClr val="F04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86"/>
    <p:restoredTop sz="79570" autoAdjust="0"/>
  </p:normalViewPr>
  <p:slideViewPr>
    <p:cSldViewPr snapToGrid="0" snapToObjects="1">
      <p:cViewPr varScale="1">
        <p:scale>
          <a:sx n="68" d="100"/>
          <a:sy n="68" d="100"/>
        </p:scale>
        <p:origin x="1176" y="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pPr/>
              <a:t>4/30/2020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pPr/>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5E4C9-1026-4FFF-80BE-47382FDF40DC}" type="datetimeFigureOut">
              <a:rPr lang="en-GB" smtClean="0"/>
              <a:pPr/>
              <a:t>30/04/2020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D703DB-2587-45AE-BE93-BFE033548FCD}" type="slidenum">
              <a:rPr lang="en-GB" smtClean="0"/>
              <a:pPr/>
              <a:t>‹#›</a:t>
            </a:fld>
            <a:endParaRPr lang="en-GB"/>
          </a:p>
        </p:txBody>
      </p:sp>
    </p:spTree>
    <p:extLst>
      <p:ext uri="{BB962C8B-B14F-4D97-AF65-F5344CB8AC3E}">
        <p14:creationId xmlns:p14="http://schemas.microsoft.com/office/powerpoint/2010/main" val="146994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endParaRPr lang="en-GB" dirty="0" smtClean="0"/>
          </a:p>
          <a:p>
            <a:r>
              <a:rPr lang="en-GB" dirty="0" smtClean="0"/>
              <a:t>All pictures are</a:t>
            </a:r>
            <a:r>
              <a:rPr lang="en-GB" baseline="0" dirty="0" smtClean="0"/>
              <a:t> labelled for commercial reuse under the fair use act</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a:t>
            </a:fld>
            <a:endParaRPr lang="en-GB"/>
          </a:p>
        </p:txBody>
      </p:sp>
    </p:spTree>
    <p:extLst>
      <p:ext uri="{BB962C8B-B14F-4D97-AF65-F5344CB8AC3E}">
        <p14:creationId xmlns:p14="http://schemas.microsoft.com/office/powerpoint/2010/main" val="6758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Source: https://www.skillsbuilder.org/framework</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14</a:t>
            </a:fld>
            <a:endParaRPr lang="en-GB"/>
          </a:p>
        </p:txBody>
      </p:sp>
    </p:spTree>
    <p:extLst>
      <p:ext uri="{BB962C8B-B14F-4D97-AF65-F5344CB8AC3E}">
        <p14:creationId xmlns:p14="http://schemas.microsoft.com/office/powerpoint/2010/main" val="296130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-Hand out printed ‘Careers Calendar’ activity sheets to each participant</a:t>
            </a:r>
          </a:p>
          <a:p>
            <a:endParaRPr lang="en-GB" baseline="0" dirty="0" smtClean="0"/>
          </a:p>
          <a:p>
            <a:r>
              <a:rPr lang="en-GB" baseline="0" dirty="0" smtClean="0"/>
              <a:t>Ask parents/carers to write down at least one way to foster our 8 essential skills for each day of the week</a:t>
            </a:r>
          </a:p>
          <a:p>
            <a:endParaRPr lang="en-GB" baseline="0" dirty="0" smtClean="0"/>
          </a:p>
          <a:p>
            <a:r>
              <a:rPr lang="en-GB" baseline="0" dirty="0" smtClean="0"/>
              <a:t>For instance:</a:t>
            </a:r>
          </a:p>
          <a:p>
            <a:pPr marL="171450" indent="-171450">
              <a:buFontTx/>
              <a:buChar char="-"/>
            </a:pPr>
            <a:r>
              <a:rPr lang="en-GB" dirty="0" smtClean="0"/>
              <a:t>Give your child a budget during the weekly shop to help them learn problem solving </a:t>
            </a:r>
            <a:endParaRPr lang="en-GB" baseline="0" dirty="0" smtClean="0"/>
          </a:p>
          <a:p>
            <a:pPr marL="171450" indent="-171450">
              <a:buFontTx/>
              <a:buChar char="-"/>
            </a:pPr>
            <a:r>
              <a:rPr lang="en-GB" baseline="0" dirty="0" smtClean="0"/>
              <a:t>Help your</a:t>
            </a:r>
            <a:r>
              <a:rPr lang="en-GB" dirty="0" smtClean="0"/>
              <a:t> child learn presentation skills by having them discuss all the funny things that happened at school today – then move on to other subjects. </a:t>
            </a:r>
          </a:p>
          <a:p>
            <a:pPr marL="171450" indent="-171450">
              <a:buFontTx/>
              <a:buChar char="-"/>
            </a:pPr>
            <a:endParaRPr lang="en-GB" baseline="0" dirty="0" smtClean="0"/>
          </a:p>
          <a:p>
            <a:pPr marL="171450" indent="-171450">
              <a:buFontTx/>
              <a:buChar char="-"/>
            </a:pPr>
            <a:r>
              <a:rPr lang="en-GB" dirty="0" smtClean="0"/>
              <a:t>Don’t just write – doing chores – Try to show how doing chores can be modified to focus on one of these skills</a:t>
            </a:r>
            <a:endParaRPr lang="en-GB" baseline="0" dirty="0" smtClean="0"/>
          </a:p>
          <a:p>
            <a:endParaRPr lang="en-GB" baseline="0" dirty="0" smtClean="0"/>
          </a:p>
          <a:p>
            <a:r>
              <a:rPr lang="en-GB" baseline="0" dirty="0" smtClean="0"/>
              <a:t>Try to think of a way of teaching each of the 8 skills throughout the week!</a:t>
            </a:r>
          </a:p>
          <a:p>
            <a:endParaRPr lang="en-GB" baseline="0" dirty="0" smtClean="0"/>
          </a:p>
          <a:p>
            <a:r>
              <a:rPr lang="en-GB" baseline="0" dirty="0" smtClean="0"/>
              <a:t>*See Activity Examples Handout for extra suggestions</a:t>
            </a:r>
          </a:p>
          <a:p>
            <a:endParaRPr lang="en-GB" baseline="0" dirty="0" smtClean="0"/>
          </a:p>
          <a:p>
            <a:r>
              <a:rPr lang="en-GB" baseline="0" dirty="0" smtClean="0"/>
              <a:t>Images: </a:t>
            </a:r>
          </a:p>
          <a:p>
            <a:r>
              <a:rPr lang="en-GB" baseline="0" dirty="0" smtClean="0"/>
              <a:t>https://www.jbklutse.com/7-skills-to-help-you-start-2019-strong/</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15</a:t>
            </a:fld>
            <a:endParaRPr lang="en-GB"/>
          </a:p>
        </p:txBody>
      </p:sp>
    </p:spTree>
    <p:extLst>
      <p:ext uri="{BB962C8B-B14F-4D97-AF65-F5344CB8AC3E}">
        <p14:creationId xmlns:p14="http://schemas.microsoft.com/office/powerpoint/2010/main" val="389922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Image: </a:t>
            </a:r>
          </a:p>
          <a:p>
            <a:r>
              <a:rPr lang="en-GB" dirty="0" smtClean="0"/>
              <a:t>https://www.verywellfamily.com/types-of-extracurricular-activities-2601430 </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17</a:t>
            </a:fld>
            <a:endParaRPr lang="en-GB"/>
          </a:p>
        </p:txBody>
      </p:sp>
    </p:spTree>
    <p:extLst>
      <p:ext uri="{BB962C8B-B14F-4D97-AF65-F5344CB8AC3E}">
        <p14:creationId xmlns:p14="http://schemas.microsoft.com/office/powerpoint/2010/main" val="7931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2</a:t>
            </a:fld>
            <a:endParaRPr lang="en-GB"/>
          </a:p>
        </p:txBody>
      </p:sp>
    </p:spTree>
    <p:extLst>
      <p:ext uri="{BB962C8B-B14F-4D97-AF65-F5344CB8AC3E}">
        <p14:creationId xmlns:p14="http://schemas.microsoft.com/office/powerpoint/2010/main" val="109399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It’s really important to understand that getting children thinking about careers early in primary school will not only help them to be more prepared for their future, it will ensure that they don’t fall behind in the race to accumulate skills and knowledge.</a:t>
            </a:r>
          </a:p>
          <a:p>
            <a:endParaRPr lang="en-GB" baseline="0" dirty="0" smtClean="0"/>
          </a:p>
          <a:p>
            <a:r>
              <a:rPr lang="en-GB" baseline="0" dirty="0" smtClean="0"/>
              <a:t>Sources:</a:t>
            </a:r>
          </a:p>
          <a:p>
            <a:r>
              <a:rPr lang="en-GB" dirty="0" smtClean="0"/>
              <a:t>https://cica.org.au/wp-content/uploads/Education-and-Employers-Teach-First-AKO-Foundation-The-role-of-primary-teachers-and-schools-in-preparing-children-for-the-future-January-2019.pdf</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3</a:t>
            </a:fld>
            <a:endParaRPr lang="en-GB"/>
          </a:p>
        </p:txBody>
      </p:sp>
    </p:spTree>
    <p:extLst>
      <p:ext uri="{BB962C8B-B14F-4D97-AF65-F5344CB8AC3E}">
        <p14:creationId xmlns:p14="http://schemas.microsoft.com/office/powerpoint/2010/main" val="304083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endParaRPr lang="en-GB" baseline="0" dirty="0" smtClean="0"/>
          </a:p>
          <a:p>
            <a:r>
              <a:rPr lang="en-GB" baseline="0" dirty="0" smtClean="0"/>
              <a:t>Sources: </a:t>
            </a:r>
          </a:p>
          <a:p>
            <a:r>
              <a:rPr lang="en-GB" baseline="0" dirty="0" smtClean="0"/>
              <a:t>https://www.ons.gov.uk/employmentandlabourmarket/peopleinwork/employmentandemployeetypes/bulletins/uklabourmarket/october2019</a:t>
            </a:r>
          </a:p>
          <a:p>
            <a:r>
              <a:rPr lang="en-GB" dirty="0" smtClean="0"/>
              <a:t>https://www.theguardian.com/higher-education-network/2018/jan/25/too-many-graduates-are-mismatched-to-their-jobs-whats-going-wrong</a:t>
            </a:r>
          </a:p>
          <a:p>
            <a:r>
              <a:rPr lang="en-GB" dirty="0" smtClean="0"/>
              <a:t>https://assets.publishing.service.gov.uk/government/uploads/system/uploads/attachment_data/file/303335/the_future_of_work_key_findings_edit.pdf</a:t>
            </a:r>
          </a:p>
          <a:p>
            <a:r>
              <a:rPr lang="en-GB" dirty="0" smtClean="0"/>
              <a:t>https://www.bbc.co.uk/news/business-29454002</a:t>
            </a:r>
          </a:p>
          <a:p>
            <a:r>
              <a:rPr lang="en-GB" dirty="0" smtClean="0"/>
              <a:t>https://www.ons.gov.uk/employmentandlabourmarket/peopleinwork/employmentandemployeetypes/articles/trendsinselfemploymentintheuk/2018-02-07</a:t>
            </a:r>
          </a:p>
          <a:p>
            <a:endParaRPr lang="en-GB" dirty="0" smtClean="0"/>
          </a:p>
          <a:p>
            <a:r>
              <a:rPr lang="en-GB" dirty="0" smtClean="0"/>
              <a:t>Image:</a:t>
            </a:r>
            <a:r>
              <a:rPr lang="en-GB" baseline="0" dirty="0" smtClean="0"/>
              <a:t>  http://aie-internship.com/the-importance-of-the-office-environment-by-irina-ciuntu/ </a:t>
            </a:r>
            <a:endParaRPr lang="en-GB" dirty="0" smtClean="0"/>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5</a:t>
            </a:fld>
            <a:endParaRPr lang="en-GB"/>
          </a:p>
        </p:txBody>
      </p:sp>
    </p:spTree>
    <p:extLst>
      <p:ext uri="{BB962C8B-B14F-4D97-AF65-F5344CB8AC3E}">
        <p14:creationId xmlns:p14="http://schemas.microsoft.com/office/powerpoint/2010/main" val="390245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Sources:</a:t>
            </a:r>
          </a:p>
          <a:p>
            <a:r>
              <a:rPr lang="en-GB" dirty="0" smtClean="0"/>
              <a:t>https://assets.publishing.service.gov.uk/government/uploads/system/uploads/attachment_data/file/303335/the_future_of_work_key_findings_edit.pdf</a:t>
            </a:r>
          </a:p>
          <a:p>
            <a:r>
              <a:rPr lang="en-GB" dirty="0" smtClean="0"/>
              <a:t>https://www.consultancy.uk/news/18474/uk-has-2-million-freelancers-and-the-number-will-continue-to-rise </a:t>
            </a:r>
          </a:p>
          <a:p>
            <a:r>
              <a:rPr lang="en-GB" dirty="0" smtClean="0"/>
              <a:t>https://www.fastcompany.com/40457028/i-changed-careers-repeatedly-in-my-20s-heres-what-it-taught-me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https://educonnect.co.za/why-its-okay-to-change-career-paths/</a:t>
            </a:r>
          </a:p>
          <a:p>
            <a:endParaRPr lang="en-GB" dirty="0" smtClean="0"/>
          </a:p>
          <a:p>
            <a:r>
              <a:rPr lang="en-GB" dirty="0" smtClean="0"/>
              <a:t>Image: https://www2.deloitte.com/us/en/insights/industry/public-sector/future-of-work-in-government.html </a:t>
            </a:r>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6</a:t>
            </a:fld>
            <a:endParaRPr lang="en-GB"/>
          </a:p>
        </p:txBody>
      </p:sp>
    </p:spTree>
    <p:extLst>
      <p:ext uri="{BB962C8B-B14F-4D97-AF65-F5344CB8AC3E}">
        <p14:creationId xmlns:p14="http://schemas.microsoft.com/office/powerpoint/2010/main" val="68711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Overall, the</a:t>
            </a:r>
            <a:r>
              <a:rPr lang="en-GB" baseline="0" dirty="0" smtClean="0"/>
              <a:t> job market in London has grown, despite the economic crash of 2008.  We are lucky</a:t>
            </a:r>
            <a:r>
              <a:rPr lang="en-GB" dirty="0" smtClean="0"/>
              <a:t> enough to be in London with a wealth of opportunities around us</a:t>
            </a:r>
            <a:endParaRPr lang="en-GB" baseline="0" dirty="0" smtClean="0"/>
          </a:p>
          <a:p>
            <a:endParaRPr lang="en-GB" dirty="0" smtClean="0"/>
          </a:p>
          <a:p>
            <a:r>
              <a:rPr lang="en-GB" dirty="0" smtClean="0"/>
              <a:t>https://londonlovesbusiness.com/revealed-londons-fastest-growing-sectors/ (check this source)</a:t>
            </a:r>
          </a:p>
          <a:p>
            <a:endParaRPr lang="en-GB" dirty="0" smtClean="0"/>
          </a:p>
          <a:p>
            <a:r>
              <a:rPr lang="en-GB" dirty="0" smtClean="0"/>
              <a:t>Sources:</a:t>
            </a:r>
          </a:p>
          <a:p>
            <a:r>
              <a:rPr lang="en-GB" dirty="0" smtClean="0"/>
              <a:t>https://www.londoniguide.co.uk/5-fastest-growing-business-sectors-in-london/ </a:t>
            </a:r>
          </a:p>
          <a:p>
            <a:r>
              <a:rPr lang="en-GB" dirty="0" smtClean="0"/>
              <a:t>https://www.nig.com/trading-support/news/the-uk-s-fastest-growth-industries/ </a:t>
            </a:r>
          </a:p>
          <a:p>
            <a:r>
              <a:rPr lang="en-GB" dirty="0" smtClean="0"/>
              <a:t>https://www.london.gov.uk/sites/default/files/wp92-borough-sector-jobs.pdf</a:t>
            </a:r>
          </a:p>
          <a:p>
            <a:r>
              <a:rPr lang="en-GB" dirty="0" smtClean="0"/>
              <a:t>https://colresearch.typepad.com/colresearch/2017/02/londons-growth-in-employment-sectors-and-patterns.html</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7</a:t>
            </a:fld>
            <a:endParaRPr lang="en-GB"/>
          </a:p>
        </p:txBody>
      </p:sp>
    </p:spTree>
    <p:extLst>
      <p:ext uri="{BB962C8B-B14F-4D97-AF65-F5344CB8AC3E}">
        <p14:creationId xmlns:p14="http://schemas.microsoft.com/office/powerpoint/2010/main" val="228317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Image: </a:t>
            </a:r>
          </a:p>
          <a:p>
            <a:r>
              <a:rPr lang="en-GB" dirty="0" smtClean="0"/>
              <a:t>https://www.garyvaynerchuk.com/parenting-for-success-with-kid-entrepreneurs/ </a:t>
            </a:r>
          </a:p>
        </p:txBody>
      </p:sp>
      <p:sp>
        <p:nvSpPr>
          <p:cNvPr id="4" name="Slide Number Placeholder 3"/>
          <p:cNvSpPr>
            <a:spLocks noGrp="1"/>
          </p:cNvSpPr>
          <p:nvPr>
            <p:ph type="sldNum" sz="quarter" idx="10"/>
          </p:nvPr>
        </p:nvSpPr>
        <p:spPr/>
        <p:txBody>
          <a:bodyPr/>
          <a:lstStyle/>
          <a:p>
            <a:fld id="{DAD703DB-2587-45AE-BE93-BFE033548FCD}" type="slidenum">
              <a:rPr lang="en-GB" smtClean="0"/>
              <a:pPr/>
              <a:t>9</a:t>
            </a:fld>
            <a:endParaRPr lang="en-GB"/>
          </a:p>
        </p:txBody>
      </p:sp>
    </p:spTree>
    <p:extLst>
      <p:ext uri="{BB962C8B-B14F-4D97-AF65-F5344CB8AC3E}">
        <p14:creationId xmlns:p14="http://schemas.microsoft.com/office/powerpoint/2010/main" val="2642284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aseline="0" dirty="0" smtClean="0"/>
              <a:t>What are the top 2 things you think are important for your child to get a good job / develop entrepreneurial mind-set</a:t>
            </a:r>
          </a:p>
          <a:p>
            <a:endParaRPr lang="en-GB" baseline="0" dirty="0" smtClean="0"/>
          </a:p>
          <a:p>
            <a:r>
              <a:rPr lang="en-GB" baseline="0" dirty="0" smtClean="0"/>
              <a:t>Unfortunately there’s no one-size fits all approach to this.  Your child is going to need:</a:t>
            </a:r>
          </a:p>
          <a:p>
            <a:pPr marL="171450" indent="-171450">
              <a:buFont typeface="Arial" panose="020B0604020202020204" pitchFamily="34" charset="0"/>
              <a:buChar char="•"/>
            </a:pPr>
            <a:r>
              <a:rPr lang="en-GB" baseline="0" dirty="0" smtClean="0"/>
              <a:t>Education </a:t>
            </a:r>
          </a:p>
          <a:p>
            <a:pPr marL="171450" indent="-171450">
              <a:buFont typeface="Arial" panose="020B0604020202020204" pitchFamily="34" charset="0"/>
              <a:buChar char="•"/>
            </a:pPr>
            <a:r>
              <a:rPr lang="en-GB" dirty="0" smtClean="0"/>
              <a:t>Emotional intelligence – awareness of others</a:t>
            </a:r>
          </a:p>
          <a:p>
            <a:pPr marL="171450" indent="-171450">
              <a:buFont typeface="Arial" panose="020B0604020202020204" pitchFamily="34" charset="0"/>
              <a:buChar char="•"/>
            </a:pPr>
            <a:r>
              <a:rPr lang="en-GB" baseline="0" dirty="0" smtClean="0"/>
              <a:t>Resilience – ability to learn from ‘failure’</a:t>
            </a:r>
          </a:p>
          <a:p>
            <a:pPr marL="171450" indent="-171450">
              <a:buFont typeface="Arial" panose="020B0604020202020204" pitchFamily="34" charset="0"/>
              <a:buChar char="•"/>
            </a:pPr>
            <a:r>
              <a:rPr lang="en-GB" baseline="0" dirty="0" smtClean="0"/>
              <a:t>Self-confidence</a:t>
            </a:r>
          </a:p>
          <a:p>
            <a:pPr marL="171450" indent="-171450">
              <a:buFont typeface="Arial" panose="020B0604020202020204" pitchFamily="34" charset="0"/>
              <a:buChar char="•"/>
            </a:pPr>
            <a:r>
              <a:rPr lang="en-GB" baseline="0" dirty="0" smtClean="0"/>
              <a:t>Motivation and drive </a:t>
            </a:r>
          </a:p>
          <a:p>
            <a:pPr marL="171450" indent="-171450">
              <a:buFont typeface="Arial" panose="020B0604020202020204" pitchFamily="34" charset="0"/>
              <a:buChar char="•"/>
            </a:pPr>
            <a:r>
              <a:rPr lang="en-GB" baseline="0" dirty="0" smtClean="0"/>
              <a:t>Key skills – communication, teamwork, presentation</a:t>
            </a:r>
          </a:p>
          <a:p>
            <a:pPr marL="171450" indent="-171450">
              <a:buFont typeface="Arial" panose="020B0604020202020204" pitchFamily="34" charset="0"/>
              <a:buChar char="•"/>
            </a:pPr>
            <a:r>
              <a:rPr lang="en-GB" baseline="0" dirty="0" smtClean="0"/>
              <a:t>Good advice </a:t>
            </a:r>
          </a:p>
          <a:p>
            <a:pPr marL="171450" indent="-171450">
              <a:buFont typeface="Arial" panose="020B0604020202020204" pitchFamily="34" charset="0"/>
              <a:buChar char="•"/>
            </a:pPr>
            <a:r>
              <a:rPr lang="en-GB" baseline="0" dirty="0" smtClean="0"/>
              <a:t>Understanding of what’s out there </a:t>
            </a:r>
          </a:p>
          <a:p>
            <a:pPr marL="171450" indent="-171450">
              <a:buFont typeface="Arial" panose="020B0604020202020204" pitchFamily="34" charset="0"/>
              <a:buChar char="•"/>
            </a:pPr>
            <a:r>
              <a:rPr lang="en-GB" baseline="0" dirty="0" smtClean="0"/>
              <a:t>Curiosity – not afraid to try new things </a:t>
            </a:r>
            <a:endParaRPr lang="en-GB" dirty="0" smtClean="0"/>
          </a:p>
          <a:p>
            <a:pPr marL="171450" indent="-171450">
              <a:buFont typeface="Arial" panose="020B0604020202020204" pitchFamily="34" charset="0"/>
              <a:buChar char="•"/>
            </a:pPr>
            <a:r>
              <a:rPr lang="en-GB" baseline="0" dirty="0" smtClean="0"/>
              <a:t>Lots of different experiences</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Conclusion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Above all your child is going to need key skills to navigate an ever changing and fast flowing workplace - </a:t>
            </a:r>
            <a:r>
              <a:rPr lang="en-GB" dirty="0" smtClean="0"/>
              <a:t>companies are looking for creative people who can think of new ways to do things and new ways for their business to stay afloat – people working for</a:t>
            </a:r>
            <a:r>
              <a:rPr lang="en-GB" baseline="0" dirty="0" smtClean="0"/>
              <a:t> companies as well as those </a:t>
            </a:r>
            <a:r>
              <a:rPr lang="en-GB" dirty="0" smtClean="0"/>
              <a:t>self-employed will need entrepreneurial skills</a:t>
            </a:r>
          </a:p>
          <a:p>
            <a:pPr marL="0" indent="0">
              <a:buFont typeface="Arial" panose="020B0604020202020204" pitchFamily="34" charset="0"/>
              <a:buNone/>
            </a:pPr>
            <a:endParaRPr lang="en-GB" dirty="0" smtClean="0">
              <a:solidFill>
                <a:srgbClr val="FF0000"/>
              </a:solidFill>
            </a:endParaRPr>
          </a:p>
          <a:p>
            <a:pPr marL="0" indent="0">
              <a:buFont typeface="Arial" panose="020B0604020202020204" pitchFamily="34" charset="0"/>
              <a:buNone/>
            </a:pPr>
            <a:endParaRPr lang="en-GB" dirty="0" smtClean="0"/>
          </a:p>
          <a:p>
            <a:pPr marL="0" indent="0">
              <a:buFont typeface="Arial" panose="020B0604020202020204" pitchFamily="34" charset="0"/>
              <a:buNone/>
            </a:pPr>
            <a:r>
              <a:rPr lang="en-GB" dirty="0" smtClean="0"/>
              <a:t>Image: </a:t>
            </a:r>
          </a:p>
          <a:p>
            <a:pPr marL="0" indent="0">
              <a:buFont typeface="Arial" panose="020B0604020202020204" pitchFamily="34" charset="0"/>
              <a:buNone/>
            </a:pPr>
            <a:r>
              <a:rPr lang="en-GB" dirty="0" smtClean="0"/>
              <a:t>https://www.workingmums.co.uk/hould-parents-be-allowed-to-bring-their-children-to-work-during-the-summer-holidays/ </a:t>
            </a:r>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11</a:t>
            </a:fld>
            <a:endParaRPr lang="en-GB"/>
          </a:p>
        </p:txBody>
      </p:sp>
    </p:spTree>
    <p:extLst>
      <p:ext uri="{BB962C8B-B14F-4D97-AF65-F5344CB8AC3E}">
        <p14:creationId xmlns:p14="http://schemas.microsoft.com/office/powerpoint/2010/main" val="381957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https://www.skillsbuilder.org/framework</a:t>
            </a:r>
          </a:p>
          <a:p>
            <a:endParaRPr lang="en-GB" dirty="0" smtClean="0"/>
          </a:p>
          <a:p>
            <a:r>
              <a:rPr lang="en-GB" dirty="0" smtClean="0"/>
              <a:t>Image: </a:t>
            </a:r>
          </a:p>
          <a:p>
            <a:r>
              <a:rPr lang="en-GB" dirty="0" smtClean="0"/>
              <a:t>http://ceril.net/index.php/articulos?id=781</a:t>
            </a:r>
          </a:p>
          <a:p>
            <a:endParaRPr lang="en-GB" dirty="0"/>
          </a:p>
        </p:txBody>
      </p:sp>
      <p:sp>
        <p:nvSpPr>
          <p:cNvPr id="4" name="Slide Number Placeholder 3"/>
          <p:cNvSpPr>
            <a:spLocks noGrp="1"/>
          </p:cNvSpPr>
          <p:nvPr>
            <p:ph type="sldNum" sz="quarter" idx="10"/>
          </p:nvPr>
        </p:nvSpPr>
        <p:spPr/>
        <p:txBody>
          <a:bodyPr/>
          <a:lstStyle/>
          <a:p>
            <a:fld id="{DAD703DB-2587-45AE-BE93-BFE033548FCD}" type="slidenum">
              <a:rPr lang="en-GB" smtClean="0"/>
              <a:pPr/>
              <a:t>13</a:t>
            </a:fld>
            <a:endParaRPr lang="en-GB"/>
          </a:p>
        </p:txBody>
      </p:sp>
    </p:spTree>
    <p:extLst>
      <p:ext uri="{BB962C8B-B14F-4D97-AF65-F5344CB8AC3E}">
        <p14:creationId xmlns:p14="http://schemas.microsoft.com/office/powerpoint/2010/main" val="3131362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xmlns=""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xmlns=""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xmlns=""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xmlns=""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xmlns=""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xmlns=""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xmlns=""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xmlns=""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xmlns=""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xmlns=""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xmlns=""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xmlns=""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xmlns=""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xmlns=""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xmlns=""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xmlns=""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xmlns=""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xmlns=""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xmlns=""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xmlns=""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xmlns=""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xmlns=""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xmlns=""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xmlns=""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xmlns=""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xmlns=""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xmlns=""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xmlns=""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xmlns=""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xmlns=""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xmlns=""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xmlns=""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xmlns=""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xmlns=""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xmlns=""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hyperlink" Target="https://www.skillsbuilder.org/framework" TargetMode="External"/><Relationship Id="rId13" Type="http://schemas.openxmlformats.org/officeDocument/2006/relationships/hyperlink" Target="https://www.timeout.com/london" TargetMode="External"/><Relationship Id="rId3" Type="http://schemas.openxmlformats.org/officeDocument/2006/relationships/hyperlink" Target="https://www.prospects.ac.uk/" TargetMode="External"/><Relationship Id="rId7" Type="http://schemas.openxmlformats.org/officeDocument/2006/relationships/hyperlink" Target="http://www.nationalcareersservice.direct.gov.uk/" TargetMode="External"/><Relationship Id="rId12" Type="http://schemas.openxmlformats.org/officeDocument/2006/relationships/hyperlink" Target="http://www.stem.org.uk/audience/primary" TargetMode="External"/><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hyperlink" Target="https://successatschool.org/" TargetMode="External"/><Relationship Id="rId11" Type="http://schemas.openxmlformats.org/officeDocument/2006/relationships/hyperlink" Target="https://www.careersbox.co.uk/" TargetMode="External"/><Relationship Id="rId5" Type="http://schemas.openxmlformats.org/officeDocument/2006/relationships/hyperlink" Target="http://www.stem.org.uk/primary-computing-resources" TargetMode="External"/><Relationship Id="rId10" Type="http://schemas.openxmlformats.org/officeDocument/2006/relationships/hyperlink" Target="https://www.notgoingtouni.co.uk/" TargetMode="External"/><Relationship Id="rId4" Type="http://schemas.openxmlformats.org/officeDocument/2006/relationships/hyperlink" Target="https://www.startprofile.com/" TargetMode="External"/><Relationship Id="rId9" Type="http://schemas.openxmlformats.org/officeDocument/2006/relationships/hyperlink" Target="https://icould.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15billionebp.org/" TargetMode="External"/><Relationship Id="rId7" Type="http://schemas.openxmlformats.org/officeDocument/2006/relationships/image" Target="../media/image19.png"/><Relationship Id="rId2" Type="http://schemas.openxmlformats.org/officeDocument/2006/relationships/hyperlink" Target="mailto:info@15billionebp.org"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jpeg"/><Relationship Id="rId4" Type="http://schemas.openxmlformats.org/officeDocument/2006/relationships/hyperlink" Target="https://uk.linkedin.com/company/15billioneb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World of Work Week</a:t>
            </a:r>
            <a:endParaRPr lang="en-US" dirty="0"/>
          </a:p>
        </p:txBody>
      </p:sp>
      <p:sp>
        <p:nvSpPr>
          <p:cNvPr id="3" name="Text Placeholder 2"/>
          <p:cNvSpPr>
            <a:spLocks noGrp="1"/>
          </p:cNvSpPr>
          <p:nvPr>
            <p:ph type="body" sz="quarter" idx="11"/>
          </p:nvPr>
        </p:nvSpPr>
        <p:spPr/>
        <p:txBody>
          <a:bodyPr/>
          <a:lstStyle/>
          <a:p>
            <a:r>
              <a:rPr lang="en-GB" sz="2800" dirty="0" smtClean="0"/>
              <a:t>Jobs of the Future Workshop</a:t>
            </a:r>
            <a:endParaRPr lang="en-US" sz="2800" dirty="0"/>
          </a:p>
        </p:txBody>
      </p:sp>
      <p:sp>
        <p:nvSpPr>
          <p:cNvPr id="5" name="Picture Placeholder 4"/>
          <p:cNvSpPr>
            <a:spLocks noGrp="1"/>
          </p:cNvSpPr>
          <p:nvPr>
            <p:ph type="pic" sz="quarter" idx="14"/>
          </p:nvPr>
        </p:nvSpPr>
        <p:spPr/>
      </p:sp>
      <p:pic>
        <p:nvPicPr>
          <p:cNvPr id="7" name="Picture Placeholder 6" descr="logo.jpg"/>
          <p:cNvPicPr>
            <a:picLocks noGrp="1" noChangeAspect="1"/>
          </p:cNvPicPr>
          <p:nvPr>
            <p:ph type="pic" sz="quarter" idx="15"/>
          </p:nvPr>
        </p:nvPicPr>
        <p:blipFill>
          <a:blip r:embed="rId3"/>
          <a:srcRect l="4815" r="4815"/>
          <a:stretch>
            <a:fillRect/>
          </a:stretch>
        </p:blipFill>
        <p:spPr/>
      </p:pic>
    </p:spTree>
    <p:extLst>
      <p:ext uri="{BB962C8B-B14F-4D97-AF65-F5344CB8AC3E}">
        <p14:creationId xmlns:p14="http://schemas.microsoft.com/office/powerpoint/2010/main" val="1212660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Discussion </a:t>
            </a:r>
            <a:endParaRPr lang="en-US" dirty="0"/>
          </a:p>
        </p:txBody>
      </p:sp>
      <p:sp>
        <p:nvSpPr>
          <p:cNvPr id="3" name="Picture Placeholder 2"/>
          <p:cNvSpPr>
            <a:spLocks noGrp="1"/>
          </p:cNvSpPr>
          <p:nvPr>
            <p:ph type="pic" sz="quarter" idx="14"/>
          </p:nvPr>
        </p:nvSpPr>
        <p:spPr/>
      </p:sp>
      <p:pic>
        <p:nvPicPr>
          <p:cNvPr id="5" name="Picture Placeholder 4" descr="logo.jpg"/>
          <p:cNvPicPr>
            <a:picLocks noGrp="1" noChangeAspect="1"/>
          </p:cNvPicPr>
          <p:nvPr>
            <p:ph type="pic" sz="quarter" idx="15"/>
          </p:nvPr>
        </p:nvPicPr>
        <p:blipFill>
          <a:blip r:embed="rId2"/>
          <a:srcRect l="4815" r="4815"/>
          <a:stretch>
            <a:fillRect/>
          </a:stretch>
        </p:blipFill>
        <p:spPr/>
      </p:pic>
    </p:spTree>
    <p:extLst>
      <p:ext uri="{BB962C8B-B14F-4D97-AF65-F5344CB8AC3E}">
        <p14:creationId xmlns:p14="http://schemas.microsoft.com/office/powerpoint/2010/main" val="79853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smtClean="0"/>
              <a:t>Activity 1</a:t>
            </a:r>
            <a:endParaRPr lang="en-US" dirty="0"/>
          </a:p>
        </p:txBody>
      </p:sp>
      <p:sp>
        <p:nvSpPr>
          <p:cNvPr id="8" name="Text Placeholder 7"/>
          <p:cNvSpPr>
            <a:spLocks noGrp="1"/>
          </p:cNvSpPr>
          <p:nvPr>
            <p:ph type="body" sz="quarter" idx="11"/>
          </p:nvPr>
        </p:nvSpPr>
        <p:spPr>
          <a:xfrm>
            <a:off x="1273654" y="1187355"/>
            <a:ext cx="9118378" cy="854757"/>
          </a:xfrm>
        </p:spPr>
        <p:txBody>
          <a:bodyPr/>
          <a:lstStyle/>
          <a:p>
            <a:r>
              <a:rPr lang="en-GB" dirty="0" smtClean="0"/>
              <a:t>What do you feel are the most important things your child will need to: </a:t>
            </a:r>
          </a:p>
          <a:p>
            <a:endParaRPr lang="en-US" dirty="0"/>
          </a:p>
        </p:txBody>
      </p:sp>
      <p:sp>
        <p:nvSpPr>
          <p:cNvPr id="9" name="Text Placeholder 8"/>
          <p:cNvSpPr>
            <a:spLocks noGrp="1"/>
          </p:cNvSpPr>
          <p:nvPr>
            <p:ph type="body" sz="quarter" idx="14"/>
          </p:nvPr>
        </p:nvSpPr>
        <p:spPr/>
        <p:txBody>
          <a:bodyPr/>
          <a:lstStyle/>
          <a:p>
            <a:r>
              <a:rPr lang="en-GB" dirty="0"/>
              <a:t>Access the workplace of the future</a:t>
            </a:r>
          </a:p>
          <a:p>
            <a:r>
              <a:rPr lang="en-GB" dirty="0"/>
              <a:t>Develop an entrepreneurial mind-set?</a:t>
            </a:r>
          </a:p>
          <a:p>
            <a:endParaRPr lang="en-US" dirty="0"/>
          </a:p>
        </p:txBody>
      </p:sp>
      <p:sp>
        <p:nvSpPr>
          <p:cNvPr id="11" name="Picture Placeholder 10"/>
          <p:cNvSpPr>
            <a:spLocks noGrp="1"/>
          </p:cNvSpPr>
          <p:nvPr>
            <p:ph type="pic" sz="quarter" idx="16"/>
          </p:nvPr>
        </p:nvSpPr>
        <p:spPr/>
      </p:sp>
      <p:pic>
        <p:nvPicPr>
          <p:cNvPr id="14" name="Picture Placeholder 13" descr="logo.jpg"/>
          <p:cNvPicPr>
            <a:picLocks noGrp="1" noChangeAspect="1"/>
          </p:cNvPicPr>
          <p:nvPr>
            <p:ph type="pic" sz="quarter" idx="17"/>
          </p:nvPr>
        </p:nvPicPr>
        <p:blipFill>
          <a:blip r:embed="rId3"/>
          <a:srcRect l="4815" r="4815"/>
          <a:stretch>
            <a:fillRect/>
          </a:stretch>
        </p:blipFill>
        <p:spPr/>
      </p:pic>
      <p:pic>
        <p:nvPicPr>
          <p:cNvPr id="13" name="Picture 12"/>
          <p:cNvPicPr>
            <a:picLocks noChangeAspect="1"/>
          </p:cNvPicPr>
          <p:nvPr/>
        </p:nvPicPr>
        <p:blipFill>
          <a:blip r:embed="rId4"/>
          <a:stretch>
            <a:fillRect/>
          </a:stretch>
        </p:blipFill>
        <p:spPr>
          <a:xfrm>
            <a:off x="5935141" y="2456726"/>
            <a:ext cx="4497836" cy="3000057"/>
          </a:xfrm>
          <a:prstGeom prst="rect">
            <a:avLst/>
          </a:prstGeom>
        </p:spPr>
      </p:pic>
    </p:spTree>
    <p:extLst>
      <p:ext uri="{BB962C8B-B14F-4D97-AF65-F5344CB8AC3E}">
        <p14:creationId xmlns:p14="http://schemas.microsoft.com/office/powerpoint/2010/main" val="2102580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Essential Skills </a:t>
            </a:r>
            <a:endParaRPr lang="en-US" dirty="0"/>
          </a:p>
        </p:txBody>
      </p:sp>
      <p:sp>
        <p:nvSpPr>
          <p:cNvPr id="3" name="Picture Placeholder 2"/>
          <p:cNvSpPr>
            <a:spLocks noGrp="1"/>
          </p:cNvSpPr>
          <p:nvPr>
            <p:ph type="pic" sz="quarter" idx="14"/>
          </p:nvPr>
        </p:nvSpPr>
        <p:spPr/>
      </p:sp>
      <p:pic>
        <p:nvPicPr>
          <p:cNvPr id="5" name="Picture Placeholder 4" descr="logo.jpg"/>
          <p:cNvPicPr>
            <a:picLocks noGrp="1" noChangeAspect="1"/>
          </p:cNvPicPr>
          <p:nvPr>
            <p:ph type="pic" sz="quarter" idx="15"/>
          </p:nvPr>
        </p:nvPicPr>
        <p:blipFill>
          <a:blip r:embed="rId2"/>
          <a:srcRect l="4815" r="4815"/>
          <a:stretch>
            <a:fillRect/>
          </a:stretch>
        </p:blipFill>
        <p:spPr/>
      </p:pic>
    </p:spTree>
    <p:extLst>
      <p:ext uri="{BB962C8B-B14F-4D97-AF65-F5344CB8AC3E}">
        <p14:creationId xmlns:p14="http://schemas.microsoft.com/office/powerpoint/2010/main" val="17825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a:xfrm>
            <a:off x="1273654" y="1430252"/>
            <a:ext cx="4286886" cy="461732"/>
          </a:xfrm>
        </p:spPr>
        <p:txBody>
          <a:bodyPr/>
          <a:lstStyle/>
          <a:p>
            <a:r>
              <a:rPr lang="en-US" dirty="0" smtClean="0"/>
              <a:t>Essential Skills </a:t>
            </a:r>
            <a:endParaRPr lang="en-US" dirty="0"/>
          </a:p>
        </p:txBody>
      </p:sp>
      <p:sp>
        <p:nvSpPr>
          <p:cNvPr id="5" name="Text Placeholder 4"/>
          <p:cNvSpPr>
            <a:spLocks noGrp="1"/>
          </p:cNvSpPr>
          <p:nvPr>
            <p:ph type="body" sz="quarter" idx="12"/>
          </p:nvPr>
        </p:nvSpPr>
        <p:spPr/>
        <p:txBody>
          <a:bodyPr/>
          <a:lstStyle/>
          <a:p>
            <a:r>
              <a:rPr lang="en-GB" b="1" dirty="0"/>
              <a:t>The key to careers learning at Primary age is to develop essential skills and broaden horizons.  These skills can give your child a competitive edge in an ever-changing job </a:t>
            </a:r>
            <a:r>
              <a:rPr lang="en-GB" b="1" dirty="0" smtClean="0"/>
              <a:t>market. </a:t>
            </a:r>
            <a:endParaRPr lang="en-GB" b="1" dirty="0"/>
          </a:p>
          <a:p>
            <a:endParaRPr lang="en-US" dirty="0"/>
          </a:p>
        </p:txBody>
      </p:sp>
      <p:sp>
        <p:nvSpPr>
          <p:cNvPr id="6" name="Picture Placeholder 5"/>
          <p:cNvSpPr>
            <a:spLocks noGrp="1"/>
          </p:cNvSpPr>
          <p:nvPr>
            <p:ph type="pic" sz="quarter" idx="14"/>
          </p:nvPr>
        </p:nvSpPr>
        <p:spPr/>
      </p:sp>
      <p:pic>
        <p:nvPicPr>
          <p:cNvPr id="10" name="Picture Placeholder 9" descr="logo.jpg"/>
          <p:cNvPicPr>
            <a:picLocks noGrp="1" noChangeAspect="1"/>
          </p:cNvPicPr>
          <p:nvPr>
            <p:ph type="pic" sz="quarter" idx="15"/>
          </p:nvPr>
        </p:nvPicPr>
        <p:blipFill>
          <a:blip r:embed="rId3"/>
          <a:srcRect l="4815" r="4815"/>
          <a:stretch>
            <a:fillRect/>
          </a:stretch>
        </p:blipFill>
        <p:spPr/>
      </p:pic>
      <p:pic>
        <p:nvPicPr>
          <p:cNvPr id="8" name="Picture Placeholder 7" descr="Laptop.png"/>
          <p:cNvPicPr>
            <a:picLocks noGrp="1" noChangeAspect="1"/>
          </p:cNvPicPr>
          <p:nvPr>
            <p:ph type="pic" sz="quarter" idx="13"/>
          </p:nvPr>
        </p:nvPicPr>
        <p:blipFill>
          <a:blip r:embed="rId4"/>
          <a:srcRect l="4999" r="4999"/>
          <a:stretch>
            <a:fillRect/>
          </a:stretch>
        </p:blipFill>
        <p:spPr/>
      </p:pic>
    </p:spTree>
    <p:extLst>
      <p:ext uri="{BB962C8B-B14F-4D97-AF65-F5344CB8AC3E}">
        <p14:creationId xmlns:p14="http://schemas.microsoft.com/office/powerpoint/2010/main" val="138371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Skills Include:</a:t>
            </a:r>
            <a:endParaRPr lang="en-US" dirty="0"/>
          </a:p>
        </p:txBody>
      </p:sp>
      <p:sp>
        <p:nvSpPr>
          <p:cNvPr id="9" name="Text Placeholder 8"/>
          <p:cNvSpPr>
            <a:spLocks noGrp="1"/>
          </p:cNvSpPr>
          <p:nvPr>
            <p:ph type="body" sz="quarter" idx="14"/>
          </p:nvPr>
        </p:nvSpPr>
        <p:spPr>
          <a:xfrm>
            <a:off x="1273653" y="2374839"/>
            <a:ext cx="9767386" cy="3000057"/>
          </a:xfrm>
        </p:spPr>
        <p:txBody>
          <a:bodyPr/>
          <a:lstStyle/>
          <a:p>
            <a:pPr>
              <a:lnSpc>
                <a:spcPct val="110000"/>
              </a:lnSpc>
              <a:spcBef>
                <a:spcPts val="0"/>
              </a:spcBef>
            </a:pPr>
            <a:r>
              <a:rPr lang="en-GB" sz="2400" b="1" dirty="0"/>
              <a:t>Listening: </a:t>
            </a:r>
            <a:r>
              <a:rPr lang="en-GB" sz="2400" dirty="0">
                <a:solidFill>
                  <a:schemeClr val="bg1">
                    <a:lumMod val="50000"/>
                  </a:schemeClr>
                </a:solidFill>
              </a:rPr>
              <a:t>ability to listen critically to others </a:t>
            </a:r>
          </a:p>
          <a:p>
            <a:pPr>
              <a:lnSpc>
                <a:spcPct val="110000"/>
              </a:lnSpc>
              <a:spcBef>
                <a:spcPts val="0"/>
              </a:spcBef>
            </a:pPr>
            <a:r>
              <a:rPr lang="en-GB" sz="2400" b="1" dirty="0" smtClean="0"/>
              <a:t>Presenting</a:t>
            </a:r>
            <a:r>
              <a:rPr lang="en-GB" sz="2400" b="1" dirty="0" smtClean="0"/>
              <a:t>: </a:t>
            </a:r>
            <a:r>
              <a:rPr lang="en-GB" sz="2400" dirty="0" smtClean="0">
                <a:solidFill>
                  <a:schemeClr val="bg1">
                    <a:lumMod val="50000"/>
                  </a:schemeClr>
                </a:solidFill>
              </a:rPr>
              <a:t>speaking clearly &amp; </a:t>
            </a:r>
            <a:r>
              <a:rPr lang="en-GB" sz="2400" dirty="0">
                <a:solidFill>
                  <a:schemeClr val="bg1">
                    <a:lumMod val="50000"/>
                  </a:schemeClr>
                </a:solidFill>
              </a:rPr>
              <a:t>ability to present oneself</a:t>
            </a:r>
          </a:p>
          <a:p>
            <a:pPr>
              <a:lnSpc>
                <a:spcPct val="110000"/>
              </a:lnSpc>
              <a:spcBef>
                <a:spcPts val="0"/>
              </a:spcBef>
            </a:pPr>
            <a:r>
              <a:rPr lang="en-GB" sz="2400" b="1" dirty="0"/>
              <a:t>Problem Solving: </a:t>
            </a:r>
            <a:r>
              <a:rPr lang="en-GB" sz="2400" dirty="0">
                <a:solidFill>
                  <a:schemeClr val="bg1">
                    <a:lumMod val="50000"/>
                  </a:schemeClr>
                </a:solidFill>
              </a:rPr>
              <a:t>finding many solutions to a problem</a:t>
            </a:r>
          </a:p>
          <a:p>
            <a:pPr>
              <a:lnSpc>
                <a:spcPct val="110000"/>
              </a:lnSpc>
              <a:spcBef>
                <a:spcPts val="0"/>
              </a:spcBef>
            </a:pPr>
            <a:r>
              <a:rPr lang="en-GB" sz="2400" b="1" dirty="0"/>
              <a:t>Creativity: </a:t>
            </a:r>
            <a:r>
              <a:rPr lang="en-GB" sz="2400" dirty="0">
                <a:solidFill>
                  <a:schemeClr val="bg1">
                    <a:lumMod val="50000"/>
                  </a:schemeClr>
                </a:solidFill>
              </a:rPr>
              <a:t>thinking of new / different ways to do things</a:t>
            </a:r>
          </a:p>
          <a:p>
            <a:pPr>
              <a:lnSpc>
                <a:spcPct val="110000"/>
              </a:lnSpc>
              <a:spcBef>
                <a:spcPts val="0"/>
              </a:spcBef>
            </a:pPr>
            <a:r>
              <a:rPr lang="en-GB" sz="2400" b="1" dirty="0"/>
              <a:t>Staying Positive: </a:t>
            </a:r>
            <a:r>
              <a:rPr lang="en-GB" sz="2400" dirty="0">
                <a:solidFill>
                  <a:schemeClr val="bg1">
                    <a:lumMod val="50000"/>
                  </a:schemeClr>
                </a:solidFill>
              </a:rPr>
              <a:t>being resilient in challenging situations</a:t>
            </a:r>
          </a:p>
          <a:p>
            <a:pPr>
              <a:lnSpc>
                <a:spcPct val="110000"/>
              </a:lnSpc>
              <a:spcBef>
                <a:spcPts val="0"/>
              </a:spcBef>
            </a:pPr>
            <a:r>
              <a:rPr lang="en-GB" sz="2400" b="1" dirty="0"/>
              <a:t>Aiming High: </a:t>
            </a:r>
            <a:r>
              <a:rPr lang="en-GB" sz="2400" dirty="0">
                <a:solidFill>
                  <a:schemeClr val="bg1">
                    <a:lumMod val="50000"/>
                  </a:schemeClr>
                </a:solidFill>
              </a:rPr>
              <a:t>aspiring to do your best in any task/ career</a:t>
            </a:r>
          </a:p>
          <a:p>
            <a:pPr>
              <a:lnSpc>
                <a:spcPct val="110000"/>
              </a:lnSpc>
              <a:spcBef>
                <a:spcPts val="0"/>
              </a:spcBef>
            </a:pPr>
            <a:r>
              <a:rPr lang="en-GB" sz="2400" b="1" dirty="0"/>
              <a:t>Teamwork: </a:t>
            </a:r>
            <a:r>
              <a:rPr lang="en-GB" sz="2400" dirty="0">
                <a:solidFill>
                  <a:schemeClr val="bg1">
                    <a:lumMod val="50000"/>
                  </a:schemeClr>
                </a:solidFill>
              </a:rPr>
              <a:t>being able to get along with others</a:t>
            </a:r>
          </a:p>
          <a:p>
            <a:pPr>
              <a:lnSpc>
                <a:spcPct val="110000"/>
              </a:lnSpc>
              <a:spcBef>
                <a:spcPts val="0"/>
              </a:spcBef>
            </a:pPr>
            <a:r>
              <a:rPr lang="en-GB" sz="2400" b="1" dirty="0"/>
              <a:t>Leadership: </a:t>
            </a:r>
            <a:r>
              <a:rPr lang="en-GB" sz="2400" dirty="0">
                <a:solidFill>
                  <a:schemeClr val="bg1">
                    <a:lumMod val="50000"/>
                  </a:schemeClr>
                </a:solidFill>
              </a:rPr>
              <a:t>ability to make difficult decisions and get support from others</a:t>
            </a:r>
          </a:p>
          <a:p>
            <a:pPr>
              <a:buNone/>
            </a:pPr>
            <a:endParaRPr lang="en-GB" dirty="0" smtClean="0"/>
          </a:p>
          <a:p>
            <a:endParaRPr lang="en-US" dirty="0"/>
          </a:p>
        </p:txBody>
      </p:sp>
      <p:sp>
        <p:nvSpPr>
          <p:cNvPr id="11" name="Picture Placeholder 10"/>
          <p:cNvSpPr>
            <a:spLocks noGrp="1"/>
          </p:cNvSpPr>
          <p:nvPr>
            <p:ph type="pic" sz="quarter" idx="16"/>
          </p:nvPr>
        </p:nvSpPr>
        <p:spPr/>
      </p:sp>
      <p:pic>
        <p:nvPicPr>
          <p:cNvPr id="13" name="Picture Placeholder 12" descr="logo.jpg"/>
          <p:cNvPicPr>
            <a:picLocks noGrp="1" noChangeAspect="1"/>
          </p:cNvPicPr>
          <p:nvPr>
            <p:ph type="pic" sz="quarter" idx="17"/>
          </p:nvPr>
        </p:nvPicPr>
        <p:blipFill>
          <a:blip r:embed="rId3"/>
          <a:srcRect l="4815" r="4815"/>
          <a:stretch>
            <a:fillRect/>
          </a:stretch>
        </p:blipFill>
        <p:spPr/>
      </p:pic>
    </p:spTree>
    <p:extLst>
      <p:ext uri="{BB962C8B-B14F-4D97-AF65-F5344CB8AC3E}">
        <p14:creationId xmlns:p14="http://schemas.microsoft.com/office/powerpoint/2010/main" val="210258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Activity 2</a:t>
            </a:r>
            <a:endParaRPr lang="en-US" dirty="0"/>
          </a:p>
        </p:txBody>
      </p:sp>
      <p:sp>
        <p:nvSpPr>
          <p:cNvPr id="3" name="Text Placeholder 2"/>
          <p:cNvSpPr>
            <a:spLocks noGrp="1"/>
          </p:cNvSpPr>
          <p:nvPr>
            <p:ph type="body" sz="quarter" idx="11"/>
          </p:nvPr>
        </p:nvSpPr>
        <p:spPr/>
        <p:txBody>
          <a:bodyPr/>
          <a:lstStyle/>
          <a:p>
            <a:r>
              <a:rPr lang="en-US" dirty="0" smtClean="0"/>
              <a:t>Careers Calendar</a:t>
            </a:r>
            <a:endParaRPr lang="en-US" dirty="0"/>
          </a:p>
        </p:txBody>
      </p:sp>
      <p:sp>
        <p:nvSpPr>
          <p:cNvPr id="5" name="Text Placeholder 4"/>
          <p:cNvSpPr>
            <a:spLocks noGrp="1"/>
          </p:cNvSpPr>
          <p:nvPr>
            <p:ph type="body" sz="quarter" idx="12"/>
          </p:nvPr>
        </p:nvSpPr>
        <p:spPr/>
        <p:txBody>
          <a:bodyPr/>
          <a:lstStyle/>
          <a:p>
            <a:r>
              <a:rPr lang="en-GB" dirty="0"/>
              <a:t>Think about a typical week with your </a:t>
            </a:r>
            <a:r>
              <a:rPr lang="en-GB" dirty="0" smtClean="0"/>
              <a:t>child.</a:t>
            </a:r>
            <a:endParaRPr lang="en-GB" dirty="0"/>
          </a:p>
          <a:p>
            <a:r>
              <a:rPr lang="en-GB" dirty="0"/>
              <a:t>On your ‘Careers Calendar’ activity sheets, write your ideas about how you can teach your children the 8 essential skills during everyday </a:t>
            </a:r>
            <a:r>
              <a:rPr lang="en-GB" dirty="0" smtClean="0"/>
              <a:t>activities</a:t>
            </a:r>
            <a:r>
              <a:rPr lang="en-GB" dirty="0"/>
              <a:t>.</a:t>
            </a:r>
            <a:endParaRPr lang="en-US" dirty="0"/>
          </a:p>
        </p:txBody>
      </p:sp>
      <p:sp>
        <p:nvSpPr>
          <p:cNvPr id="6" name="Picture Placeholder 5"/>
          <p:cNvSpPr>
            <a:spLocks noGrp="1"/>
          </p:cNvSpPr>
          <p:nvPr>
            <p:ph type="pic" sz="quarter" idx="14"/>
          </p:nvPr>
        </p:nvSpPr>
        <p:spPr/>
      </p:sp>
      <p:pic>
        <p:nvPicPr>
          <p:cNvPr id="13" name="Picture Placeholder 12" descr="logo.jpg"/>
          <p:cNvPicPr>
            <a:picLocks noGrp="1" noChangeAspect="1"/>
          </p:cNvPicPr>
          <p:nvPr>
            <p:ph type="pic" sz="quarter" idx="15"/>
          </p:nvPr>
        </p:nvPicPr>
        <p:blipFill>
          <a:blip r:embed="rId3"/>
          <a:srcRect l="4815" r="4815"/>
          <a:stretch>
            <a:fillRect/>
          </a:stretch>
        </p:blipFill>
        <p:spPr/>
      </p:pic>
      <p:pic>
        <p:nvPicPr>
          <p:cNvPr id="11" name="Picture 10"/>
          <p:cNvPicPr>
            <a:picLocks noChangeAspect="1"/>
          </p:cNvPicPr>
          <p:nvPr/>
        </p:nvPicPr>
        <p:blipFill>
          <a:blip r:embed="rId4"/>
          <a:stretch>
            <a:fillRect/>
          </a:stretch>
        </p:blipFill>
        <p:spPr>
          <a:xfrm>
            <a:off x="5950921" y="1594029"/>
            <a:ext cx="5444960" cy="3374230"/>
          </a:xfrm>
          <a:prstGeom prst="rect">
            <a:avLst/>
          </a:prstGeom>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49" y="2870267"/>
            <a:ext cx="7882013" cy="795576"/>
          </a:xfrm>
        </p:spPr>
        <p:txBody>
          <a:bodyPr/>
          <a:lstStyle/>
          <a:p>
            <a:r>
              <a:rPr lang="en-GB" dirty="0" smtClean="0"/>
              <a:t>Careers Learning at Home</a:t>
            </a:r>
            <a:endParaRPr lang="en-US" dirty="0"/>
          </a:p>
        </p:txBody>
      </p:sp>
      <p:sp>
        <p:nvSpPr>
          <p:cNvPr id="3" name="Picture Placeholder 2"/>
          <p:cNvSpPr>
            <a:spLocks noGrp="1"/>
          </p:cNvSpPr>
          <p:nvPr>
            <p:ph type="pic" sz="quarter" idx="14"/>
          </p:nvPr>
        </p:nvSpPr>
        <p:spPr/>
      </p:sp>
      <p:pic>
        <p:nvPicPr>
          <p:cNvPr id="5" name="Picture Placeholder 4" descr="logo.jpg"/>
          <p:cNvPicPr>
            <a:picLocks noGrp="1" noChangeAspect="1"/>
          </p:cNvPicPr>
          <p:nvPr>
            <p:ph type="pic" sz="quarter" idx="15"/>
          </p:nvPr>
        </p:nvPicPr>
        <p:blipFill>
          <a:blip r:embed="rId2"/>
          <a:srcRect l="4815" r="4815"/>
          <a:stretch>
            <a:fillRect/>
          </a:stretch>
        </p:blipFill>
        <p:spPr/>
      </p:pic>
    </p:spTree>
    <p:extLst>
      <p:ext uri="{BB962C8B-B14F-4D97-AF65-F5344CB8AC3E}">
        <p14:creationId xmlns:p14="http://schemas.microsoft.com/office/powerpoint/2010/main" val="142191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Tips on how to start teaching your primary school child about careers at home</a:t>
            </a:r>
            <a:endParaRPr lang="en-US" dirty="0" smtClean="0"/>
          </a:p>
          <a:p>
            <a:endParaRPr lang="en-US" dirty="0"/>
          </a:p>
        </p:txBody>
      </p:sp>
      <p:sp>
        <p:nvSpPr>
          <p:cNvPr id="3" name="Picture Placeholder 2"/>
          <p:cNvSpPr>
            <a:spLocks noGrp="1"/>
          </p:cNvSpPr>
          <p:nvPr>
            <p:ph type="pic" sz="quarter" idx="14"/>
          </p:nvPr>
        </p:nvSpPr>
        <p:spPr/>
      </p:sp>
      <p:pic>
        <p:nvPicPr>
          <p:cNvPr id="7" name="Picture Placeholder 6" descr="logo.jpg"/>
          <p:cNvPicPr>
            <a:picLocks noGrp="1" noChangeAspect="1"/>
          </p:cNvPicPr>
          <p:nvPr>
            <p:ph type="pic" sz="quarter" idx="15"/>
          </p:nvPr>
        </p:nvPicPr>
        <p:blipFill>
          <a:blip r:embed="rId3"/>
          <a:srcRect l="4815" r="4815"/>
          <a:stretch>
            <a:fillRect/>
          </a:stretch>
        </p:blipFill>
        <p:spPr/>
      </p:pic>
      <p:sp>
        <p:nvSpPr>
          <p:cNvPr id="5" name="Rectangle 4"/>
          <p:cNvSpPr/>
          <p:nvPr/>
        </p:nvSpPr>
        <p:spPr>
          <a:xfrm>
            <a:off x="706885" y="1838629"/>
            <a:ext cx="6499131" cy="3170099"/>
          </a:xfrm>
          <a:prstGeom prst="rect">
            <a:avLst/>
          </a:prstGeom>
        </p:spPr>
        <p:txBody>
          <a:bodyPr wrap="square">
            <a:spAutoFit/>
          </a:bodyPr>
          <a:lstStyle/>
          <a:p>
            <a:pPr>
              <a:buFont typeface="Arial" pitchFamily="34" charset="0"/>
              <a:buChar char="•"/>
            </a:pPr>
            <a:r>
              <a:rPr lang="en-GB" sz="2000" b="1" dirty="0" smtClean="0"/>
              <a:t>Talk to your child about careers</a:t>
            </a:r>
          </a:p>
          <a:p>
            <a:pPr lvl="1">
              <a:buFont typeface="Arial" pitchFamily="34" charset="0"/>
              <a:buChar char="•"/>
            </a:pPr>
            <a:r>
              <a:rPr lang="en-GB" sz="2000" dirty="0" smtClean="0"/>
              <a:t>This helps them make connections</a:t>
            </a:r>
          </a:p>
          <a:p>
            <a:pPr>
              <a:buFont typeface="Arial" pitchFamily="34" charset="0"/>
              <a:buChar char="•"/>
            </a:pPr>
            <a:r>
              <a:rPr lang="en-GB" sz="2000" b="1" dirty="0" smtClean="0"/>
              <a:t>Break down gender stereotypes</a:t>
            </a:r>
          </a:p>
          <a:p>
            <a:pPr lvl="1">
              <a:buFont typeface="Arial" pitchFamily="34" charset="0"/>
              <a:buChar char="•"/>
            </a:pPr>
            <a:r>
              <a:rPr lang="en-GB" sz="2000" dirty="0" smtClean="0"/>
              <a:t>Make sure your child is aware they </a:t>
            </a:r>
            <a:br>
              <a:rPr lang="en-GB" sz="2000" dirty="0" smtClean="0"/>
            </a:br>
            <a:r>
              <a:rPr lang="en-GB" sz="2000" dirty="0" smtClean="0"/>
              <a:t>can do any job</a:t>
            </a:r>
          </a:p>
          <a:p>
            <a:pPr>
              <a:buFont typeface="Arial" pitchFamily="34" charset="0"/>
              <a:buChar char="•"/>
            </a:pPr>
            <a:r>
              <a:rPr lang="en-GB" sz="2000" b="1" dirty="0" smtClean="0"/>
              <a:t>Extra-Curricular Activities</a:t>
            </a:r>
          </a:p>
          <a:p>
            <a:pPr lvl="1">
              <a:buFont typeface="Arial" pitchFamily="34" charset="0"/>
              <a:buChar char="•"/>
            </a:pPr>
            <a:r>
              <a:rPr lang="en-GB" sz="2000" dirty="0" smtClean="0"/>
              <a:t>Your child learns new skills and has fun doing it</a:t>
            </a:r>
          </a:p>
          <a:p>
            <a:pPr lvl="1">
              <a:buFont typeface="Arial" pitchFamily="34" charset="0"/>
              <a:buChar char="•"/>
            </a:pPr>
            <a:r>
              <a:rPr lang="en-GB" sz="2000" dirty="0" smtClean="0"/>
              <a:t>Broaden your child’s horizons </a:t>
            </a:r>
          </a:p>
          <a:p>
            <a:pPr>
              <a:buFont typeface="Arial" pitchFamily="34" charset="0"/>
              <a:buChar char="•"/>
            </a:pPr>
            <a:r>
              <a:rPr lang="en-GB" sz="2000" b="1" dirty="0" smtClean="0"/>
              <a:t>Keep Learning yourself</a:t>
            </a:r>
          </a:p>
          <a:p>
            <a:pPr lvl="1">
              <a:buFont typeface="Arial" pitchFamily="34" charset="0"/>
              <a:buChar char="•"/>
            </a:pPr>
            <a:r>
              <a:rPr lang="en-GB" sz="2000" dirty="0" smtClean="0"/>
              <a:t>The more you know the more you can teach your child</a:t>
            </a:r>
          </a:p>
        </p:txBody>
      </p:sp>
      <p:pic>
        <p:nvPicPr>
          <p:cNvPr id="6" name="Picture 5"/>
          <p:cNvPicPr>
            <a:picLocks noChangeAspect="1"/>
          </p:cNvPicPr>
          <p:nvPr/>
        </p:nvPicPr>
        <p:blipFill>
          <a:blip r:embed="rId4"/>
          <a:stretch>
            <a:fillRect/>
          </a:stretch>
        </p:blipFill>
        <p:spPr>
          <a:xfrm>
            <a:off x="7073134" y="1949522"/>
            <a:ext cx="4369722" cy="2913147"/>
          </a:xfrm>
          <a:prstGeom prst="rect">
            <a:avLst/>
          </a:prstGeom>
        </p:spPr>
      </p:pic>
    </p:spTree>
    <p:extLst>
      <p:ext uri="{BB962C8B-B14F-4D97-AF65-F5344CB8AC3E}">
        <p14:creationId xmlns:p14="http://schemas.microsoft.com/office/powerpoint/2010/main" val="97338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Learn more </a:t>
            </a:r>
            <a:endParaRPr lang="en-US" dirty="0"/>
          </a:p>
        </p:txBody>
      </p:sp>
      <p:sp>
        <p:nvSpPr>
          <p:cNvPr id="6" name="Picture Placeholder 5"/>
          <p:cNvSpPr>
            <a:spLocks noGrp="1"/>
          </p:cNvSpPr>
          <p:nvPr>
            <p:ph type="pic" sz="quarter" idx="14"/>
          </p:nvPr>
        </p:nvSpPr>
        <p:spPr/>
      </p:sp>
      <p:pic>
        <p:nvPicPr>
          <p:cNvPr id="12" name="Picture Placeholder 11" descr="logo.jpg"/>
          <p:cNvPicPr>
            <a:picLocks noGrp="1" noChangeAspect="1"/>
          </p:cNvPicPr>
          <p:nvPr>
            <p:ph type="pic" sz="quarter" idx="15"/>
          </p:nvPr>
        </p:nvPicPr>
        <p:blipFill>
          <a:blip r:embed="rId2"/>
          <a:srcRect l="4815" r="4815"/>
          <a:stretch>
            <a:fillRect/>
          </a:stretch>
        </p:blipFill>
        <p:spPr/>
      </p:pic>
      <p:sp>
        <p:nvSpPr>
          <p:cNvPr id="9" name="Text Placeholder 8"/>
          <p:cNvSpPr>
            <a:spLocks noGrp="1"/>
          </p:cNvSpPr>
          <p:nvPr>
            <p:ph type="body" sz="quarter" idx="12"/>
          </p:nvPr>
        </p:nvSpPr>
        <p:spPr>
          <a:xfrm>
            <a:off x="1273653" y="2239934"/>
            <a:ext cx="4553941" cy="3000057"/>
          </a:xfrm>
        </p:spPr>
        <p:txBody>
          <a:bodyPr/>
          <a:lstStyle/>
          <a:p>
            <a:r>
              <a:rPr lang="en-GB" dirty="0">
                <a:hlinkClick r:id="rId3"/>
              </a:rPr>
              <a:t>https://www.prospects.ac.uk</a:t>
            </a:r>
            <a:r>
              <a:rPr lang="en-GB" dirty="0" smtClean="0">
                <a:hlinkClick r:id="rId3"/>
              </a:rPr>
              <a:t>/</a:t>
            </a:r>
            <a:endParaRPr lang="en-GB" dirty="0"/>
          </a:p>
          <a:p>
            <a:r>
              <a:rPr lang="en-GB" dirty="0">
                <a:hlinkClick r:id="rId4"/>
              </a:rPr>
              <a:t>https://www.startprofile.com/</a:t>
            </a:r>
            <a:r>
              <a:rPr lang="en-GB" dirty="0"/>
              <a:t> </a:t>
            </a:r>
          </a:p>
          <a:p>
            <a:r>
              <a:rPr lang="en-GB" dirty="0" smtClean="0">
                <a:hlinkClick r:id="rId5"/>
              </a:rPr>
              <a:t>www.stem.org.uk/primary-computing-resources</a:t>
            </a:r>
            <a:endParaRPr lang="en-GB" dirty="0"/>
          </a:p>
          <a:p>
            <a:r>
              <a:rPr lang="en-GB" dirty="0">
                <a:hlinkClick r:id="rId6"/>
              </a:rPr>
              <a:t>https://successatschool.org/</a:t>
            </a:r>
            <a:r>
              <a:rPr lang="en-GB" dirty="0"/>
              <a:t> </a:t>
            </a:r>
          </a:p>
          <a:p>
            <a:r>
              <a:rPr lang="en-GB" dirty="0" smtClean="0">
                <a:hlinkClick r:id="rId7"/>
              </a:rPr>
              <a:t>www.nationalcareersservice.direct.gov.uk</a:t>
            </a:r>
            <a:endParaRPr lang="en-GB" dirty="0"/>
          </a:p>
          <a:p>
            <a:r>
              <a:rPr lang="en-GB" dirty="0">
                <a:hlinkClick r:id="rId8"/>
              </a:rPr>
              <a:t>https://www.skillsbuilder.org/framework</a:t>
            </a:r>
            <a:r>
              <a:rPr lang="en-GB" dirty="0"/>
              <a:t> </a:t>
            </a:r>
            <a:endParaRPr lang="en-GB" dirty="0" smtClean="0"/>
          </a:p>
          <a:p>
            <a:r>
              <a:rPr lang="en-GB" sz="1600" i="1" dirty="0" smtClean="0"/>
              <a:t>(</a:t>
            </a:r>
            <a:r>
              <a:rPr lang="en-GB" sz="1600" i="1" dirty="0"/>
              <a:t>understanding the 8 essential skills)</a:t>
            </a:r>
          </a:p>
          <a:p>
            <a:endParaRPr lang="en-GB" dirty="0"/>
          </a:p>
        </p:txBody>
      </p:sp>
      <p:sp>
        <p:nvSpPr>
          <p:cNvPr id="11" name="Text Placeholder 4"/>
          <p:cNvSpPr>
            <a:spLocks noGrp="1"/>
          </p:cNvSpPr>
          <p:nvPr>
            <p:ph type="body" sz="quarter" idx="13"/>
          </p:nvPr>
        </p:nvSpPr>
        <p:spPr>
          <a:xfrm>
            <a:off x="6096000" y="2239934"/>
            <a:ext cx="4286887" cy="3000057"/>
          </a:xfrm>
        </p:spPr>
        <p:txBody>
          <a:bodyPr/>
          <a:lstStyle/>
          <a:p>
            <a:r>
              <a:rPr lang="en-GB" dirty="0">
                <a:hlinkClick r:id="rId9"/>
              </a:rPr>
              <a:t>https://icould.com/</a:t>
            </a:r>
            <a:r>
              <a:rPr lang="en-GB" dirty="0"/>
              <a:t> </a:t>
            </a:r>
          </a:p>
          <a:p>
            <a:r>
              <a:rPr lang="en-GB" dirty="0">
                <a:hlinkClick r:id="rId10"/>
              </a:rPr>
              <a:t>https://www.notgoingtouni.co.uk/</a:t>
            </a:r>
            <a:r>
              <a:rPr lang="en-GB" dirty="0"/>
              <a:t> </a:t>
            </a:r>
          </a:p>
          <a:p>
            <a:r>
              <a:rPr lang="en-GB" dirty="0">
                <a:hlinkClick r:id="rId11"/>
              </a:rPr>
              <a:t>https://www.careersbox.co.uk/</a:t>
            </a:r>
            <a:r>
              <a:rPr lang="en-GB" dirty="0"/>
              <a:t> </a:t>
            </a:r>
          </a:p>
          <a:p>
            <a:r>
              <a:rPr lang="en-GB" dirty="0" smtClean="0">
                <a:hlinkClick r:id="rId12"/>
              </a:rPr>
              <a:t>www.stem.org.uk/audience/primary</a:t>
            </a:r>
            <a:endParaRPr lang="en-GB" dirty="0"/>
          </a:p>
          <a:p>
            <a:r>
              <a:rPr lang="en-GB" dirty="0">
                <a:hlinkClick r:id="rId13"/>
              </a:rPr>
              <a:t>https://www.timeout.com/london</a:t>
            </a:r>
            <a:r>
              <a:rPr lang="en-GB" dirty="0"/>
              <a:t> </a:t>
            </a:r>
          </a:p>
          <a:p>
            <a:r>
              <a:rPr lang="en-GB" sz="1600" i="1" dirty="0"/>
              <a:t>(for a list of free activities in London</a:t>
            </a:r>
            <a:r>
              <a:rPr lang="en-GB" sz="1600" i="1" dirty="0" smtClean="0"/>
              <a:t>)</a:t>
            </a:r>
            <a:endParaRPr lang="en-GB" dirty="0"/>
          </a:p>
          <a:p>
            <a:r>
              <a:rPr lang="en-GB" dirty="0">
                <a:solidFill>
                  <a:srgbClr val="FF0066"/>
                </a:solidFill>
              </a:rPr>
              <a:t>*</a:t>
            </a:r>
            <a:r>
              <a:rPr lang="en-GB" i="1" dirty="0">
                <a:solidFill>
                  <a:srgbClr val="FF0066"/>
                </a:solidFill>
              </a:rPr>
              <a:t>Additional handouts provided</a:t>
            </a:r>
          </a:p>
          <a:p>
            <a:endParaRPr lang="en-US" dirty="0"/>
          </a:p>
        </p:txBody>
      </p:sp>
    </p:spTree>
    <p:extLst>
      <p:ext uri="{BB962C8B-B14F-4D97-AF65-F5344CB8AC3E}">
        <p14:creationId xmlns:p14="http://schemas.microsoft.com/office/powerpoint/2010/main" val="119409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Get in touch </a:t>
            </a:r>
            <a:endParaRPr lang="en-US" dirty="0"/>
          </a:p>
        </p:txBody>
      </p:sp>
      <p:sp>
        <p:nvSpPr>
          <p:cNvPr id="3" name="Text Placeholder 2"/>
          <p:cNvSpPr>
            <a:spLocks noGrp="1"/>
          </p:cNvSpPr>
          <p:nvPr>
            <p:ph type="body" sz="quarter" idx="12"/>
          </p:nvPr>
        </p:nvSpPr>
        <p:spPr/>
        <p:txBody>
          <a:bodyPr/>
          <a:lstStyle/>
          <a:p>
            <a:r>
              <a:rPr lang="en-GB" dirty="0" smtClean="0"/>
              <a:t>Email: </a:t>
            </a:r>
            <a:r>
              <a:rPr lang="en-GB" dirty="0" smtClean="0">
                <a:hlinkClick r:id="rId2"/>
              </a:rPr>
              <a:t>info@15billionebp.org</a:t>
            </a:r>
            <a:r>
              <a:rPr lang="en-GB" dirty="0" smtClean="0"/>
              <a:t> or </a:t>
            </a:r>
            <a:r>
              <a:rPr lang="en-GB" dirty="0" smtClean="0">
                <a:hlinkClick r:id="rId3"/>
              </a:rPr>
              <a:t>www.15billionebp.org</a:t>
            </a:r>
            <a:endParaRPr lang="en-GB" dirty="0" smtClean="0"/>
          </a:p>
          <a:p>
            <a:r>
              <a:rPr lang="en-GB" dirty="0" smtClean="0"/>
              <a:t>Phone: 020 8536 3630</a:t>
            </a:r>
          </a:p>
          <a:p>
            <a:r>
              <a:rPr lang="en-GB" dirty="0" smtClean="0"/>
              <a:t>              @15billionebp</a:t>
            </a:r>
          </a:p>
          <a:p>
            <a:endParaRPr lang="en-GB" dirty="0" smtClean="0">
              <a:hlinkClick r:id="rId4"/>
            </a:endParaRPr>
          </a:p>
          <a:p>
            <a:r>
              <a:rPr lang="en-GB" dirty="0" smtClean="0"/>
              <a:t>                </a:t>
            </a:r>
            <a:r>
              <a:rPr lang="en-GB" dirty="0" smtClean="0">
                <a:hlinkClick r:id="rId4"/>
              </a:rPr>
              <a:t>https://uk.linkedin.com/company/15billionebp</a:t>
            </a:r>
            <a:endParaRPr lang="en-GB" dirty="0" smtClean="0"/>
          </a:p>
          <a:p>
            <a:endParaRPr lang="en-GB" dirty="0" smtClean="0"/>
          </a:p>
          <a:p>
            <a:endParaRPr lang="en-GB" dirty="0" smtClean="0"/>
          </a:p>
          <a:p>
            <a:endParaRPr lang="en-GB" dirty="0" smtClean="0"/>
          </a:p>
          <a:p>
            <a:endParaRPr lang="en-US" dirty="0"/>
          </a:p>
        </p:txBody>
      </p:sp>
      <p:sp>
        <p:nvSpPr>
          <p:cNvPr id="4" name="Picture Placeholder 3"/>
          <p:cNvSpPr>
            <a:spLocks noGrp="1"/>
          </p:cNvSpPr>
          <p:nvPr>
            <p:ph type="pic" sz="quarter" idx="14"/>
          </p:nvPr>
        </p:nvSpPr>
        <p:spPr/>
      </p:sp>
      <p:pic>
        <p:nvPicPr>
          <p:cNvPr id="10" name="Picture Placeholder 9" descr="logo.jpg"/>
          <p:cNvPicPr>
            <a:picLocks noGrp="1" noChangeAspect="1"/>
          </p:cNvPicPr>
          <p:nvPr>
            <p:ph type="pic" sz="quarter" idx="15"/>
          </p:nvPr>
        </p:nvPicPr>
        <p:blipFill>
          <a:blip r:embed="rId5"/>
          <a:srcRect l="4815" r="4815"/>
          <a:stretch>
            <a:fillRect/>
          </a:stretch>
        </p:blipFill>
        <p:spPr/>
      </p:pic>
      <p:pic>
        <p:nvPicPr>
          <p:cNvPr id="11266" name="Picture 2" descr="Twitter Background Transparent &amp; PNG Clipart Free Download - YWD"/>
          <p:cNvPicPr>
            <a:picLocks noChangeAspect="1" noChangeArrowheads="1"/>
          </p:cNvPicPr>
          <p:nvPr/>
        </p:nvPicPr>
        <p:blipFill>
          <a:blip r:embed="rId6"/>
          <a:srcRect b="4971"/>
          <a:stretch>
            <a:fillRect/>
          </a:stretch>
        </p:blipFill>
        <p:spPr bwMode="auto">
          <a:xfrm>
            <a:off x="523518" y="3833740"/>
            <a:ext cx="823731" cy="782787"/>
          </a:xfrm>
          <a:prstGeom prst="rect">
            <a:avLst/>
          </a:prstGeom>
          <a:noFill/>
        </p:spPr>
      </p:pic>
      <p:pic>
        <p:nvPicPr>
          <p:cNvPr id="9" name="Picture 8"/>
          <p:cNvPicPr>
            <a:picLocks noChangeAspect="1"/>
          </p:cNvPicPr>
          <p:nvPr/>
        </p:nvPicPr>
        <p:blipFill rotWithShape="1">
          <a:blip r:embed="rId7"/>
          <a:srcRect l="24309" t="26137" r="24981" b="23417"/>
          <a:stretch/>
        </p:blipFill>
        <p:spPr>
          <a:xfrm>
            <a:off x="677984" y="4575016"/>
            <a:ext cx="532023" cy="529247"/>
          </a:xfrm>
          <a:prstGeom prst="rect">
            <a:avLst/>
          </a:prstGeom>
        </p:spPr>
      </p:pic>
    </p:spTree>
    <p:extLst>
      <p:ext uri="{BB962C8B-B14F-4D97-AF65-F5344CB8AC3E}">
        <p14:creationId xmlns:p14="http://schemas.microsoft.com/office/powerpoint/2010/main" val="3951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a:xfrm>
            <a:off x="1273654" y="1594028"/>
            <a:ext cx="7665630" cy="461732"/>
          </a:xfrm>
        </p:spPr>
        <p:txBody>
          <a:bodyPr/>
          <a:lstStyle/>
          <a:p>
            <a:r>
              <a:rPr lang="en-US" dirty="0" smtClean="0"/>
              <a:t>This workshop is intended to provide:</a:t>
            </a:r>
            <a:endParaRPr lang="en-US" dirty="0"/>
          </a:p>
        </p:txBody>
      </p:sp>
      <p:sp>
        <p:nvSpPr>
          <p:cNvPr id="4" name="Text Placeholder 3"/>
          <p:cNvSpPr>
            <a:spLocks noGrp="1"/>
          </p:cNvSpPr>
          <p:nvPr>
            <p:ph type="body" sz="quarter" idx="12"/>
          </p:nvPr>
        </p:nvSpPr>
        <p:spPr>
          <a:xfrm>
            <a:off x="1273653" y="2593797"/>
            <a:ext cx="9241947" cy="3000057"/>
          </a:xfrm>
        </p:spPr>
        <p:txBody>
          <a:bodyPr/>
          <a:lstStyle/>
          <a:p>
            <a:pPr>
              <a:buFont typeface="Arial" pitchFamily="34" charset="0"/>
              <a:buChar char="•"/>
            </a:pPr>
            <a:r>
              <a:rPr lang="en-GB" dirty="0"/>
              <a:t>An introduction for parents and carers on the importance of starting careers learning at primary school </a:t>
            </a:r>
          </a:p>
          <a:p>
            <a:pPr>
              <a:buFont typeface="Arial" pitchFamily="34" charset="0"/>
              <a:buChar char="•"/>
            </a:pPr>
            <a:r>
              <a:rPr lang="en-GB" dirty="0"/>
              <a:t>Understanding of what careers learning looks like at primary age and some of the ways you can teach careers at </a:t>
            </a:r>
            <a:r>
              <a:rPr lang="en-GB" dirty="0" smtClean="0"/>
              <a:t>home</a:t>
            </a:r>
            <a:endParaRPr lang="en-GB" dirty="0"/>
          </a:p>
          <a:p>
            <a:pPr lvl="0">
              <a:buFont typeface="Arial" pitchFamily="34" charset="0"/>
              <a:buChar char="•"/>
            </a:pPr>
            <a:r>
              <a:rPr lang="en-GB" dirty="0"/>
              <a:t>Understanding of how the labour market is predicted to change and what skills your child will need to thrive in the workplace of the future</a:t>
            </a:r>
          </a:p>
          <a:p>
            <a:endParaRPr lang="en-US" dirty="0"/>
          </a:p>
        </p:txBody>
      </p:sp>
      <p:sp>
        <p:nvSpPr>
          <p:cNvPr id="5" name="Picture Placeholder 4"/>
          <p:cNvSpPr>
            <a:spLocks noGrp="1"/>
          </p:cNvSpPr>
          <p:nvPr>
            <p:ph type="pic" sz="quarter" idx="14"/>
          </p:nvPr>
        </p:nvSpPr>
        <p:spPr/>
      </p:sp>
      <p:pic>
        <p:nvPicPr>
          <p:cNvPr id="7" name="Picture Placeholder 6" descr="logo.jpg"/>
          <p:cNvPicPr>
            <a:picLocks noGrp="1" noChangeAspect="1"/>
          </p:cNvPicPr>
          <p:nvPr>
            <p:ph type="pic" sz="quarter" idx="15"/>
          </p:nvPr>
        </p:nvPicPr>
        <p:blipFill>
          <a:blip r:embed="rId3"/>
          <a:srcRect l="4815" r="4815"/>
          <a:stretch>
            <a:fillRect/>
          </a:stretch>
        </p:blipFill>
        <p:spPr/>
      </p:pic>
    </p:spTree>
    <p:extLst>
      <p:ext uri="{BB962C8B-B14F-4D97-AF65-F5344CB8AC3E}">
        <p14:creationId xmlns:p14="http://schemas.microsoft.com/office/powerpoint/2010/main" val="334036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a:xfrm>
            <a:off x="1137174" y="1594028"/>
            <a:ext cx="9726442" cy="461732"/>
          </a:xfrm>
        </p:spPr>
        <p:txBody>
          <a:bodyPr/>
          <a:lstStyle/>
          <a:p>
            <a:r>
              <a:rPr lang="en-GB" dirty="0" smtClean="0"/>
              <a:t>Why Teach Primary Age Students About Careers?</a:t>
            </a:r>
            <a:endParaRPr lang="en-US" dirty="0"/>
          </a:p>
        </p:txBody>
      </p:sp>
      <p:sp>
        <p:nvSpPr>
          <p:cNvPr id="4" name="Text Placeholder 3"/>
          <p:cNvSpPr>
            <a:spLocks noGrp="1"/>
          </p:cNvSpPr>
          <p:nvPr>
            <p:ph type="body" sz="quarter" idx="12"/>
          </p:nvPr>
        </p:nvSpPr>
        <p:spPr>
          <a:xfrm>
            <a:off x="1273653" y="2552853"/>
            <a:ext cx="9241947" cy="3000057"/>
          </a:xfrm>
        </p:spPr>
        <p:txBody>
          <a:bodyPr/>
          <a:lstStyle/>
          <a:p>
            <a:pPr>
              <a:buFont typeface="Arial" pitchFamily="34" charset="0"/>
              <a:buChar char="•"/>
            </a:pPr>
            <a:r>
              <a:rPr lang="en-GB" dirty="0"/>
              <a:t>Engaging children early starts them thinking about the </a:t>
            </a:r>
            <a:r>
              <a:rPr lang="en-GB" dirty="0" smtClean="0"/>
              <a:t>future</a:t>
            </a:r>
            <a:endParaRPr lang="en-GB" dirty="0"/>
          </a:p>
          <a:p>
            <a:pPr>
              <a:buFont typeface="Arial" pitchFamily="34" charset="0"/>
              <a:buChar char="•"/>
            </a:pPr>
            <a:r>
              <a:rPr lang="en-GB" dirty="0"/>
              <a:t>The topics that children find </a:t>
            </a:r>
            <a:r>
              <a:rPr lang="en-GB" dirty="0" smtClean="0"/>
              <a:t>interesting </a:t>
            </a:r>
            <a:r>
              <a:rPr lang="en-GB" dirty="0"/>
              <a:t>early on will influence their </a:t>
            </a:r>
            <a:r>
              <a:rPr lang="en-GB" dirty="0" smtClean="0"/>
              <a:t>decisions </a:t>
            </a:r>
            <a:r>
              <a:rPr lang="en-GB" dirty="0"/>
              <a:t>and </a:t>
            </a:r>
            <a:r>
              <a:rPr lang="en-GB" dirty="0" smtClean="0"/>
              <a:t> subject </a:t>
            </a:r>
            <a:r>
              <a:rPr lang="en-GB" dirty="0"/>
              <a:t>choices in secondary </a:t>
            </a:r>
            <a:r>
              <a:rPr lang="en-GB" dirty="0" smtClean="0"/>
              <a:t>school</a:t>
            </a:r>
            <a:endParaRPr lang="en-GB" dirty="0"/>
          </a:p>
          <a:p>
            <a:pPr>
              <a:buFont typeface="Arial" pitchFamily="34" charset="0"/>
              <a:buChar char="•"/>
            </a:pPr>
            <a:r>
              <a:rPr lang="en-GB" dirty="0"/>
              <a:t>Childhood experiences are the foundation </a:t>
            </a:r>
            <a:r>
              <a:rPr lang="en-GB" dirty="0" smtClean="0"/>
              <a:t>of </a:t>
            </a:r>
            <a:r>
              <a:rPr lang="en-GB" dirty="0"/>
              <a:t>later </a:t>
            </a:r>
            <a:r>
              <a:rPr lang="en-GB" dirty="0" smtClean="0"/>
              <a:t>life</a:t>
            </a:r>
            <a:endParaRPr lang="en-GB" dirty="0"/>
          </a:p>
          <a:p>
            <a:pPr>
              <a:buFont typeface="Arial" pitchFamily="34" charset="0"/>
              <a:buChar char="•"/>
            </a:pPr>
            <a:r>
              <a:rPr lang="en-GB" dirty="0"/>
              <a:t>Children’s observations of the world around them matter and make lasting impressions</a:t>
            </a:r>
          </a:p>
        </p:txBody>
      </p:sp>
      <p:sp>
        <p:nvSpPr>
          <p:cNvPr id="5" name="Picture Placeholder 4"/>
          <p:cNvSpPr>
            <a:spLocks noGrp="1"/>
          </p:cNvSpPr>
          <p:nvPr>
            <p:ph type="pic" sz="quarter" idx="14"/>
          </p:nvPr>
        </p:nvSpPr>
        <p:spPr/>
      </p:sp>
      <p:pic>
        <p:nvPicPr>
          <p:cNvPr id="7" name="Picture Placeholder 6" descr="logo.jpg"/>
          <p:cNvPicPr>
            <a:picLocks noGrp="1" noChangeAspect="1"/>
          </p:cNvPicPr>
          <p:nvPr>
            <p:ph type="pic" sz="quarter" idx="15"/>
          </p:nvPr>
        </p:nvPicPr>
        <p:blipFill>
          <a:blip r:embed="rId3"/>
          <a:srcRect l="4815" r="4815"/>
          <a:stretch>
            <a:fillRect/>
          </a:stretch>
        </p:blipFill>
        <p:spPr/>
      </p:pic>
    </p:spTree>
    <p:extLst>
      <p:ext uri="{BB962C8B-B14F-4D97-AF65-F5344CB8AC3E}">
        <p14:creationId xmlns:p14="http://schemas.microsoft.com/office/powerpoint/2010/main" val="334036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Current Job Market</a:t>
            </a:r>
            <a:endParaRPr lang="en-US" dirty="0"/>
          </a:p>
        </p:txBody>
      </p:sp>
      <p:sp>
        <p:nvSpPr>
          <p:cNvPr id="3" name="Picture Placeholder 2"/>
          <p:cNvSpPr>
            <a:spLocks noGrp="1"/>
          </p:cNvSpPr>
          <p:nvPr>
            <p:ph type="pic" sz="quarter" idx="14"/>
          </p:nvPr>
        </p:nvSpPr>
        <p:spPr/>
      </p:sp>
      <p:pic>
        <p:nvPicPr>
          <p:cNvPr id="5" name="Picture Placeholder 4" descr="logo.jpg"/>
          <p:cNvPicPr>
            <a:picLocks noGrp="1" noChangeAspect="1"/>
          </p:cNvPicPr>
          <p:nvPr>
            <p:ph type="pic" sz="quarter" idx="15"/>
          </p:nvPr>
        </p:nvPicPr>
        <p:blipFill>
          <a:blip r:embed="rId2"/>
          <a:srcRect l="4815" r="4815"/>
          <a:stretch>
            <a:fillRect/>
          </a:stretch>
        </p:blipFill>
        <p:spPr/>
      </p:pic>
    </p:spTree>
    <p:extLst>
      <p:ext uri="{BB962C8B-B14F-4D97-AF65-F5344CB8AC3E}">
        <p14:creationId xmlns:p14="http://schemas.microsoft.com/office/powerpoint/2010/main" val="19420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Overview</a:t>
            </a:r>
            <a:endParaRPr lang="en-US" dirty="0"/>
          </a:p>
        </p:txBody>
      </p:sp>
      <p:pic>
        <p:nvPicPr>
          <p:cNvPr id="8" name="Picture Placeholder 7" descr="Desks.png"/>
          <p:cNvPicPr>
            <a:picLocks noGrp="1" noChangeAspect="1"/>
          </p:cNvPicPr>
          <p:nvPr>
            <p:ph type="pic" sz="quarter" idx="13"/>
          </p:nvPr>
        </p:nvPicPr>
        <p:blipFill>
          <a:blip r:embed="rId3"/>
          <a:srcRect l="4611" r="4611"/>
          <a:stretch>
            <a:fillRect/>
          </a:stretch>
        </p:blipFill>
        <p:spPr/>
      </p:pic>
      <p:sp>
        <p:nvSpPr>
          <p:cNvPr id="5" name="Text Placeholder 4"/>
          <p:cNvSpPr>
            <a:spLocks noGrp="1"/>
          </p:cNvSpPr>
          <p:nvPr>
            <p:ph type="body" sz="quarter" idx="12"/>
          </p:nvPr>
        </p:nvSpPr>
        <p:spPr/>
        <p:txBody>
          <a:bodyPr/>
          <a:lstStyle/>
          <a:p>
            <a:pPr>
              <a:buFont typeface="Arial" pitchFamily="34" charset="0"/>
              <a:buChar char="•"/>
            </a:pPr>
            <a:r>
              <a:rPr lang="en-GB" dirty="0"/>
              <a:t>Many traditional careers in decline </a:t>
            </a:r>
          </a:p>
          <a:p>
            <a:pPr>
              <a:buFont typeface="Arial" pitchFamily="34" charset="0"/>
              <a:buChar char="•"/>
            </a:pPr>
            <a:r>
              <a:rPr lang="en-GB" dirty="0"/>
              <a:t>University students’ skills are not always matching employer needs</a:t>
            </a:r>
          </a:p>
          <a:p>
            <a:pPr>
              <a:buFont typeface="Arial" pitchFamily="34" charset="0"/>
              <a:buChar char="•"/>
            </a:pPr>
            <a:r>
              <a:rPr lang="en-GB" dirty="0" smtClean="0"/>
              <a:t>Employers </a:t>
            </a:r>
            <a:r>
              <a:rPr lang="en-GB" dirty="0"/>
              <a:t>state that young people are </a:t>
            </a:r>
            <a:r>
              <a:rPr lang="en-GB" dirty="0" smtClean="0"/>
              <a:t> not </a:t>
            </a:r>
            <a:r>
              <a:rPr lang="en-GB" dirty="0"/>
              <a:t>entering job market with the right skills </a:t>
            </a:r>
          </a:p>
          <a:p>
            <a:endParaRPr lang="en-US" dirty="0"/>
          </a:p>
        </p:txBody>
      </p:sp>
      <p:sp>
        <p:nvSpPr>
          <p:cNvPr id="6" name="Picture Placeholder 5"/>
          <p:cNvSpPr>
            <a:spLocks noGrp="1"/>
          </p:cNvSpPr>
          <p:nvPr>
            <p:ph type="pic" sz="quarter" idx="14"/>
          </p:nvPr>
        </p:nvSpPr>
        <p:spPr/>
      </p:sp>
      <p:pic>
        <p:nvPicPr>
          <p:cNvPr id="9" name="Picture Placeholder 8" descr="logo.jpg"/>
          <p:cNvPicPr>
            <a:picLocks noGrp="1" noChangeAspect="1"/>
          </p:cNvPicPr>
          <p:nvPr>
            <p:ph type="pic" sz="quarter" idx="15"/>
          </p:nvPr>
        </p:nvPicPr>
        <p:blipFill>
          <a:blip r:embed="rId4"/>
          <a:srcRect l="4815" r="4815"/>
          <a:stretch>
            <a:fillRect/>
          </a:stretch>
        </p:blipFill>
        <p:spPr/>
      </p:pic>
    </p:spTree>
    <p:extLst>
      <p:ext uri="{BB962C8B-B14F-4D97-AF65-F5344CB8AC3E}">
        <p14:creationId xmlns:p14="http://schemas.microsoft.com/office/powerpoint/2010/main" val="138371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r>
              <a:rPr lang="en-US" dirty="0" smtClean="0"/>
              <a:t>How work is predicted to change</a:t>
            </a:r>
            <a:endParaRPr lang="en-US" dirty="0"/>
          </a:p>
        </p:txBody>
      </p:sp>
      <p:sp>
        <p:nvSpPr>
          <p:cNvPr id="4" name="Text Placeholder 3"/>
          <p:cNvSpPr>
            <a:spLocks noGrp="1"/>
          </p:cNvSpPr>
          <p:nvPr>
            <p:ph type="body" sz="quarter" idx="12"/>
          </p:nvPr>
        </p:nvSpPr>
        <p:spPr>
          <a:xfrm>
            <a:off x="1273653" y="2594782"/>
            <a:ext cx="4472054" cy="3000057"/>
          </a:xfrm>
        </p:spPr>
        <p:txBody>
          <a:bodyPr/>
          <a:lstStyle/>
          <a:p>
            <a:pPr>
              <a:buFont typeface="Arial" pitchFamily="34" charset="0"/>
              <a:buChar char="•"/>
            </a:pPr>
            <a:r>
              <a:rPr lang="en-GB" dirty="0"/>
              <a:t>More freelancing &amp; contract </a:t>
            </a:r>
            <a:r>
              <a:rPr lang="en-GB" dirty="0" smtClean="0"/>
              <a:t>work</a:t>
            </a:r>
            <a:endParaRPr lang="en-GB" dirty="0"/>
          </a:p>
          <a:p>
            <a:pPr>
              <a:buFont typeface="Arial" pitchFamily="34" charset="0"/>
              <a:buChar char="•"/>
            </a:pPr>
            <a:r>
              <a:rPr lang="en-GB" dirty="0"/>
              <a:t>Changing careers is </a:t>
            </a:r>
            <a:r>
              <a:rPr lang="en-GB" dirty="0" smtClean="0"/>
              <a:t>okay</a:t>
            </a:r>
            <a:endParaRPr lang="en-GB" dirty="0"/>
          </a:p>
          <a:p>
            <a:pPr>
              <a:buFont typeface="Arial" pitchFamily="34" charset="0"/>
              <a:buChar char="•"/>
            </a:pPr>
            <a:r>
              <a:rPr lang="en-GB" dirty="0"/>
              <a:t>Technology will be </a:t>
            </a:r>
            <a:r>
              <a:rPr lang="en-GB" dirty="0" smtClean="0"/>
              <a:t>important</a:t>
            </a:r>
            <a:endParaRPr lang="en-GB" dirty="0"/>
          </a:p>
          <a:p>
            <a:pPr>
              <a:buFont typeface="Arial" pitchFamily="34" charset="0"/>
              <a:buChar char="•"/>
            </a:pPr>
            <a:r>
              <a:rPr lang="en-GB" dirty="0"/>
              <a:t>Focus on essential </a:t>
            </a:r>
            <a:r>
              <a:rPr lang="en-GB" dirty="0" smtClean="0"/>
              <a:t>skills/entrepreneurial </a:t>
            </a:r>
            <a:r>
              <a:rPr lang="en-GB" dirty="0"/>
              <a:t>mind-set for any work </a:t>
            </a:r>
            <a:r>
              <a:rPr lang="en-GB" dirty="0" smtClean="0"/>
              <a:t>environment</a:t>
            </a:r>
            <a:endParaRPr lang="en-GB" dirty="0"/>
          </a:p>
          <a:p>
            <a:pPr>
              <a:buFont typeface="Arial" pitchFamily="34" charset="0"/>
              <a:buChar char="•"/>
            </a:pPr>
            <a:r>
              <a:rPr lang="en-GB" dirty="0"/>
              <a:t>Students need to be realistic about work</a:t>
            </a:r>
          </a:p>
          <a:p>
            <a:endParaRPr lang="en-US" dirty="0"/>
          </a:p>
        </p:txBody>
      </p:sp>
      <p:sp>
        <p:nvSpPr>
          <p:cNvPr id="6" name="Picture Placeholder 5"/>
          <p:cNvSpPr>
            <a:spLocks noGrp="1"/>
          </p:cNvSpPr>
          <p:nvPr>
            <p:ph type="pic" sz="quarter" idx="14"/>
          </p:nvPr>
        </p:nvSpPr>
        <p:spPr/>
      </p:sp>
      <p:pic>
        <p:nvPicPr>
          <p:cNvPr id="9" name="Picture Placeholder 8" descr="logo.jpg"/>
          <p:cNvPicPr>
            <a:picLocks noGrp="1" noChangeAspect="1"/>
          </p:cNvPicPr>
          <p:nvPr>
            <p:ph type="pic" sz="quarter" idx="15"/>
          </p:nvPr>
        </p:nvPicPr>
        <p:blipFill>
          <a:blip r:embed="rId3"/>
          <a:srcRect l="4815" r="4815"/>
          <a:stretch>
            <a:fillRect/>
          </a:stretch>
        </p:blipFill>
        <p:spPr/>
      </p:pic>
      <p:pic>
        <p:nvPicPr>
          <p:cNvPr id="8" name="Picture 7"/>
          <p:cNvPicPr>
            <a:picLocks noChangeAspect="1"/>
          </p:cNvPicPr>
          <p:nvPr/>
        </p:nvPicPr>
        <p:blipFill rotWithShape="1">
          <a:blip r:embed="rId4"/>
          <a:srcRect l="25038" r="24769"/>
          <a:stretch/>
        </p:blipFill>
        <p:spPr>
          <a:xfrm>
            <a:off x="6900994" y="2335469"/>
            <a:ext cx="3525896" cy="3219689"/>
          </a:xfrm>
          <a:prstGeom prst="rect">
            <a:avLst/>
          </a:prstGeom>
        </p:spPr>
      </p:pic>
    </p:spTree>
    <p:extLst>
      <p:ext uri="{BB962C8B-B14F-4D97-AF65-F5344CB8AC3E}">
        <p14:creationId xmlns:p14="http://schemas.microsoft.com/office/powerpoint/2010/main" val="119409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p:txBody>
          <a:bodyPr/>
          <a:lstStyle/>
          <a:p>
            <a:r>
              <a:rPr lang="en-US" dirty="0" smtClean="0"/>
              <a:t>Sectors predicted to grow are:</a:t>
            </a:r>
            <a:endParaRPr lang="en-US" dirty="0"/>
          </a:p>
        </p:txBody>
      </p:sp>
      <p:sp>
        <p:nvSpPr>
          <p:cNvPr id="9" name="Text Placeholder 8"/>
          <p:cNvSpPr>
            <a:spLocks noGrp="1"/>
          </p:cNvSpPr>
          <p:nvPr>
            <p:ph type="body" sz="quarter" idx="14"/>
          </p:nvPr>
        </p:nvSpPr>
        <p:spPr/>
        <p:txBody>
          <a:bodyPr/>
          <a:lstStyle/>
          <a:p>
            <a:r>
              <a:rPr lang="en-GB" dirty="0" smtClean="0"/>
              <a:t>Creative Industries</a:t>
            </a:r>
            <a:endParaRPr lang="en-GB" i="1" dirty="0" smtClean="0"/>
          </a:p>
          <a:p>
            <a:r>
              <a:rPr lang="en-GB" dirty="0" smtClean="0"/>
              <a:t>Food Services</a:t>
            </a:r>
          </a:p>
          <a:p>
            <a:r>
              <a:rPr lang="en-GB" dirty="0" smtClean="0"/>
              <a:t>Property &amp; Housing Services</a:t>
            </a:r>
            <a:endParaRPr lang="en-GB" i="1" dirty="0" smtClean="0"/>
          </a:p>
          <a:p>
            <a:r>
              <a:rPr lang="en-GB" dirty="0" smtClean="0"/>
              <a:t>Healthcare &amp; Dentistry </a:t>
            </a:r>
          </a:p>
          <a:p>
            <a:pPr>
              <a:buNone/>
            </a:pPr>
            <a:endParaRPr lang="en-GB" dirty="0" smtClean="0"/>
          </a:p>
          <a:p>
            <a:endParaRPr lang="en-US" dirty="0"/>
          </a:p>
        </p:txBody>
      </p:sp>
      <p:sp>
        <p:nvSpPr>
          <p:cNvPr id="11" name="Picture Placeholder 10"/>
          <p:cNvSpPr>
            <a:spLocks noGrp="1"/>
          </p:cNvSpPr>
          <p:nvPr>
            <p:ph type="pic" sz="quarter" idx="16"/>
          </p:nvPr>
        </p:nvSpPr>
        <p:spPr/>
      </p:sp>
      <p:pic>
        <p:nvPicPr>
          <p:cNvPr id="16" name="Picture Placeholder 15" descr="logo.jpg"/>
          <p:cNvPicPr>
            <a:picLocks noGrp="1" noChangeAspect="1"/>
          </p:cNvPicPr>
          <p:nvPr>
            <p:ph type="pic" sz="quarter" idx="17"/>
          </p:nvPr>
        </p:nvPicPr>
        <p:blipFill>
          <a:blip r:embed="rId3"/>
          <a:srcRect l="4815" r="4815"/>
          <a:stretch>
            <a:fillRect/>
          </a:stretch>
        </p:blipFill>
        <p:spPr/>
      </p:pic>
      <p:sp>
        <p:nvSpPr>
          <p:cNvPr id="15" name="Text Placeholder 9"/>
          <p:cNvSpPr>
            <a:spLocks noGrp="1"/>
          </p:cNvSpPr>
          <p:nvPr>
            <p:ph type="body" sz="quarter" idx="15"/>
          </p:nvPr>
        </p:nvSpPr>
        <p:spPr>
          <a:xfrm>
            <a:off x="6105145" y="2374839"/>
            <a:ext cx="4286887" cy="3000057"/>
          </a:xfrm>
        </p:spPr>
        <p:txBody>
          <a:bodyPr/>
          <a:lstStyle/>
          <a:p>
            <a:r>
              <a:rPr lang="en-GB" dirty="0" smtClean="0"/>
              <a:t>Biotechnology</a:t>
            </a:r>
          </a:p>
          <a:p>
            <a:r>
              <a:rPr lang="en-GB" dirty="0" smtClean="0"/>
              <a:t>Technology </a:t>
            </a:r>
          </a:p>
          <a:p>
            <a:r>
              <a:rPr lang="en-GB" dirty="0" smtClean="0"/>
              <a:t>Managing Data</a:t>
            </a:r>
          </a:p>
          <a:p>
            <a:endParaRPr lang="en-US" dirty="0"/>
          </a:p>
        </p:txBody>
      </p:sp>
    </p:spTree>
    <p:extLst>
      <p:ext uri="{BB962C8B-B14F-4D97-AF65-F5344CB8AC3E}">
        <p14:creationId xmlns:p14="http://schemas.microsoft.com/office/powerpoint/2010/main" val="210258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678620" cy="795576"/>
          </a:xfrm>
        </p:spPr>
        <p:txBody>
          <a:bodyPr/>
          <a:lstStyle/>
          <a:p>
            <a:r>
              <a:rPr lang="en-GB" dirty="0" smtClean="0"/>
              <a:t>Entrepreneurial Mind-Set</a:t>
            </a:r>
            <a:endParaRPr lang="en-US" dirty="0"/>
          </a:p>
        </p:txBody>
      </p:sp>
      <p:sp>
        <p:nvSpPr>
          <p:cNvPr id="3" name="Picture Placeholder 2"/>
          <p:cNvSpPr>
            <a:spLocks noGrp="1"/>
          </p:cNvSpPr>
          <p:nvPr>
            <p:ph type="pic" sz="quarter" idx="14"/>
          </p:nvPr>
        </p:nvSpPr>
        <p:spPr/>
      </p:sp>
      <p:pic>
        <p:nvPicPr>
          <p:cNvPr id="5" name="Picture Placeholder 4" descr="logo.jpg"/>
          <p:cNvPicPr>
            <a:picLocks noGrp="1" noChangeAspect="1"/>
          </p:cNvPicPr>
          <p:nvPr>
            <p:ph type="pic" sz="quarter" idx="15"/>
          </p:nvPr>
        </p:nvPicPr>
        <p:blipFill>
          <a:blip r:embed="rId2"/>
          <a:srcRect l="4815" r="4815"/>
          <a:stretch>
            <a:fillRect/>
          </a:stretch>
        </p:blipFill>
        <p:spPr/>
      </p:pic>
    </p:spTree>
    <p:extLst>
      <p:ext uri="{BB962C8B-B14F-4D97-AF65-F5344CB8AC3E}">
        <p14:creationId xmlns:p14="http://schemas.microsoft.com/office/powerpoint/2010/main" val="142191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endParaRPr lang="en-US"/>
          </a:p>
        </p:txBody>
      </p:sp>
      <p:sp>
        <p:nvSpPr>
          <p:cNvPr id="8" name="Text Placeholder 7"/>
          <p:cNvSpPr>
            <a:spLocks noGrp="1"/>
          </p:cNvSpPr>
          <p:nvPr>
            <p:ph type="body" sz="quarter" idx="11"/>
          </p:nvPr>
        </p:nvSpPr>
        <p:spPr>
          <a:xfrm>
            <a:off x="1164469" y="1594028"/>
            <a:ext cx="9589965" cy="461732"/>
          </a:xfrm>
        </p:spPr>
        <p:txBody>
          <a:bodyPr/>
          <a:lstStyle/>
          <a:p>
            <a:r>
              <a:rPr lang="en-GB" dirty="0" smtClean="0"/>
              <a:t>Entrepreneurial mind-set is having the ability to:</a:t>
            </a:r>
            <a:endParaRPr lang="en-US" dirty="0"/>
          </a:p>
        </p:txBody>
      </p:sp>
      <p:sp>
        <p:nvSpPr>
          <p:cNvPr id="9" name="Text Placeholder 8"/>
          <p:cNvSpPr>
            <a:spLocks noGrp="1"/>
          </p:cNvSpPr>
          <p:nvPr>
            <p:ph type="body" sz="quarter" idx="14"/>
          </p:nvPr>
        </p:nvSpPr>
        <p:spPr>
          <a:xfrm>
            <a:off x="1273652" y="2238359"/>
            <a:ext cx="5481989" cy="3000057"/>
          </a:xfrm>
        </p:spPr>
        <p:txBody>
          <a:bodyPr/>
          <a:lstStyle/>
          <a:p>
            <a:r>
              <a:rPr lang="en-GB" dirty="0" smtClean="0"/>
              <a:t>Spot opportunities </a:t>
            </a:r>
          </a:p>
          <a:p>
            <a:r>
              <a:rPr lang="en-GB" dirty="0" smtClean="0"/>
              <a:t>Take advantage of available resources</a:t>
            </a:r>
          </a:p>
          <a:p>
            <a:r>
              <a:rPr lang="en-GB" dirty="0" smtClean="0"/>
              <a:t>Overcome challenges</a:t>
            </a:r>
          </a:p>
          <a:p>
            <a:r>
              <a:rPr lang="en-GB" dirty="0" smtClean="0"/>
              <a:t>Accept responsibility</a:t>
            </a:r>
          </a:p>
          <a:p>
            <a:r>
              <a:rPr lang="en-GB" dirty="0" smtClean="0"/>
              <a:t>Continue learning and improving</a:t>
            </a:r>
          </a:p>
          <a:p>
            <a:endParaRPr lang="en-US" dirty="0"/>
          </a:p>
        </p:txBody>
      </p:sp>
      <p:sp>
        <p:nvSpPr>
          <p:cNvPr id="11" name="Picture Placeholder 10"/>
          <p:cNvSpPr>
            <a:spLocks noGrp="1"/>
          </p:cNvSpPr>
          <p:nvPr>
            <p:ph type="pic" sz="quarter" idx="16"/>
          </p:nvPr>
        </p:nvSpPr>
        <p:spPr/>
      </p:sp>
      <p:pic>
        <p:nvPicPr>
          <p:cNvPr id="14" name="Picture Placeholder 13" descr="logo.jpg"/>
          <p:cNvPicPr>
            <a:picLocks noGrp="1" noChangeAspect="1"/>
          </p:cNvPicPr>
          <p:nvPr>
            <p:ph type="pic" sz="quarter" idx="17"/>
          </p:nvPr>
        </p:nvPicPr>
        <p:blipFill>
          <a:blip r:embed="rId3"/>
          <a:srcRect l="4815" r="4815"/>
          <a:stretch>
            <a:fillRect/>
          </a:stretch>
        </p:blipFill>
        <p:spPr/>
      </p:pic>
      <p:pic>
        <p:nvPicPr>
          <p:cNvPr id="13" name="Picture 12"/>
          <p:cNvPicPr>
            <a:picLocks noChangeAspect="1"/>
          </p:cNvPicPr>
          <p:nvPr/>
        </p:nvPicPr>
        <p:blipFill>
          <a:blip r:embed="rId4"/>
          <a:stretch>
            <a:fillRect/>
          </a:stretch>
        </p:blipFill>
        <p:spPr>
          <a:xfrm>
            <a:off x="6126141" y="2698945"/>
            <a:ext cx="4283215" cy="2241549"/>
          </a:xfrm>
          <a:prstGeom prst="rect">
            <a:avLst/>
          </a:prstGeom>
        </p:spPr>
      </p:pic>
    </p:spTree>
    <p:extLst>
      <p:ext uri="{BB962C8B-B14F-4D97-AF65-F5344CB8AC3E}">
        <p14:creationId xmlns:p14="http://schemas.microsoft.com/office/powerpoint/2010/main" val="2102580461"/>
      </p:ext>
    </p:extLst>
  </p:cSld>
  <p:clrMapOvr>
    <a:masterClrMapping/>
  </p:clrMapOvr>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 CEC_Primary Toolkit_Resource template</Template>
  <TotalTime>282</TotalTime>
  <Words>1034</Words>
  <Application>Microsoft Office PowerPoint</Application>
  <PresentationFormat>Widescreen</PresentationFormat>
  <Paragraphs>182</Paragraphs>
  <Slides>19</Slides>
  <Notes>12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Calibri Light</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Nina staebler</cp:lastModifiedBy>
  <cp:revision>32</cp:revision>
  <dcterms:created xsi:type="dcterms:W3CDTF">2020-03-30T12:59:08Z</dcterms:created>
  <dcterms:modified xsi:type="dcterms:W3CDTF">2020-04-30T11:09:19Z</dcterms:modified>
</cp:coreProperties>
</file>