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8" r:id="rId3"/>
  </p:sldMasterIdLst>
  <p:handoutMasterIdLst>
    <p:handoutMasterId r:id="rId16"/>
  </p:handoutMasterIdLst>
  <p:sldIdLst>
    <p:sldId id="271" r:id="rId4"/>
    <p:sldId id="272" r:id="rId5"/>
    <p:sldId id="277" r:id="rId6"/>
    <p:sldId id="285" r:id="rId7"/>
    <p:sldId id="286" r:id="rId8"/>
    <p:sldId id="287" r:id="rId9"/>
    <p:sldId id="288" r:id="rId10"/>
    <p:sldId id="289" r:id="rId11"/>
    <p:sldId id="290" r:id="rId12"/>
    <p:sldId id="291" r:id="rId13"/>
    <p:sldId id="292"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B2"/>
    <a:srgbClr val="E9B562"/>
    <a:srgbClr val="F7B01E"/>
    <a:srgbClr val="EE6E50"/>
    <a:srgbClr val="535E91"/>
    <a:srgbClr val="F04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86"/>
    <p:restoredTop sz="97638"/>
  </p:normalViewPr>
  <p:slideViewPr>
    <p:cSldViewPr snapToGrid="0" snapToObjects="1">
      <p:cViewPr varScale="1">
        <p:scale>
          <a:sx n="114" d="100"/>
          <a:sy n="114" d="100"/>
        </p:scale>
        <p:origin x="972" y="84"/>
      </p:cViewPr>
      <p:guideLst/>
    </p:cSldViewPr>
  </p:slideViewPr>
  <p:notesTextViewPr>
    <p:cViewPr>
      <p:scale>
        <a:sx n="1" d="1"/>
        <a:sy n="1" d="1"/>
      </p:scale>
      <p:origin x="0" y="0"/>
    </p:cViewPr>
  </p:notesText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4/30/2020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alice.handelman-Pedroza@literacytrust.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9414" y="1156759"/>
            <a:ext cx="6218023" cy="936703"/>
          </a:xfrm>
        </p:spPr>
        <p:txBody>
          <a:bodyPr/>
          <a:lstStyle/>
          <a:p>
            <a:r>
              <a:rPr lang="en-GB" dirty="0"/>
              <a:t>Dream Big job hunt lesson</a:t>
            </a:r>
          </a:p>
        </p:txBody>
      </p:sp>
      <p:sp>
        <p:nvSpPr>
          <p:cNvPr id="4" name="Text Placeholder 3"/>
          <p:cNvSpPr>
            <a:spLocks noGrp="1"/>
          </p:cNvSpPr>
          <p:nvPr>
            <p:ph type="body" sz="quarter" idx="12"/>
          </p:nvPr>
        </p:nvSpPr>
        <p:spPr/>
        <p:txBody>
          <a:bodyPr/>
          <a:lstStyle/>
          <a:p>
            <a:r>
              <a:rPr lang="en-US" dirty="0"/>
              <a:t>Alice Handelman-Pedroza, Senior Project Manager, 06/04/2020</a:t>
            </a:r>
          </a:p>
          <a:p>
            <a:endParaRPr lang="en-US" dirty="0"/>
          </a:p>
        </p:txBody>
      </p:sp>
      <p:pic>
        <p:nvPicPr>
          <p:cNvPr id="7" name="Picture 6">
            <a:extLst>
              <a:ext uri="{FF2B5EF4-FFF2-40B4-BE49-F238E27FC236}">
                <a16:creationId xmlns:a16="http://schemas.microsoft.com/office/drawing/2014/main" id="{F1C6391E-E8CB-419B-9E18-D694050F5C9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8614" y="5575052"/>
            <a:ext cx="1362075" cy="1362075"/>
          </a:xfrm>
          <a:prstGeom prst="rect">
            <a:avLst/>
          </a:prstGeom>
          <a:noFill/>
          <a:ln>
            <a:noFill/>
          </a:ln>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Grouping flashcards</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pic>
        <p:nvPicPr>
          <p:cNvPr id="20" name="Picture 19"/>
          <p:cNvPicPr>
            <a:picLocks noChangeAspect="1"/>
          </p:cNvPicPr>
          <p:nvPr/>
        </p:nvPicPr>
        <p:blipFill rotWithShape="1">
          <a:blip r:embed="rId2"/>
          <a:srcRect l="5747" t="10412" r="56178" b="3343"/>
          <a:stretch/>
        </p:blipFill>
        <p:spPr>
          <a:xfrm rot="5400000">
            <a:off x="858302" y="1737822"/>
            <a:ext cx="2533757" cy="3587093"/>
          </a:xfrm>
          <a:prstGeom prst="rect">
            <a:avLst/>
          </a:prstGeom>
        </p:spPr>
      </p:pic>
      <p:pic>
        <p:nvPicPr>
          <p:cNvPr id="21" name="Picture 20"/>
          <p:cNvPicPr>
            <a:picLocks noChangeAspect="1"/>
          </p:cNvPicPr>
          <p:nvPr/>
        </p:nvPicPr>
        <p:blipFill rotWithShape="1">
          <a:blip r:embed="rId2"/>
          <a:srcRect l="43586" t="10412" r="18197" b="3343"/>
          <a:stretch/>
        </p:blipFill>
        <p:spPr>
          <a:xfrm rot="5400000">
            <a:off x="4435885" y="1745251"/>
            <a:ext cx="2519813" cy="3554127"/>
          </a:xfrm>
          <a:prstGeom prst="rect">
            <a:avLst/>
          </a:prstGeom>
        </p:spPr>
      </p:pic>
      <p:sp>
        <p:nvSpPr>
          <p:cNvPr id="22" name="TextBox 21"/>
          <p:cNvSpPr txBox="1"/>
          <p:nvPr/>
        </p:nvSpPr>
        <p:spPr>
          <a:xfrm>
            <a:off x="7283074" y="2579190"/>
            <a:ext cx="4908926" cy="1569660"/>
          </a:xfrm>
          <a:prstGeom prst="rect">
            <a:avLst/>
          </a:prstGeom>
          <a:noFill/>
        </p:spPr>
        <p:txBody>
          <a:bodyPr wrap="square" rtlCol="0">
            <a:spAutoFit/>
          </a:bodyPr>
          <a:lstStyle/>
          <a:p>
            <a:pPr algn="ctr"/>
            <a:r>
              <a:rPr lang="en-US" sz="2400" dirty="0"/>
              <a:t>Are any of the jobs only for men or only for women?</a:t>
            </a:r>
          </a:p>
          <a:p>
            <a:pPr algn="ctr"/>
            <a:endParaRPr lang="en-US" sz="2400" dirty="0"/>
          </a:p>
          <a:p>
            <a:pPr algn="ctr"/>
            <a:r>
              <a:rPr lang="en-US" sz="2400" dirty="0"/>
              <a:t>Why?</a:t>
            </a:r>
            <a:endParaRPr lang="en-GB" sz="2400" dirty="0"/>
          </a:p>
        </p:txBody>
      </p:sp>
      <p:pic>
        <p:nvPicPr>
          <p:cNvPr id="9" name="Picture 8">
            <a:extLst>
              <a:ext uri="{FF2B5EF4-FFF2-40B4-BE49-F238E27FC236}">
                <a16:creationId xmlns:a16="http://schemas.microsoft.com/office/drawing/2014/main" id="{024252C9-938B-4E59-8D05-486426EA41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3113" y="5610991"/>
            <a:ext cx="1362075" cy="1362075"/>
          </a:xfrm>
          <a:prstGeom prst="rect">
            <a:avLst/>
          </a:prstGeom>
          <a:noFill/>
          <a:ln>
            <a:noFill/>
          </a:ln>
        </p:spPr>
      </p:pic>
    </p:spTree>
    <p:extLst>
      <p:ext uri="{BB962C8B-B14F-4D97-AF65-F5344CB8AC3E}">
        <p14:creationId xmlns:p14="http://schemas.microsoft.com/office/powerpoint/2010/main" val="253325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Plenary</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sp>
        <p:nvSpPr>
          <p:cNvPr id="22" name="TextBox 21"/>
          <p:cNvSpPr txBox="1"/>
          <p:nvPr/>
        </p:nvSpPr>
        <p:spPr>
          <a:xfrm>
            <a:off x="7018541" y="1841987"/>
            <a:ext cx="4908926" cy="3785652"/>
          </a:xfrm>
          <a:prstGeom prst="rect">
            <a:avLst/>
          </a:prstGeom>
          <a:noFill/>
        </p:spPr>
        <p:txBody>
          <a:bodyPr wrap="square" rtlCol="0">
            <a:spAutoFit/>
          </a:bodyPr>
          <a:lstStyle/>
          <a:p>
            <a:pPr algn="ctr"/>
            <a:r>
              <a:rPr lang="en-US" sz="2400" dirty="0"/>
              <a:t>Tara is feeling </a:t>
            </a:r>
            <a:r>
              <a:rPr lang="en-US" sz="2400" b="1" dirty="0">
                <a:solidFill>
                  <a:srgbClr val="006CB2"/>
                </a:solidFill>
              </a:rPr>
              <a:t>upset</a:t>
            </a:r>
            <a:r>
              <a:rPr lang="en-US" sz="2400" dirty="0"/>
              <a:t>.</a:t>
            </a:r>
          </a:p>
          <a:p>
            <a:pPr algn="ctr"/>
            <a:endParaRPr lang="en-US" sz="2400" dirty="0"/>
          </a:p>
          <a:p>
            <a:pPr algn="ctr"/>
            <a:r>
              <a:rPr lang="en-US" sz="2400" dirty="0"/>
              <a:t>She wants to be a </a:t>
            </a:r>
            <a:r>
              <a:rPr lang="en-US" sz="2400" b="1" dirty="0">
                <a:solidFill>
                  <a:srgbClr val="006CB2"/>
                </a:solidFill>
              </a:rPr>
              <a:t>computer programmer</a:t>
            </a:r>
            <a:r>
              <a:rPr lang="en-US" sz="2400" dirty="0">
                <a:solidFill>
                  <a:srgbClr val="826CAE"/>
                </a:solidFill>
              </a:rPr>
              <a:t> </a:t>
            </a:r>
            <a:r>
              <a:rPr lang="en-US" sz="2400" dirty="0"/>
              <a:t>when she grows up but some children in her class were teasing her and told her that she could not do that job. They told her that only boys or men could be computer programmers. </a:t>
            </a:r>
            <a:endParaRPr lang="en-GB" sz="2400" dirty="0"/>
          </a:p>
          <a:p>
            <a:pPr algn="ctr"/>
            <a:endParaRPr lang="en-GB" sz="2400"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1562" r="12488"/>
          <a:stretch/>
        </p:blipFill>
        <p:spPr>
          <a:xfrm>
            <a:off x="3321269" y="1583996"/>
            <a:ext cx="1723696" cy="1676722"/>
          </a:xfrm>
          <a:prstGeom prst="rect">
            <a:avLst/>
          </a:prstGeom>
        </p:spPr>
      </p:pic>
      <p:pic>
        <p:nvPicPr>
          <p:cNvPr id="9" name="Picture 8"/>
          <p:cNvPicPr>
            <a:picLocks noChangeAspect="1"/>
          </p:cNvPicPr>
          <p:nvPr/>
        </p:nvPicPr>
        <p:blipFill>
          <a:blip r:embed="rId3"/>
          <a:stretch>
            <a:fillRect/>
          </a:stretch>
        </p:blipFill>
        <p:spPr>
          <a:xfrm>
            <a:off x="147791" y="3826445"/>
            <a:ext cx="1762698" cy="1802398"/>
          </a:xfrm>
          <a:prstGeom prst="rect">
            <a:avLst/>
          </a:prstGeom>
        </p:spPr>
      </p:pic>
      <p:sp>
        <p:nvSpPr>
          <p:cNvPr id="5" name="Cloud Callout 4"/>
          <p:cNvSpPr/>
          <p:nvPr/>
        </p:nvSpPr>
        <p:spPr>
          <a:xfrm>
            <a:off x="2317233" y="1303635"/>
            <a:ext cx="3552497" cy="2431178"/>
          </a:xfrm>
          <a:prstGeom prst="cloudCallout">
            <a:avLst>
              <a:gd name="adj1" fmla="val -64324"/>
              <a:gd name="adj2" fmla="val 659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17233" y="4496811"/>
            <a:ext cx="4483215" cy="523220"/>
          </a:xfrm>
          <a:prstGeom prst="rect">
            <a:avLst/>
          </a:prstGeom>
          <a:noFill/>
          <a:ln>
            <a:noFill/>
          </a:ln>
        </p:spPr>
        <p:txBody>
          <a:bodyPr wrap="none" rtlCol="0">
            <a:spAutoFit/>
          </a:bodyPr>
          <a:lstStyle/>
          <a:p>
            <a:r>
              <a:rPr lang="en-US" sz="2800" b="1" dirty="0">
                <a:solidFill>
                  <a:srgbClr val="006CB2"/>
                </a:solidFill>
              </a:rPr>
              <a:t>What would you say to Tara?</a:t>
            </a:r>
            <a:endParaRPr lang="en-GB" sz="2800" b="1" dirty="0">
              <a:solidFill>
                <a:srgbClr val="006CB2"/>
              </a:solidFill>
            </a:endParaRPr>
          </a:p>
        </p:txBody>
      </p:sp>
      <p:pic>
        <p:nvPicPr>
          <p:cNvPr id="12" name="Picture 11">
            <a:extLst>
              <a:ext uri="{FF2B5EF4-FFF2-40B4-BE49-F238E27FC236}">
                <a16:creationId xmlns:a16="http://schemas.microsoft.com/office/drawing/2014/main" id="{EA51EE39-2870-4C56-A752-205EC051F4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8614" y="5627639"/>
            <a:ext cx="1362075" cy="1362075"/>
          </a:xfrm>
          <a:prstGeom prst="rect">
            <a:avLst/>
          </a:prstGeom>
          <a:noFill/>
          <a:ln>
            <a:noFill/>
          </a:ln>
        </p:spPr>
      </p:pic>
    </p:spTree>
    <p:extLst>
      <p:ext uri="{BB962C8B-B14F-4D97-AF65-F5344CB8AC3E}">
        <p14:creationId xmlns:p14="http://schemas.microsoft.com/office/powerpoint/2010/main" val="257225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r>
              <a:rPr lang="en-US" dirty="0"/>
              <a:t>Contact: Alice Handelman-Pedroza, Senior Project Manager</a:t>
            </a:r>
          </a:p>
          <a:p>
            <a:r>
              <a:rPr lang="en-US" dirty="0"/>
              <a:t>Email: </a:t>
            </a:r>
            <a:r>
              <a:rPr lang="en-US" dirty="0">
                <a:hlinkClick r:id="rId2"/>
              </a:rPr>
              <a:t>alice.handelman-pedroza@literacytrust.org.uk</a:t>
            </a:r>
            <a:r>
              <a:rPr lang="en-US" dirty="0"/>
              <a:t> </a:t>
            </a:r>
          </a:p>
          <a:p>
            <a:r>
              <a:rPr lang="en-GB" dirty="0">
                <a:solidFill>
                  <a:prstClr val="black"/>
                </a:solidFill>
              </a:rPr>
              <a:t>T: 020 7587 1842 </a:t>
            </a:r>
          </a:p>
          <a:p>
            <a:r>
              <a:rPr lang="en-GB" dirty="0">
                <a:solidFill>
                  <a:prstClr val="black"/>
                </a:solidFill>
              </a:rPr>
              <a:t>W: literacytrust.org.uk </a:t>
            </a:r>
          </a:p>
          <a:p>
            <a:endParaRPr lang="en-US" dirty="0"/>
          </a:p>
        </p:txBody>
      </p:sp>
      <p:pic>
        <p:nvPicPr>
          <p:cNvPr id="6" name="Picture 5">
            <a:extLst>
              <a:ext uri="{FF2B5EF4-FFF2-40B4-BE49-F238E27FC236}">
                <a16:creationId xmlns:a16="http://schemas.microsoft.com/office/drawing/2014/main" id="{58030C96-E9EF-4F1E-9742-D088904F91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0225" y="5575052"/>
            <a:ext cx="1362075" cy="1362075"/>
          </a:xfrm>
          <a:prstGeom prst="rect">
            <a:avLst/>
          </a:prstGeom>
          <a:noFill/>
          <a:ln>
            <a:noFill/>
          </a:ln>
        </p:spPr>
      </p:pic>
    </p:spTree>
    <p:extLst>
      <p:ext uri="{BB962C8B-B14F-4D97-AF65-F5344CB8AC3E}">
        <p14:creationId xmlns:p14="http://schemas.microsoft.com/office/powerpoint/2010/main" val="39514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LO: to explore and identify different jobs</a:t>
            </a:r>
          </a:p>
          <a:p>
            <a:endParaRPr lang="en-US" dirty="0"/>
          </a:p>
        </p:txBody>
      </p:sp>
      <p:sp>
        <p:nvSpPr>
          <p:cNvPr id="3" name="Text Placeholder 2"/>
          <p:cNvSpPr>
            <a:spLocks noGrp="1"/>
          </p:cNvSpPr>
          <p:nvPr>
            <p:ph type="body" sz="quarter" idx="11"/>
          </p:nvPr>
        </p:nvSpPr>
        <p:spPr/>
        <p:txBody>
          <a:bodyPr/>
          <a:lstStyle/>
          <a:p>
            <a:r>
              <a:rPr lang="en-US" dirty="0"/>
              <a:t>Success Criteria:</a:t>
            </a:r>
          </a:p>
          <a:p>
            <a:endParaRPr lang="en-US" dirty="0"/>
          </a:p>
        </p:txBody>
      </p:sp>
      <p:sp>
        <p:nvSpPr>
          <p:cNvPr id="4" name="Text Placeholder 3"/>
          <p:cNvSpPr>
            <a:spLocks noGrp="1"/>
          </p:cNvSpPr>
          <p:nvPr>
            <p:ph type="body" sz="quarter" idx="12"/>
          </p:nvPr>
        </p:nvSpPr>
        <p:spPr/>
        <p:txBody>
          <a:bodyPr/>
          <a:lstStyle/>
          <a:p>
            <a:pPr marL="342900" indent="-342900">
              <a:buFont typeface="Arial" panose="020B0604020202020204" pitchFamily="34" charset="0"/>
              <a:buChar char="•"/>
            </a:pPr>
            <a:r>
              <a:rPr lang="en-GB" dirty="0"/>
              <a:t>I can name different jobs</a:t>
            </a:r>
          </a:p>
          <a:p>
            <a:pPr marL="342900" indent="-342900">
              <a:buFont typeface="Arial" panose="020B0604020202020204" pitchFamily="34" charset="0"/>
              <a:buChar char="•"/>
            </a:pPr>
            <a:r>
              <a:rPr lang="en-GB" dirty="0"/>
              <a:t>I can group jobs given to me</a:t>
            </a:r>
          </a:p>
          <a:p>
            <a:pPr marL="342900" indent="-342900">
              <a:buFont typeface="Arial" panose="020B0604020202020204" pitchFamily="34" charset="0"/>
              <a:buChar char="•"/>
            </a:pPr>
            <a:r>
              <a:rPr lang="en-GB" dirty="0"/>
              <a:t>I can explain that men and women can do the same jobs</a:t>
            </a:r>
          </a:p>
          <a:p>
            <a:endParaRPr lang="en-US" dirty="0"/>
          </a:p>
        </p:txBody>
      </p:sp>
      <p:pic>
        <p:nvPicPr>
          <p:cNvPr id="7" name="Picture 6">
            <a:extLst>
              <a:ext uri="{FF2B5EF4-FFF2-40B4-BE49-F238E27FC236}">
                <a16:creationId xmlns:a16="http://schemas.microsoft.com/office/drawing/2014/main" id="{FEB8EBD8-F20A-455F-A830-9B272429A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8614" y="5600219"/>
            <a:ext cx="1362075" cy="1362075"/>
          </a:xfrm>
          <a:prstGeom prst="rect">
            <a:avLst/>
          </a:prstGeom>
          <a:noFill/>
          <a:ln>
            <a:noFill/>
          </a:ln>
        </p:spPr>
      </p:pic>
    </p:spTree>
    <p:extLst>
      <p:ext uri="{BB962C8B-B14F-4D97-AF65-F5344CB8AC3E}">
        <p14:creationId xmlns:p14="http://schemas.microsoft.com/office/powerpoint/2010/main" val="33403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Who am I? What do I do?</a:t>
            </a:r>
            <a:endParaRPr lang="en-US" dirty="0"/>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12" r="5989" b="9007"/>
          <a:stretch/>
        </p:blipFill>
        <p:spPr>
          <a:xfrm>
            <a:off x="2543502" y="1187669"/>
            <a:ext cx="3128819" cy="4424855"/>
          </a:xfrm>
          <a:prstGeom prst="rect">
            <a:avLst/>
          </a:prstGeom>
        </p:spPr>
      </p:pic>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pic>
        <p:nvPicPr>
          <p:cNvPr id="7" name="Picture 6">
            <a:extLst>
              <a:ext uri="{FF2B5EF4-FFF2-40B4-BE49-F238E27FC236}">
                <a16:creationId xmlns:a16="http://schemas.microsoft.com/office/drawing/2014/main" id="{96B08F66-6792-4B45-873B-1A3E63DE08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8614" y="5627205"/>
            <a:ext cx="1362075" cy="1362075"/>
          </a:xfrm>
          <a:prstGeom prst="rect">
            <a:avLst/>
          </a:prstGeom>
          <a:noFill/>
          <a:ln>
            <a:noFill/>
          </a:ln>
        </p:spPr>
      </p:pic>
    </p:spTree>
    <p:extLst>
      <p:ext uri="{BB962C8B-B14F-4D97-AF65-F5344CB8AC3E}">
        <p14:creationId xmlns:p14="http://schemas.microsoft.com/office/powerpoint/2010/main" val="973380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Who am I? What do I do?</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37" t="5258" b="2563"/>
          <a:stretch/>
        </p:blipFill>
        <p:spPr>
          <a:xfrm>
            <a:off x="1492469" y="1294976"/>
            <a:ext cx="4470012" cy="4359590"/>
          </a:xfrm>
          <a:prstGeom prst="rect">
            <a:avLst/>
          </a:prstGeom>
        </p:spPr>
      </p:pic>
      <p:pic>
        <p:nvPicPr>
          <p:cNvPr id="8" name="Picture 7">
            <a:extLst>
              <a:ext uri="{FF2B5EF4-FFF2-40B4-BE49-F238E27FC236}">
                <a16:creationId xmlns:a16="http://schemas.microsoft.com/office/drawing/2014/main" id="{B1B62C26-6528-4A4F-90DE-670156CF86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3446" y="5654566"/>
            <a:ext cx="1362075" cy="1362075"/>
          </a:xfrm>
          <a:prstGeom prst="rect">
            <a:avLst/>
          </a:prstGeom>
          <a:noFill/>
          <a:ln>
            <a:noFill/>
          </a:ln>
        </p:spPr>
      </p:pic>
    </p:spTree>
    <p:extLst>
      <p:ext uri="{BB962C8B-B14F-4D97-AF65-F5344CB8AC3E}">
        <p14:creationId xmlns:p14="http://schemas.microsoft.com/office/powerpoint/2010/main" val="135506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Who am I? What do I do?</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76" t="2131" r="11880" b="2500"/>
          <a:stretch/>
        </p:blipFill>
        <p:spPr>
          <a:xfrm>
            <a:off x="1397876" y="1292541"/>
            <a:ext cx="5150069" cy="4241840"/>
          </a:xfrm>
          <a:prstGeom prst="rect">
            <a:avLst/>
          </a:prstGeom>
        </p:spPr>
      </p:pic>
      <p:pic>
        <p:nvPicPr>
          <p:cNvPr id="7" name="Picture 6">
            <a:extLst>
              <a:ext uri="{FF2B5EF4-FFF2-40B4-BE49-F238E27FC236}">
                <a16:creationId xmlns:a16="http://schemas.microsoft.com/office/drawing/2014/main" id="{59271209-AF3F-4C55-8CF5-9080E81613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1836" y="5554365"/>
            <a:ext cx="1362075" cy="1362075"/>
          </a:xfrm>
          <a:prstGeom prst="rect">
            <a:avLst/>
          </a:prstGeom>
          <a:noFill/>
          <a:ln>
            <a:noFill/>
          </a:ln>
        </p:spPr>
      </p:pic>
    </p:spTree>
    <p:extLst>
      <p:ext uri="{BB962C8B-B14F-4D97-AF65-F5344CB8AC3E}">
        <p14:creationId xmlns:p14="http://schemas.microsoft.com/office/powerpoint/2010/main" val="398853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Do you know any other jobs?</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pic>
        <p:nvPicPr>
          <p:cNvPr id="7" name="Picture 6"/>
          <p:cNvPicPr>
            <a:picLocks noChangeAspect="1"/>
          </p:cNvPicPr>
          <p:nvPr/>
        </p:nvPicPr>
        <p:blipFill>
          <a:blip r:embed="rId2"/>
          <a:stretch>
            <a:fillRect/>
          </a:stretch>
        </p:blipFill>
        <p:spPr>
          <a:xfrm>
            <a:off x="2434974" y="1354690"/>
            <a:ext cx="1955124" cy="1133309"/>
          </a:xfrm>
          <a:prstGeom prst="rect">
            <a:avLst/>
          </a:prstGeom>
        </p:spPr>
      </p:pic>
      <p:pic>
        <p:nvPicPr>
          <p:cNvPr id="9" name="Picture 8"/>
          <p:cNvPicPr>
            <a:picLocks noChangeAspect="1"/>
          </p:cNvPicPr>
          <p:nvPr/>
        </p:nvPicPr>
        <p:blipFill>
          <a:blip r:embed="rId3"/>
          <a:stretch>
            <a:fillRect/>
          </a:stretch>
        </p:blipFill>
        <p:spPr>
          <a:xfrm>
            <a:off x="4693895" y="1737790"/>
            <a:ext cx="1656683" cy="1649320"/>
          </a:xfrm>
          <a:prstGeom prst="rect">
            <a:avLst/>
          </a:prstGeom>
        </p:spPr>
      </p:pic>
      <p:pic>
        <p:nvPicPr>
          <p:cNvPr id="10" name="Picture 9"/>
          <p:cNvPicPr>
            <a:picLocks noChangeAspect="1"/>
          </p:cNvPicPr>
          <p:nvPr/>
        </p:nvPicPr>
        <p:blipFill>
          <a:blip r:embed="rId4"/>
          <a:stretch>
            <a:fillRect/>
          </a:stretch>
        </p:blipFill>
        <p:spPr>
          <a:xfrm>
            <a:off x="408091" y="3656821"/>
            <a:ext cx="1893846" cy="1893846"/>
          </a:xfrm>
          <a:prstGeom prst="rect">
            <a:avLst/>
          </a:prstGeom>
        </p:spPr>
      </p:pic>
      <p:pic>
        <p:nvPicPr>
          <p:cNvPr id="11" name="Picture 10"/>
          <p:cNvPicPr>
            <a:picLocks noChangeAspect="1"/>
          </p:cNvPicPr>
          <p:nvPr/>
        </p:nvPicPr>
        <p:blipFill>
          <a:blip r:embed="rId5"/>
          <a:stretch>
            <a:fillRect/>
          </a:stretch>
        </p:blipFill>
        <p:spPr>
          <a:xfrm>
            <a:off x="2349917" y="4021426"/>
            <a:ext cx="2204161" cy="1466769"/>
          </a:xfrm>
          <a:prstGeom prst="rect">
            <a:avLst/>
          </a:prstGeom>
        </p:spPr>
      </p:pic>
      <p:pic>
        <p:nvPicPr>
          <p:cNvPr id="12" name="Picture 11"/>
          <p:cNvPicPr>
            <a:picLocks noChangeAspect="1"/>
          </p:cNvPicPr>
          <p:nvPr/>
        </p:nvPicPr>
        <p:blipFill>
          <a:blip r:embed="rId6"/>
          <a:stretch>
            <a:fillRect/>
          </a:stretch>
        </p:blipFill>
        <p:spPr>
          <a:xfrm>
            <a:off x="4602058" y="3550311"/>
            <a:ext cx="2261247" cy="1386688"/>
          </a:xfrm>
          <a:prstGeom prst="rect">
            <a:avLst/>
          </a:prstGeom>
        </p:spPr>
      </p:pic>
      <p:sp>
        <p:nvSpPr>
          <p:cNvPr id="13" name="TextBox 12"/>
          <p:cNvSpPr txBox="1"/>
          <p:nvPr/>
        </p:nvSpPr>
        <p:spPr>
          <a:xfrm>
            <a:off x="2406194" y="3195156"/>
            <a:ext cx="1915333" cy="461665"/>
          </a:xfrm>
          <a:prstGeom prst="rect">
            <a:avLst/>
          </a:prstGeom>
          <a:noFill/>
          <a:ln>
            <a:solidFill>
              <a:srgbClr val="7030A0"/>
            </a:solidFill>
          </a:ln>
        </p:spPr>
        <p:txBody>
          <a:bodyPr wrap="none" rtlCol="0">
            <a:spAutoFit/>
          </a:bodyPr>
          <a:lstStyle/>
          <a:p>
            <a:r>
              <a:rPr lang="en-US" sz="2400" u="sng" dirty="0"/>
              <a:t>Jobs we know</a:t>
            </a:r>
            <a:endParaRPr lang="en-GB" sz="2400" u="sng" dirty="0"/>
          </a:p>
        </p:txBody>
      </p:sp>
      <p:pic>
        <p:nvPicPr>
          <p:cNvPr id="14" name="Picture 13"/>
          <p:cNvPicPr>
            <a:picLocks noChangeAspect="1"/>
          </p:cNvPicPr>
          <p:nvPr/>
        </p:nvPicPr>
        <p:blipFill>
          <a:blip r:embed="rId7"/>
          <a:stretch>
            <a:fillRect/>
          </a:stretch>
        </p:blipFill>
        <p:spPr>
          <a:xfrm>
            <a:off x="408091" y="1921344"/>
            <a:ext cx="1642140" cy="1252371"/>
          </a:xfrm>
          <a:prstGeom prst="rect">
            <a:avLst/>
          </a:prstGeom>
        </p:spPr>
      </p:pic>
      <p:sp>
        <p:nvSpPr>
          <p:cNvPr id="17" name="Rectangle 16"/>
          <p:cNvSpPr/>
          <p:nvPr/>
        </p:nvSpPr>
        <p:spPr>
          <a:xfrm>
            <a:off x="8103973" y="1921344"/>
            <a:ext cx="3158707" cy="3227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8"/>
          <a:stretch>
            <a:fillRect/>
          </a:stretch>
        </p:blipFill>
        <p:spPr>
          <a:xfrm>
            <a:off x="8270989" y="3644628"/>
            <a:ext cx="1328524" cy="1220652"/>
          </a:xfrm>
          <a:prstGeom prst="rect">
            <a:avLst/>
          </a:prstGeom>
        </p:spPr>
      </p:pic>
      <p:pic>
        <p:nvPicPr>
          <p:cNvPr id="19" name="Picture 18"/>
          <p:cNvPicPr>
            <a:picLocks noChangeAspect="1"/>
          </p:cNvPicPr>
          <p:nvPr/>
        </p:nvPicPr>
        <p:blipFill>
          <a:blip r:embed="rId9"/>
          <a:stretch>
            <a:fillRect/>
          </a:stretch>
        </p:blipFill>
        <p:spPr>
          <a:xfrm>
            <a:off x="9683021" y="3644628"/>
            <a:ext cx="1496151" cy="1246793"/>
          </a:xfrm>
          <a:prstGeom prst="rect">
            <a:avLst/>
          </a:prstGeom>
        </p:spPr>
      </p:pic>
      <p:sp>
        <p:nvSpPr>
          <p:cNvPr id="20" name="TextBox 19"/>
          <p:cNvSpPr txBox="1"/>
          <p:nvPr/>
        </p:nvSpPr>
        <p:spPr>
          <a:xfrm>
            <a:off x="8450221" y="2048827"/>
            <a:ext cx="2298584" cy="1569660"/>
          </a:xfrm>
          <a:prstGeom prst="rect">
            <a:avLst/>
          </a:prstGeom>
          <a:noFill/>
        </p:spPr>
        <p:txBody>
          <a:bodyPr wrap="square" rtlCol="0">
            <a:spAutoFit/>
          </a:bodyPr>
          <a:lstStyle/>
          <a:p>
            <a:pPr algn="ctr"/>
            <a:r>
              <a:rPr lang="en-US" sz="2400" dirty="0"/>
              <a:t>Working is a way to earn money. </a:t>
            </a:r>
          </a:p>
          <a:p>
            <a:pPr algn="ctr"/>
            <a:r>
              <a:rPr lang="en-US" sz="2400" dirty="0"/>
              <a:t>Grown-ups get paid to work </a:t>
            </a:r>
            <a:endParaRPr lang="en-GB" sz="2400" dirty="0"/>
          </a:p>
        </p:txBody>
      </p:sp>
      <p:pic>
        <p:nvPicPr>
          <p:cNvPr id="21" name="Picture 20">
            <a:extLst>
              <a:ext uri="{FF2B5EF4-FFF2-40B4-BE49-F238E27FC236}">
                <a16:creationId xmlns:a16="http://schemas.microsoft.com/office/drawing/2014/main" id="{90859A46-E520-441F-85D6-E3859FCFE76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95058" y="5570121"/>
            <a:ext cx="1362075" cy="1362075"/>
          </a:xfrm>
          <a:prstGeom prst="rect">
            <a:avLst/>
          </a:prstGeom>
          <a:noFill/>
          <a:ln>
            <a:noFill/>
          </a:ln>
        </p:spPr>
      </p:pic>
    </p:spTree>
    <p:extLst>
      <p:ext uri="{BB962C8B-B14F-4D97-AF65-F5344CB8AC3E}">
        <p14:creationId xmlns:p14="http://schemas.microsoft.com/office/powerpoint/2010/main" val="19861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What will you do when you grow up?</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sp>
        <p:nvSpPr>
          <p:cNvPr id="5" name="TextBox 4"/>
          <p:cNvSpPr txBox="1"/>
          <p:nvPr/>
        </p:nvSpPr>
        <p:spPr>
          <a:xfrm>
            <a:off x="2218180" y="1818289"/>
            <a:ext cx="4456386" cy="1405533"/>
          </a:xfrm>
          <a:prstGeom prst="cloudCallout">
            <a:avLst>
              <a:gd name="adj1" fmla="val -50179"/>
              <a:gd name="adj2" fmla="val 112922"/>
            </a:avLst>
          </a:prstGeom>
          <a:noFill/>
          <a:ln>
            <a:solidFill>
              <a:schemeClr val="tx1"/>
            </a:solidFill>
          </a:ln>
        </p:spPr>
        <p:txBody>
          <a:bodyPr wrap="square" rtlCol="0">
            <a:spAutoFit/>
          </a:bodyPr>
          <a:lstStyle/>
          <a:p>
            <a:endParaRPr lang="en-US" dirty="0"/>
          </a:p>
          <a:p>
            <a:r>
              <a:rPr lang="en-US" dirty="0"/>
              <a:t>When I grow up, I want to…</a:t>
            </a:r>
          </a:p>
          <a:p>
            <a:endParaRPr lang="en-GB" dirty="0"/>
          </a:p>
        </p:txBody>
      </p:sp>
      <p:pic>
        <p:nvPicPr>
          <p:cNvPr id="11" name="Picture 10"/>
          <p:cNvPicPr>
            <a:picLocks noChangeAspect="1"/>
          </p:cNvPicPr>
          <p:nvPr/>
        </p:nvPicPr>
        <p:blipFill>
          <a:blip r:embed="rId2"/>
          <a:stretch>
            <a:fillRect/>
          </a:stretch>
        </p:blipFill>
        <p:spPr>
          <a:xfrm>
            <a:off x="6674566" y="3223822"/>
            <a:ext cx="5055498" cy="2120886"/>
          </a:xfrm>
          <a:prstGeom prst="rect">
            <a:avLst/>
          </a:prstGeom>
        </p:spPr>
      </p:pic>
      <p:pic>
        <p:nvPicPr>
          <p:cNvPr id="9" name="Picture 2" descr="🤔 - thinking face emoji - What does the thinking face emoji m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87" y="4172980"/>
            <a:ext cx="1185092" cy="1185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284E6B0-610F-4D1F-8E11-A587F807592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5058" y="5585824"/>
            <a:ext cx="1362075" cy="1362075"/>
          </a:xfrm>
          <a:prstGeom prst="rect">
            <a:avLst/>
          </a:prstGeom>
          <a:noFill/>
          <a:ln>
            <a:noFill/>
          </a:ln>
        </p:spPr>
      </p:pic>
    </p:spTree>
    <p:extLst>
      <p:ext uri="{BB962C8B-B14F-4D97-AF65-F5344CB8AC3E}">
        <p14:creationId xmlns:p14="http://schemas.microsoft.com/office/powerpoint/2010/main" val="344543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Job hunt</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pic>
        <p:nvPicPr>
          <p:cNvPr id="9" name="Picture 8"/>
          <p:cNvPicPr>
            <a:picLocks noChangeAspect="1"/>
          </p:cNvPicPr>
          <p:nvPr/>
        </p:nvPicPr>
        <p:blipFill>
          <a:blip r:embed="rId2"/>
          <a:stretch>
            <a:fillRect/>
          </a:stretch>
        </p:blipFill>
        <p:spPr>
          <a:xfrm>
            <a:off x="244784" y="2348607"/>
            <a:ext cx="2304488" cy="3310415"/>
          </a:xfrm>
          <a:prstGeom prst="rect">
            <a:avLst/>
          </a:prstGeom>
        </p:spPr>
      </p:pic>
      <p:sp>
        <p:nvSpPr>
          <p:cNvPr id="10" name="TextBox 9"/>
          <p:cNvSpPr txBox="1"/>
          <p:nvPr/>
        </p:nvSpPr>
        <p:spPr>
          <a:xfrm>
            <a:off x="3039874" y="2694639"/>
            <a:ext cx="5639432" cy="1815882"/>
          </a:xfrm>
          <a:prstGeom prst="rect">
            <a:avLst/>
          </a:prstGeom>
          <a:noFill/>
        </p:spPr>
        <p:txBody>
          <a:bodyPr wrap="square" rtlCol="0">
            <a:spAutoFit/>
          </a:bodyPr>
          <a:lstStyle/>
          <a:p>
            <a:r>
              <a:rPr lang="en-US" sz="2800" dirty="0"/>
              <a:t>We are going for a walk to see how many people we can find at work.</a:t>
            </a:r>
          </a:p>
          <a:p>
            <a:endParaRPr lang="en-US" sz="2800" dirty="0"/>
          </a:p>
          <a:p>
            <a:r>
              <a:rPr lang="en-US" sz="2800" dirty="0"/>
              <a:t>Get ready to be a detective!</a:t>
            </a:r>
            <a:endParaRPr lang="en-GB" sz="2800" dirty="0"/>
          </a:p>
        </p:txBody>
      </p:sp>
      <p:pic>
        <p:nvPicPr>
          <p:cNvPr id="8" name="Picture 7">
            <a:extLst>
              <a:ext uri="{FF2B5EF4-FFF2-40B4-BE49-F238E27FC236}">
                <a16:creationId xmlns:a16="http://schemas.microsoft.com/office/drawing/2014/main" id="{6953081E-9FDC-414F-9A55-163BC7DA16C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558" y="5554365"/>
            <a:ext cx="1362075" cy="1362075"/>
          </a:xfrm>
          <a:prstGeom prst="rect">
            <a:avLst/>
          </a:prstGeom>
          <a:noFill/>
          <a:ln>
            <a:noFill/>
          </a:ln>
        </p:spPr>
      </p:pic>
    </p:spTree>
    <p:extLst>
      <p:ext uri="{BB962C8B-B14F-4D97-AF65-F5344CB8AC3E}">
        <p14:creationId xmlns:p14="http://schemas.microsoft.com/office/powerpoint/2010/main" val="343008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Grouping flashcards</a:t>
            </a:r>
            <a:endParaRPr lang="en-US" dirty="0"/>
          </a:p>
          <a:p>
            <a:endParaRPr lang="en-US" dirty="0"/>
          </a:p>
        </p:txBody>
      </p:sp>
      <p:sp>
        <p:nvSpPr>
          <p:cNvPr id="6" name="Subtitle 1"/>
          <p:cNvSpPr txBox="1">
            <a:spLocks/>
          </p:cNvSpPr>
          <p:nvPr/>
        </p:nvSpPr>
        <p:spPr>
          <a:xfrm>
            <a:off x="7588775" y="1303635"/>
            <a:ext cx="5425825" cy="43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u="sng" dirty="0"/>
              <a:t>LO: to explore and identify different jobs</a:t>
            </a:r>
          </a:p>
          <a:p>
            <a:endParaRPr lang="en-GB" dirty="0"/>
          </a:p>
        </p:txBody>
      </p:sp>
      <p:sp>
        <p:nvSpPr>
          <p:cNvPr id="14" name="TextBox 13"/>
          <p:cNvSpPr txBox="1"/>
          <p:nvPr/>
        </p:nvSpPr>
        <p:spPr>
          <a:xfrm>
            <a:off x="7635802" y="1935410"/>
            <a:ext cx="2848344" cy="400110"/>
          </a:xfrm>
          <a:prstGeom prst="rect">
            <a:avLst/>
          </a:prstGeom>
          <a:noFill/>
        </p:spPr>
        <p:txBody>
          <a:bodyPr wrap="none" rtlCol="0">
            <a:spAutoFit/>
          </a:bodyPr>
          <a:lstStyle/>
          <a:p>
            <a:r>
              <a:rPr lang="en-US" sz="2000" dirty="0"/>
              <a:t>Which jobs do you know?</a:t>
            </a:r>
            <a:endParaRPr lang="en-GB" sz="2000" dirty="0"/>
          </a:p>
        </p:txBody>
      </p:sp>
      <p:sp>
        <p:nvSpPr>
          <p:cNvPr id="15" name="TextBox 14"/>
          <p:cNvSpPr txBox="1"/>
          <p:nvPr/>
        </p:nvSpPr>
        <p:spPr>
          <a:xfrm>
            <a:off x="7635802" y="2500539"/>
            <a:ext cx="3613682" cy="400110"/>
          </a:xfrm>
          <a:prstGeom prst="rect">
            <a:avLst/>
          </a:prstGeom>
          <a:noFill/>
        </p:spPr>
        <p:txBody>
          <a:bodyPr wrap="none" rtlCol="0">
            <a:spAutoFit/>
          </a:bodyPr>
          <a:lstStyle/>
          <a:p>
            <a:r>
              <a:rPr lang="en-US" sz="2000" dirty="0"/>
              <a:t>Which jobs would you like to do?</a:t>
            </a:r>
            <a:endParaRPr lang="en-GB" sz="2000" dirty="0"/>
          </a:p>
        </p:txBody>
      </p:sp>
      <p:sp>
        <p:nvSpPr>
          <p:cNvPr id="16" name="TextBox 15"/>
          <p:cNvSpPr txBox="1"/>
          <p:nvPr/>
        </p:nvSpPr>
        <p:spPr>
          <a:xfrm>
            <a:off x="7635802" y="3038135"/>
            <a:ext cx="2852832" cy="400110"/>
          </a:xfrm>
          <a:prstGeom prst="rect">
            <a:avLst/>
          </a:prstGeom>
          <a:noFill/>
        </p:spPr>
        <p:txBody>
          <a:bodyPr wrap="none" rtlCol="0">
            <a:spAutoFit/>
          </a:bodyPr>
          <a:lstStyle/>
          <a:p>
            <a:r>
              <a:rPr lang="en-US" sz="2000" dirty="0"/>
              <a:t>Which jobs require a hat?</a:t>
            </a:r>
            <a:endParaRPr lang="en-GB" sz="2000" dirty="0"/>
          </a:p>
        </p:txBody>
      </p:sp>
      <p:sp>
        <p:nvSpPr>
          <p:cNvPr id="17" name="TextBox 16"/>
          <p:cNvSpPr txBox="1"/>
          <p:nvPr/>
        </p:nvSpPr>
        <p:spPr>
          <a:xfrm>
            <a:off x="7635802" y="3523815"/>
            <a:ext cx="4908926" cy="707886"/>
          </a:xfrm>
          <a:prstGeom prst="rect">
            <a:avLst/>
          </a:prstGeom>
          <a:noFill/>
        </p:spPr>
        <p:txBody>
          <a:bodyPr wrap="square" rtlCol="0">
            <a:spAutoFit/>
          </a:bodyPr>
          <a:lstStyle/>
          <a:p>
            <a:r>
              <a:rPr lang="en-US" sz="2000" dirty="0"/>
              <a:t>Which jobs require a uniform or special clothes?</a:t>
            </a:r>
            <a:endParaRPr lang="en-GB" sz="2000" dirty="0"/>
          </a:p>
        </p:txBody>
      </p:sp>
      <p:sp>
        <p:nvSpPr>
          <p:cNvPr id="18" name="TextBox 17"/>
          <p:cNvSpPr txBox="1"/>
          <p:nvPr/>
        </p:nvSpPr>
        <p:spPr>
          <a:xfrm>
            <a:off x="7635802" y="4408027"/>
            <a:ext cx="4908926" cy="400110"/>
          </a:xfrm>
          <a:prstGeom prst="rect">
            <a:avLst/>
          </a:prstGeom>
          <a:noFill/>
        </p:spPr>
        <p:txBody>
          <a:bodyPr wrap="square" rtlCol="0">
            <a:spAutoFit/>
          </a:bodyPr>
          <a:lstStyle/>
          <a:p>
            <a:r>
              <a:rPr lang="en-US" sz="2000" dirty="0"/>
              <a:t>Which jobs are for men?</a:t>
            </a:r>
            <a:endParaRPr lang="en-GB" sz="2000" dirty="0"/>
          </a:p>
        </p:txBody>
      </p:sp>
      <p:sp>
        <p:nvSpPr>
          <p:cNvPr id="19" name="TextBox 18"/>
          <p:cNvSpPr txBox="1"/>
          <p:nvPr/>
        </p:nvSpPr>
        <p:spPr>
          <a:xfrm>
            <a:off x="7635802" y="4929172"/>
            <a:ext cx="4908926" cy="400110"/>
          </a:xfrm>
          <a:prstGeom prst="rect">
            <a:avLst/>
          </a:prstGeom>
          <a:noFill/>
        </p:spPr>
        <p:txBody>
          <a:bodyPr wrap="square" rtlCol="0">
            <a:spAutoFit/>
          </a:bodyPr>
          <a:lstStyle/>
          <a:p>
            <a:r>
              <a:rPr lang="en-US" sz="2000" dirty="0"/>
              <a:t>Which jobs are for women?</a:t>
            </a:r>
            <a:endParaRPr lang="en-GB" sz="2000" dirty="0"/>
          </a:p>
        </p:txBody>
      </p:sp>
      <p:pic>
        <p:nvPicPr>
          <p:cNvPr id="20" name="Picture 19"/>
          <p:cNvPicPr>
            <a:picLocks noChangeAspect="1"/>
          </p:cNvPicPr>
          <p:nvPr/>
        </p:nvPicPr>
        <p:blipFill rotWithShape="1">
          <a:blip r:embed="rId2"/>
          <a:srcRect l="5747" t="10412" r="56178" b="3343"/>
          <a:stretch/>
        </p:blipFill>
        <p:spPr>
          <a:xfrm rot="5400000">
            <a:off x="858302" y="1737822"/>
            <a:ext cx="2533757" cy="3587093"/>
          </a:xfrm>
          <a:prstGeom prst="rect">
            <a:avLst/>
          </a:prstGeom>
        </p:spPr>
      </p:pic>
      <p:pic>
        <p:nvPicPr>
          <p:cNvPr id="21" name="Picture 20"/>
          <p:cNvPicPr>
            <a:picLocks noChangeAspect="1"/>
          </p:cNvPicPr>
          <p:nvPr/>
        </p:nvPicPr>
        <p:blipFill rotWithShape="1">
          <a:blip r:embed="rId2"/>
          <a:srcRect l="43586" t="10412" r="18197" b="3343"/>
          <a:stretch/>
        </p:blipFill>
        <p:spPr>
          <a:xfrm rot="5400000">
            <a:off x="4435885" y="1745251"/>
            <a:ext cx="2519813" cy="3554127"/>
          </a:xfrm>
          <a:prstGeom prst="rect">
            <a:avLst/>
          </a:prstGeom>
        </p:spPr>
      </p:pic>
      <p:pic>
        <p:nvPicPr>
          <p:cNvPr id="22" name="Picture 21">
            <a:extLst>
              <a:ext uri="{FF2B5EF4-FFF2-40B4-BE49-F238E27FC236}">
                <a16:creationId xmlns:a16="http://schemas.microsoft.com/office/drawing/2014/main" id="{C13D4681-1408-4A7C-B773-8F2F43B486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3112" y="5625386"/>
            <a:ext cx="1362075" cy="1362075"/>
          </a:xfrm>
          <a:prstGeom prst="rect">
            <a:avLst/>
          </a:prstGeom>
          <a:noFill/>
          <a:ln>
            <a:noFill/>
          </a:ln>
        </p:spPr>
      </p:pic>
    </p:spTree>
    <p:extLst>
      <p:ext uri="{BB962C8B-B14F-4D97-AF65-F5344CB8AC3E}">
        <p14:creationId xmlns:p14="http://schemas.microsoft.com/office/powerpoint/2010/main" val="20261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Revised CEC_Primary Toolkit_Resource template</Template>
  <TotalTime>181</TotalTime>
  <Words>362</Words>
  <Application>Microsoft Office PowerPoint</Application>
  <PresentationFormat>Widescreen</PresentationFormat>
  <Paragraphs>50</Paragraphs>
  <Slides>12</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vt:i4>
      </vt:variant>
    </vt:vector>
  </HeadingPairs>
  <TitlesOfParts>
    <vt:vector size="18" baseType="lpstr">
      <vt:lpstr>Arial</vt:lpstr>
      <vt:lpstr>Calibri</vt:lpstr>
      <vt:lpstr>Calibri Light</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Isabel Hutton</cp:lastModifiedBy>
  <cp:revision>11</cp:revision>
  <dcterms:created xsi:type="dcterms:W3CDTF">2020-03-30T12:59:08Z</dcterms:created>
  <dcterms:modified xsi:type="dcterms:W3CDTF">2020-04-30T15:21:04Z</dcterms:modified>
</cp:coreProperties>
</file>