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2" r:id="rId2"/>
    <p:sldMasterId id="2147483658" r:id="rId3"/>
  </p:sldMasterIdLst>
  <p:handoutMasterIdLst>
    <p:handoutMasterId r:id="rId21"/>
  </p:handoutMasterIdLst>
  <p:sldIdLst>
    <p:sldId id="271" r:id="rId4"/>
    <p:sldId id="273" r:id="rId5"/>
    <p:sldId id="287" r:id="rId6"/>
    <p:sldId id="288" r:id="rId7"/>
    <p:sldId id="289" r:id="rId8"/>
    <p:sldId id="277" r:id="rId9"/>
    <p:sldId id="291" r:id="rId10"/>
    <p:sldId id="292" r:id="rId11"/>
    <p:sldId id="290" r:id="rId12"/>
    <p:sldId id="296" r:id="rId13"/>
    <p:sldId id="298" r:id="rId14"/>
    <p:sldId id="299" r:id="rId15"/>
    <p:sldId id="294" r:id="rId16"/>
    <p:sldId id="272" r:id="rId17"/>
    <p:sldId id="297" r:id="rId18"/>
    <p:sldId id="300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6CAE"/>
    <a:srgbClr val="FFFFFF"/>
    <a:srgbClr val="006CB2"/>
    <a:srgbClr val="E9B562"/>
    <a:srgbClr val="F7B01E"/>
    <a:srgbClr val="EE6E50"/>
    <a:srgbClr val="535E91"/>
    <a:srgbClr val="F04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86"/>
    <p:restoredTop sz="97638"/>
  </p:normalViewPr>
  <p:slideViewPr>
    <p:cSldViewPr snapToGrid="0" snapToObjects="1">
      <p:cViewPr varScale="1">
        <p:scale>
          <a:sx n="114" d="100"/>
          <a:sy n="114" d="100"/>
        </p:scale>
        <p:origin x="9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8" d="100"/>
          <a:sy n="118" d="100"/>
        </p:scale>
        <p:origin x="45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7A571-4E21-3241-B04F-CE65251E00A9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E7F03-AD05-154B-924B-25C63A382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41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tif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tif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97912"/>
          </a:xfrm>
          <a:prstGeom prst="rect">
            <a:avLst/>
          </a:prstGeom>
        </p:spPr>
      </p:pic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F167411D-CA14-CC4F-83C2-BF0F3CA576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4540" y="1278269"/>
            <a:ext cx="6218023" cy="93670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Resource title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96B35DA-0565-924F-AD5D-5CCE993363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415" y="2291765"/>
            <a:ext cx="6218023" cy="4258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Resource subtitle here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98FBBC6E-3130-444A-AF01-62BF6AD8DE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6140" y="2808285"/>
            <a:ext cx="6218023" cy="4258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Name here, title here, date xx/xx/</a:t>
            </a:r>
            <a:r>
              <a:rPr lang="en-US" dirty="0" err="1"/>
              <a:t>xxxx</a:t>
            </a:r>
            <a:endParaRPr lang="en-US" dirty="0"/>
          </a:p>
        </p:txBody>
      </p:sp>
      <p:sp>
        <p:nvSpPr>
          <p:cNvPr id="11" name="Triangle 10"/>
          <p:cNvSpPr/>
          <p:nvPr userDrawn="1"/>
        </p:nvSpPr>
        <p:spPr>
          <a:xfrm rot="1903305">
            <a:off x="10197920" y="504818"/>
            <a:ext cx="1543003" cy="1330175"/>
          </a:xfrm>
          <a:prstGeom prst="triangle">
            <a:avLst/>
          </a:prstGeom>
          <a:solidFill>
            <a:srgbClr val="535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9823645" y="2527961"/>
            <a:ext cx="1638324" cy="1638324"/>
          </a:xfrm>
          <a:prstGeom prst="ellipse">
            <a:avLst/>
          </a:prstGeom>
          <a:solidFill>
            <a:srgbClr val="E9B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>
            <a:off x="9559406" y="2369039"/>
            <a:ext cx="1799495" cy="1724974"/>
          </a:xfrm>
          <a:prstGeom prst="ellipse">
            <a:avLst/>
          </a:prstGeom>
          <a:noFill/>
          <a:ln w="15875">
            <a:solidFill>
              <a:srgbClr val="E9B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/>
          <p:cNvSpPr/>
          <p:nvPr userDrawn="1"/>
        </p:nvSpPr>
        <p:spPr>
          <a:xfrm rot="2428000">
            <a:off x="10317875" y="300133"/>
            <a:ext cx="1567224" cy="1351055"/>
          </a:xfrm>
          <a:prstGeom prst="triangle">
            <a:avLst/>
          </a:prstGeom>
          <a:noFill/>
          <a:ln w="15875">
            <a:solidFill>
              <a:srgbClr val="535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9250" y="3475217"/>
            <a:ext cx="8869454" cy="21226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45087" y="1463864"/>
            <a:ext cx="1535980" cy="15186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1100254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"/>
            <a:ext cx="12192000" cy="5495746"/>
          </a:xfrm>
          <a:prstGeom prst="rect">
            <a:avLst/>
          </a:prstGeom>
          <a:solidFill>
            <a:srgbClr val="E9B56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7542070" y="2253007"/>
            <a:ext cx="3995525" cy="3830062"/>
          </a:xfrm>
          <a:prstGeom prst="ellipse">
            <a:avLst/>
          </a:prstGeom>
          <a:noFill/>
          <a:ln w="15875">
            <a:solidFill>
              <a:srgbClr val="E9B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4142996" y="197962"/>
            <a:ext cx="3399074" cy="3258311"/>
          </a:xfrm>
          <a:prstGeom prst="ellipse">
            <a:avLst/>
          </a:prstGeom>
          <a:noFill/>
          <a:ln w="15875">
            <a:solidFill>
              <a:srgbClr val="E9B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7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2064066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6"/>
            <a:ext cx="12192000" cy="549840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666053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-2656"/>
            <a:ext cx="12190730" cy="549840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549488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7"/>
            <a:ext cx="12198822" cy="549668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BF25754-63FB-2A4B-8032-A9D7551D6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870267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C71F3-9B0C-F54C-B6B8-D8E6D956A0E4}"/>
              </a:ext>
            </a:extLst>
          </p:cNvPr>
          <p:cNvSpPr txBox="1"/>
          <p:nvPr userDrawn="1"/>
        </p:nvSpPr>
        <p:spPr>
          <a:xfrm>
            <a:off x="12835467" y="-812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71460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254E705-B325-6744-8239-09ED355D53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750" y="2314775"/>
            <a:ext cx="6218023" cy="7955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B93BFA5-DD19-4045-B054-74BB17EE46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518" y="3258035"/>
            <a:ext cx="6218023" cy="13584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Contact: Name here, title here </a:t>
            </a:r>
            <a:br>
              <a:rPr lang="en-US" dirty="0"/>
            </a:br>
            <a:r>
              <a:rPr lang="en-US" dirty="0"/>
              <a:t>Email: </a:t>
            </a:r>
            <a:r>
              <a:rPr lang="en-US" dirty="0" err="1"/>
              <a:t>name@email.org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Phone: </a:t>
            </a:r>
            <a:r>
              <a:rPr lang="en-US" dirty="0" err="1"/>
              <a:t>xxxxx</a:t>
            </a:r>
            <a:r>
              <a:rPr lang="en-US" dirty="0"/>
              <a:t>-xxx-xxx</a:t>
            </a:r>
            <a:br>
              <a:rPr lang="en-US" dirty="0"/>
            </a:br>
            <a:r>
              <a:rPr lang="en-US" dirty="0" err="1"/>
              <a:t>www.url.org</a:t>
            </a:r>
            <a:endParaRPr lang="en-US" dirty="0"/>
          </a:p>
        </p:txBody>
      </p:sp>
      <p:sp>
        <p:nvSpPr>
          <p:cNvPr id="13" name="Triangle 12"/>
          <p:cNvSpPr/>
          <p:nvPr userDrawn="1"/>
        </p:nvSpPr>
        <p:spPr>
          <a:xfrm rot="2634693">
            <a:off x="10140381" y="3249559"/>
            <a:ext cx="1812216" cy="1562255"/>
          </a:xfrm>
          <a:prstGeom prst="triangle">
            <a:avLst/>
          </a:prstGeom>
          <a:solidFill>
            <a:srgbClr val="535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/>
          <p:cNvSpPr/>
          <p:nvPr userDrawn="1"/>
        </p:nvSpPr>
        <p:spPr>
          <a:xfrm rot="3159388">
            <a:off x="10253226" y="3016058"/>
            <a:ext cx="1840663" cy="1586778"/>
          </a:xfrm>
          <a:prstGeom prst="triangle">
            <a:avLst/>
          </a:prstGeom>
          <a:noFill/>
          <a:ln w="15875">
            <a:solidFill>
              <a:srgbClr val="535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712522">
            <a:off x="8815956" y="1977377"/>
            <a:ext cx="1666808" cy="10432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82865" y="364362"/>
            <a:ext cx="1535980" cy="15186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429909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731520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C0B24A1-4892-C648-BC83-52AEA3010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430021"/>
            <a:ext cx="924194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EE6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230344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4286886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A65B5-1BDC-D946-B92C-F2E507C79E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05513" y="1593850"/>
            <a:ext cx="5165725" cy="384565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CF096C2-DA5C-CD41-8B8A-98B562B761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439448"/>
            <a:ext cx="428688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73653" y="2215299"/>
            <a:ext cx="4286887" cy="0"/>
          </a:xfrm>
          <a:prstGeom prst="line">
            <a:avLst/>
          </a:prstGeom>
          <a:ln w="44450">
            <a:solidFill>
              <a:srgbClr val="E9B5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606948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835226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Two column layout header here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CF096C2-DA5C-CD41-8B8A-98B562B761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458302"/>
            <a:ext cx="428688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D963AD44-DED3-D247-9C2D-DF79702865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458302"/>
            <a:ext cx="4286887" cy="30000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006C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171727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731520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Bullet list title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C0B24A1-4892-C648-BC83-52AEA3010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3653" y="2374839"/>
            <a:ext cx="9241947" cy="300005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7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b="0" i="0" smtClean="0">
                <a:effectLst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1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2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3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4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535E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here to add partner logo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4272051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51A4EB2-E2A2-C044-8720-6E74469347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654" y="1594028"/>
            <a:ext cx="8352260" cy="461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Two column bullet list title here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D3284D3D-4662-C440-A057-404CA99557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3653" y="2374839"/>
            <a:ext cx="4286887" cy="300005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7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b="0" i="0" smtClean="0">
                <a:effectLst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1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2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3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4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26058D6D-2463-C641-B6AD-9A6700ACEA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5145" y="2374839"/>
            <a:ext cx="4286887" cy="300005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7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b="0" i="0" smtClean="0">
                <a:effectLst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1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2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3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 list item 4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73653" y="2215299"/>
            <a:ext cx="9158140" cy="0"/>
          </a:xfrm>
          <a:prstGeom prst="line">
            <a:avLst/>
          </a:prstGeom>
          <a:ln w="44450">
            <a:solidFill>
              <a:srgbClr val="E9B5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615390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_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1645" y="3152554"/>
            <a:ext cx="3025934" cy="18199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697152-5D01-CD48-8D01-78AB9AFA8324}"/>
              </a:ext>
            </a:extLst>
          </p:cNvPr>
          <p:cNvCxnSpPr/>
          <p:nvPr userDrawn="1"/>
        </p:nvCxnSpPr>
        <p:spPr>
          <a:xfrm>
            <a:off x="1261645" y="2869146"/>
            <a:ext cx="2245643" cy="0"/>
          </a:xfrm>
          <a:prstGeom prst="line">
            <a:avLst/>
          </a:prstGeom>
          <a:ln w="38100">
            <a:solidFill>
              <a:srgbClr val="006C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D76D4B-5E41-754D-9413-FA53DB384209}"/>
              </a:ext>
            </a:extLst>
          </p:cNvPr>
          <p:cNvCxnSpPr/>
          <p:nvPr userDrawn="1"/>
        </p:nvCxnSpPr>
        <p:spPr>
          <a:xfrm>
            <a:off x="4798658" y="2869146"/>
            <a:ext cx="2245643" cy="0"/>
          </a:xfrm>
          <a:prstGeom prst="line">
            <a:avLst/>
          </a:prstGeom>
          <a:ln w="38100">
            <a:solidFill>
              <a:srgbClr val="EE6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404D11-9803-E34B-A984-4AC71D1891D3}"/>
              </a:ext>
            </a:extLst>
          </p:cNvPr>
          <p:cNvCxnSpPr/>
          <p:nvPr userDrawn="1"/>
        </p:nvCxnSpPr>
        <p:spPr>
          <a:xfrm>
            <a:off x="8318472" y="2869146"/>
            <a:ext cx="2245643" cy="0"/>
          </a:xfrm>
          <a:prstGeom prst="line">
            <a:avLst/>
          </a:prstGeom>
          <a:ln w="38100">
            <a:solidFill>
              <a:srgbClr val="F7B0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A4DE830-46DB-6F44-A88D-7BE76CB3DC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1654" y="3152554"/>
            <a:ext cx="3025934" cy="18199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537EBB6E-DBF6-6D42-B432-1E7ED10885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0398" y="3152554"/>
            <a:ext cx="3025934" cy="18199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here: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61645" y="1937360"/>
            <a:ext cx="2245643" cy="7314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 i="0" baseline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Column title here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72898" y="1937360"/>
            <a:ext cx="2245643" cy="7314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 i="0" baseline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Column title here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252C462D-37E9-BE47-A5E8-4A522ECB71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8471" y="1937360"/>
            <a:ext cx="2245643" cy="7314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 i="0" baseline="0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Column title here</a:t>
            </a:r>
          </a:p>
        </p:txBody>
      </p:sp>
    </p:spTree>
    <p:extLst>
      <p:ext uri="{BB962C8B-B14F-4D97-AF65-F5344CB8AC3E}">
        <p14:creationId xmlns:p14="http://schemas.microsoft.com/office/powerpoint/2010/main" val="2922936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5D8E2A-2CA3-C246-871B-8A8E1366F3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73" y="452667"/>
            <a:ext cx="7315200" cy="3693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40" y="5994842"/>
            <a:ext cx="1128729" cy="457352"/>
          </a:xfrm>
          <a:prstGeom prst="rect">
            <a:avLst/>
          </a:prstGeom>
        </p:spPr>
      </p:pic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018541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partner logo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531784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10194883" y="5927012"/>
            <a:ext cx="1" cy="619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79306" y="5927012"/>
            <a:ext cx="1377221" cy="619950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toolkit logo</a:t>
            </a:r>
          </a:p>
        </p:txBody>
      </p:sp>
    </p:spTree>
    <p:extLst>
      <p:ext uri="{BB962C8B-B14F-4D97-AF65-F5344CB8AC3E}">
        <p14:creationId xmlns:p14="http://schemas.microsoft.com/office/powerpoint/2010/main" val="24184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.tif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711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4B867F-14AA-4444-B866-33EA11A32B74}"/>
              </a:ext>
            </a:extLst>
          </p:cNvPr>
          <p:cNvCxnSpPr>
            <a:cxnSpLocks/>
          </p:cNvCxnSpPr>
          <p:nvPr userDrawn="1"/>
        </p:nvCxnSpPr>
        <p:spPr>
          <a:xfrm>
            <a:off x="788773" y="5692173"/>
            <a:ext cx="10614454" cy="0"/>
          </a:xfrm>
          <a:prstGeom prst="line">
            <a:avLst/>
          </a:prstGeom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1"/>
            <a:ext cx="12192000" cy="121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1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5" r:id="rId4"/>
    <p:sldLayoutId id="2147483657" r:id="rId5"/>
    <p:sldLayoutId id="2147483663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495747"/>
            <a:ext cx="12192000" cy="1362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2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primaryfutures.org/aspiration-week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alice.handelman-Pedroza@literacytrust.org.u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wordsforlife.org.uk/when-i-grow-up/book-list" TargetMode="Externa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Career-related learning in your school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Alice Handelman-Pedroza, Senior Project Manager, 14/04/2020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56E73B-B913-4962-8316-D8092E56D79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780" y="5575052"/>
            <a:ext cx="1362075" cy="136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2660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88772" y="452667"/>
            <a:ext cx="7890533" cy="369331"/>
          </a:xfrm>
        </p:spPr>
        <p:txBody>
          <a:bodyPr/>
          <a:lstStyle/>
          <a:p>
            <a:r>
              <a:rPr lang="en-GB" dirty="0"/>
              <a:t>Success story: Howard Primary School &amp; Dream Big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What worked well?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Used the </a:t>
            </a:r>
            <a:r>
              <a:rPr lang="en-US" sz="1800" dirty="0" err="1"/>
              <a:t>programme</a:t>
            </a:r>
            <a:r>
              <a:rPr lang="en-US" sz="1800" dirty="0"/>
              <a:t> to plan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a whole half-term of activities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/>
              <a:t>around careers education</a:t>
            </a:r>
          </a:p>
          <a:p>
            <a:pPr marL="342900" indent="-342900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Invited parents and people from the local community to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talk about their jobs</a:t>
            </a:r>
          </a:p>
          <a:p>
            <a:pPr marL="342900" indent="-342900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Collected work in a booklet </a:t>
            </a:r>
            <a:r>
              <a:rPr lang="en-US" sz="1800" dirty="0"/>
              <a:t>to take home with them</a:t>
            </a:r>
          </a:p>
          <a:p>
            <a:pPr marL="342900" indent="-342900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During the celebration event the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children presented what they had done </a:t>
            </a:r>
            <a:r>
              <a:rPr lang="en-US" sz="1800" dirty="0"/>
              <a:t>to their parents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63" y="1579548"/>
            <a:ext cx="3922728" cy="29420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76943" y="4725146"/>
            <a:ext cx="62309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Reena</a:t>
            </a:r>
            <a:r>
              <a:rPr lang="en-GB" sz="1600" dirty="0"/>
              <a:t>, Year 1 class teacher said </a:t>
            </a:r>
            <a:r>
              <a:rPr lang="en-GB" sz="1600" b="1" i="1" dirty="0">
                <a:solidFill>
                  <a:schemeClr val="accent1">
                    <a:lumMod val="75000"/>
                  </a:schemeClr>
                </a:solidFill>
              </a:rPr>
              <a:t>“it was a positive and enriching experience and all children benefitted”</a:t>
            </a:r>
            <a:r>
              <a:rPr lang="en-GB" sz="1600" b="1" i="1" dirty="0">
                <a:solidFill>
                  <a:srgbClr val="826CAE"/>
                </a:solidFill>
              </a:rPr>
              <a:t> </a:t>
            </a:r>
            <a:r>
              <a:rPr lang="en-GB" sz="1600" dirty="0"/>
              <a:t>and that after the programme 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en-GB" sz="1600" b="1" i="1" dirty="0">
                <a:solidFill>
                  <a:schemeClr val="accent1">
                    <a:lumMod val="75000"/>
                  </a:schemeClr>
                </a:solidFill>
              </a:rPr>
              <a:t>children in my class now feel they can be whatever they aspire to be”</a:t>
            </a:r>
          </a:p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3BB615-CFDE-41F7-A3F6-D8C6BB46422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727" y="5642164"/>
            <a:ext cx="1362075" cy="136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440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88772" y="452667"/>
            <a:ext cx="9185545" cy="369331"/>
          </a:xfrm>
        </p:spPr>
        <p:txBody>
          <a:bodyPr/>
          <a:lstStyle/>
          <a:p>
            <a:r>
              <a:rPr lang="en-GB" dirty="0"/>
              <a:t>Success story: St Alban’s C of E Primary School &amp; Dream Big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What worked well?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273653" y="2439448"/>
            <a:ext cx="5744887" cy="3000057"/>
          </a:xfrm>
        </p:spPr>
        <p:txBody>
          <a:bodyPr/>
          <a:lstStyle/>
          <a:p>
            <a:pPr marL="285750" indent="-285750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What worked well?</a:t>
            </a:r>
          </a:p>
          <a:p>
            <a:pPr marL="285750" indent="-285750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Pre-visit lesson </a:t>
            </a:r>
            <a:r>
              <a:rPr lang="en-US" dirty="0"/>
              <a:t>on careers to give context to the workplace visit</a:t>
            </a:r>
          </a:p>
          <a:p>
            <a:pPr marL="285750" indent="-285750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Used the ‘when I grow up’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book list and accompanying lesson plans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/>
              <a:t>to bring careers to life</a:t>
            </a:r>
          </a:p>
          <a:p>
            <a:pPr marL="285750" indent="-285750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The Year 1 class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held a whole school assembly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/>
              <a:t>to show the work they had done in the </a:t>
            </a:r>
            <a:r>
              <a:rPr lang="en-US" dirty="0" err="1"/>
              <a:t>programme</a:t>
            </a:r>
            <a:endParaRPr lang="en-US" dirty="0"/>
          </a:p>
          <a:p>
            <a:pPr marL="285750" indent="-285750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Invited the volunteers from the workplace </a:t>
            </a:r>
            <a:r>
              <a:rPr lang="en-US" dirty="0"/>
              <a:t>to the assembly and show the work they’d completed</a:t>
            </a: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270790" y="4116066"/>
            <a:ext cx="48476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Rachel, the class teacher, said that the workplace visit 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en-GB" sz="2000" b="1" i="1" dirty="0">
                <a:solidFill>
                  <a:schemeClr val="accent1">
                    <a:lumMod val="75000"/>
                  </a:schemeClr>
                </a:solidFill>
              </a:rPr>
              <a:t>…was an amazing and immersive experience with enthusiastic volunteers.”</a:t>
            </a:r>
            <a:endParaRPr lang="en-US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2" descr="W4W Moneybarn dra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8" b="20436"/>
          <a:stretch>
            <a:fillRect/>
          </a:stretch>
        </p:blipFill>
        <p:spPr bwMode="auto">
          <a:xfrm>
            <a:off x="8143514" y="1824894"/>
            <a:ext cx="2085975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9CE903-5634-48F8-81DF-76EB302D3F5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058" y="5625385"/>
            <a:ext cx="1362075" cy="136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2361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88772" y="452667"/>
            <a:ext cx="9732083" cy="369331"/>
          </a:xfrm>
        </p:spPr>
        <p:txBody>
          <a:bodyPr/>
          <a:lstStyle/>
          <a:p>
            <a:r>
              <a:rPr lang="en-GB" dirty="0"/>
              <a:t>Success story: Oasis Academy </a:t>
            </a:r>
            <a:r>
              <a:rPr lang="en-GB" dirty="0" err="1"/>
              <a:t>Harpur</a:t>
            </a:r>
            <a:r>
              <a:rPr lang="en-GB" dirty="0"/>
              <a:t> Mount &amp; Primary Futures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What worked well?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273653" y="2439448"/>
            <a:ext cx="5032554" cy="3000057"/>
          </a:xfrm>
        </p:spPr>
        <p:txBody>
          <a:bodyPr/>
          <a:lstStyle/>
          <a:p>
            <a:pPr marL="342900" indent="-342900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The school held a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whole school Aspirations Week</a:t>
            </a:r>
          </a:p>
          <a:p>
            <a:pPr marL="342900" indent="-342900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Each year group had an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age-appropriate theme </a:t>
            </a:r>
            <a:r>
              <a:rPr lang="en-GB" dirty="0"/>
              <a:t>e.g. Year 1: People who help us, Year 5: Journalism</a:t>
            </a:r>
          </a:p>
          <a:p>
            <a:pPr marL="342900" indent="-342900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Engaged external volunteers </a:t>
            </a:r>
            <a:r>
              <a:rPr lang="en-US" dirty="0"/>
              <a:t>through classroom talks, Q &amp; As about their roles, trips with the children</a:t>
            </a:r>
          </a:p>
          <a:p>
            <a:pPr marL="342900" indent="-342900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Children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watched TV shows </a:t>
            </a:r>
            <a:r>
              <a:rPr lang="en-GB" dirty="0"/>
              <a:t>related to their topic to bring it to life</a:t>
            </a:r>
            <a:endParaRPr lang="en-US" dirty="0"/>
          </a:p>
          <a:p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6579476" y="3939476"/>
            <a:ext cx="55074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Claire from Oasis Academy </a:t>
            </a:r>
            <a:r>
              <a:rPr lang="en-GB" dirty="0" err="1"/>
              <a:t>Harpur</a:t>
            </a:r>
            <a:r>
              <a:rPr lang="en-GB" dirty="0"/>
              <a:t> Mount finds Primary Futures vital in the organisation of Aspirations Week, she said </a:t>
            </a:r>
            <a:r>
              <a:rPr lang="en-GB" b="1" i="1" dirty="0">
                <a:solidFill>
                  <a:schemeClr val="accent1">
                    <a:lumMod val="75000"/>
                  </a:schemeClr>
                </a:solidFill>
              </a:rPr>
              <a:t>“I really struggle to find people to come into talk to the children. We don’t have a bank of parents to do it and previously I had to rely on favours from friends.”</a:t>
            </a:r>
          </a:p>
          <a:p>
            <a:endParaRPr lang="en-GB" sz="600" b="1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1200" dirty="0">
                <a:hlinkClick r:id="rId2"/>
              </a:rPr>
              <a:t>https://primaryfutures.org/aspiration-week/</a:t>
            </a:r>
            <a:endParaRPr lang="en-US" sz="1200" b="1" i="1" dirty="0">
              <a:solidFill>
                <a:srgbClr val="826CAE"/>
              </a:solidFill>
            </a:endParaRPr>
          </a:p>
        </p:txBody>
      </p:sp>
      <p:pic>
        <p:nvPicPr>
          <p:cNvPr id="13" name="Picture 2" descr="Primary Future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556" y="1944414"/>
            <a:ext cx="3403766" cy="159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C93181-5744-4675-888C-058F7A2EBE9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225" y="5583441"/>
            <a:ext cx="1362075" cy="136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0504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Skills Builder – Using a common language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25293" y="1647758"/>
            <a:ext cx="490802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consistent whole-school focus </a:t>
            </a:r>
            <a:r>
              <a:rPr lang="en-US" sz="2200" dirty="0"/>
              <a:t>on essential skills helps ensure a shared understanding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Frequently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referring explicitly to each skill </a:t>
            </a:r>
            <a:r>
              <a:rPr lang="en-US" sz="2200" dirty="0"/>
              <a:t>will help pupils to recognise them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Work around these skills should be progressive and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build on previous learning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Ensure pupils see the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relevance</a:t>
            </a:r>
            <a:r>
              <a:rPr lang="en-US" sz="2200" dirty="0"/>
              <a:t> of these skills by linking them to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real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1447" t="53929" r="49444" b="22426"/>
          <a:stretch/>
        </p:blipFill>
        <p:spPr>
          <a:xfrm>
            <a:off x="536346" y="2520482"/>
            <a:ext cx="5323391" cy="2702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834" y="1647758"/>
            <a:ext cx="2961539" cy="8727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34B453-9BB3-42C3-8DB9-E78434FE984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660" y="5639687"/>
            <a:ext cx="1362075" cy="136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548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Beyond the school day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189571" y="1318932"/>
            <a:ext cx="9699146" cy="461732"/>
          </a:xfrm>
        </p:spPr>
        <p:txBody>
          <a:bodyPr/>
          <a:lstStyle/>
          <a:p>
            <a:r>
              <a:rPr lang="en-GB" sz="2800" dirty="0"/>
              <a:t>‘Extended career-related learning’ refers to education beyond the school day, you can: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1434" y="2277598"/>
            <a:ext cx="11403725" cy="1574420"/>
          </a:xfrm>
        </p:spPr>
        <p:txBody>
          <a:bodyPr/>
          <a:lstStyle/>
          <a:p>
            <a:pPr lvl="1">
              <a:buFontTx/>
              <a:buChar char="-"/>
            </a:pPr>
            <a:r>
              <a:rPr lang="en-US" sz="2000" dirty="0"/>
              <a:t>Inform adults at home about the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importance of CRL </a:t>
            </a:r>
            <a:r>
              <a:rPr lang="en-US" sz="2000" dirty="0"/>
              <a:t>and what they can do e.g. talk about which roles there are in a supermarket when they go shopping</a:t>
            </a:r>
          </a:p>
          <a:p>
            <a:pPr lvl="1">
              <a:buFontTx/>
              <a:buChar char="-"/>
            </a:pPr>
            <a:r>
              <a:rPr lang="en-US" sz="2000" dirty="0"/>
              <a:t>Encourage children to pursue their interests and participate in activities outside of school which help them to develop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soft skills</a:t>
            </a:r>
          </a:p>
          <a:p>
            <a:pPr lvl="1">
              <a:buFontTx/>
              <a:buChar char="-"/>
            </a:pPr>
            <a:r>
              <a:rPr lang="en-GB" sz="2000" dirty="0">
                <a:solidFill>
                  <a:srgbClr val="000000"/>
                </a:solidFill>
              </a:rPr>
              <a:t>Encourage adults when reading at home to identify different 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jobs in books</a:t>
            </a:r>
          </a:p>
          <a:p>
            <a:endParaRPr lang="en-US" dirty="0"/>
          </a:p>
        </p:txBody>
      </p:sp>
      <p:pic>
        <p:nvPicPr>
          <p:cNvPr id="7" name="Picture 2" descr="Peterborough family bann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9" b="20593"/>
          <a:stretch/>
        </p:blipFill>
        <p:spPr bwMode="auto">
          <a:xfrm>
            <a:off x="1975944" y="3852018"/>
            <a:ext cx="3439862" cy="17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A launches new Shooting Stars initiative inspired by Disney storytell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0" r="9077"/>
          <a:stretch/>
        </p:blipFill>
        <p:spPr bwMode="auto">
          <a:xfrm>
            <a:off x="6719089" y="3852018"/>
            <a:ext cx="3167910" cy="17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EFD67C-F5E0-4E87-9105-18B00D6A203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170" y="5593978"/>
            <a:ext cx="1362075" cy="136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036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Primary career programmes</a:t>
            </a:r>
            <a:endParaRPr lang="en-US" dirty="0"/>
          </a:p>
        </p:txBody>
      </p:sp>
      <p:sp>
        <p:nvSpPr>
          <p:cNvPr id="5" name="Subtitle 1"/>
          <p:cNvSpPr txBox="1">
            <a:spLocks/>
          </p:cNvSpPr>
          <p:nvPr/>
        </p:nvSpPr>
        <p:spPr>
          <a:xfrm>
            <a:off x="453607" y="1438249"/>
            <a:ext cx="9503144" cy="51087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National programmes</a:t>
            </a:r>
          </a:p>
          <a:p>
            <a:r>
              <a:rPr lang="en-GB" sz="2400" dirty="0"/>
              <a:t>Words for Work: Dream Big – National Literacy Trust (KS1) </a:t>
            </a:r>
          </a:p>
          <a:p>
            <a:r>
              <a:rPr lang="en-GB" sz="2400" dirty="0"/>
              <a:t>Primary Futures – Education and Employers (primary)</a:t>
            </a:r>
          </a:p>
          <a:p>
            <a:r>
              <a:rPr lang="en-GB" sz="2400" dirty="0"/>
              <a:t>Skills Builder (primary)</a:t>
            </a:r>
          </a:p>
          <a:p>
            <a:r>
              <a:rPr lang="en-GB" sz="2400" dirty="0"/>
              <a:t>Future First - membership (primary)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Local opportunities</a:t>
            </a:r>
          </a:p>
          <a:p>
            <a:r>
              <a:rPr lang="en-GB" sz="2400" dirty="0"/>
              <a:t>Eden Project Takeover Day - Cornwall</a:t>
            </a:r>
          </a:p>
          <a:p>
            <a:r>
              <a:rPr lang="en-GB" sz="2400" dirty="0"/>
              <a:t>Careers 2030 - The Black Country</a:t>
            </a:r>
          </a:p>
          <a:p>
            <a:r>
              <a:rPr lang="en-GB" sz="2400" dirty="0"/>
              <a:t>Academy FM Folkestone - Folkestone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A1CAD9-3F22-4587-888C-48C5AE65DCB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003" y="5591830"/>
            <a:ext cx="1362075" cy="136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080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Top three tips for CRL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160725" y="1531289"/>
            <a:ext cx="9195419" cy="105875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FFFF"/>
                </a:solidFill>
              </a:rPr>
              <a:t>1. Use literacy as a vehicle for introducing career-related learning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60725" y="2969795"/>
            <a:ext cx="9195418" cy="103373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/>
              <a:t>     2. Build up a bank of external organisations and employers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0725" y="4383285"/>
            <a:ext cx="9195419" cy="105857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/>
              <a:t>     3. Use the free resources available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21C969-E09E-45B1-BE60-B0D82F1A57E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891" y="5583440"/>
            <a:ext cx="1362075" cy="136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117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Contact: Alice Handelman-Pedroza, Senior Project Manager</a:t>
            </a:r>
          </a:p>
          <a:p>
            <a:r>
              <a:rPr lang="en-US" dirty="0"/>
              <a:t>Email: </a:t>
            </a:r>
            <a:r>
              <a:rPr lang="en-US" dirty="0">
                <a:hlinkClick r:id="rId2"/>
              </a:rPr>
              <a:t>alice.handelman-pedroza@literacytrust.org.uk</a:t>
            </a:r>
            <a:r>
              <a:rPr lang="en-US" dirty="0"/>
              <a:t> </a:t>
            </a:r>
          </a:p>
          <a:p>
            <a:r>
              <a:rPr lang="en-GB" dirty="0">
                <a:solidFill>
                  <a:prstClr val="black"/>
                </a:solidFill>
              </a:rPr>
              <a:t>T: 020 7587 1842 </a:t>
            </a:r>
          </a:p>
          <a:p>
            <a:r>
              <a:rPr lang="en-GB" dirty="0">
                <a:solidFill>
                  <a:prstClr val="black"/>
                </a:solidFill>
              </a:rPr>
              <a:t>W: literacytrust.org.uk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F7A7D1-8DDA-4E75-B3CE-7F8387730D1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003" y="5558273"/>
            <a:ext cx="1362075" cy="136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146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What we will cover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spcBef>
                <a:spcPts val="100"/>
              </a:spcBef>
            </a:pPr>
            <a:r>
              <a:rPr lang="en-GB" sz="1600" dirty="0"/>
              <a:t>1. Career-related learning</a:t>
            </a:r>
          </a:p>
          <a:p>
            <a:pPr>
              <a:spcBef>
                <a:spcPts val="100"/>
              </a:spcBef>
            </a:pPr>
            <a:r>
              <a:rPr lang="en-GB" sz="1600" dirty="0"/>
              <a:t>2. Why is CRL important in your school?</a:t>
            </a:r>
          </a:p>
          <a:p>
            <a:pPr>
              <a:spcBef>
                <a:spcPts val="100"/>
              </a:spcBef>
            </a:pPr>
            <a:r>
              <a:rPr lang="en-GB" sz="1600" dirty="0"/>
              <a:t>3. Literacy, employability and aspirations</a:t>
            </a:r>
          </a:p>
          <a:p>
            <a:pPr>
              <a:spcBef>
                <a:spcPts val="100"/>
              </a:spcBef>
            </a:pPr>
            <a:r>
              <a:rPr lang="en-GB" sz="1600" dirty="0"/>
              <a:t>4. Effective career-related learning</a:t>
            </a:r>
          </a:p>
          <a:p>
            <a:pPr>
              <a:spcBef>
                <a:spcPts val="100"/>
              </a:spcBef>
            </a:pPr>
            <a:r>
              <a:rPr lang="en-GB" sz="1600" dirty="0"/>
              <a:t>     </a:t>
            </a:r>
            <a:r>
              <a:rPr lang="en-GB" sz="1600" b="1" dirty="0">
                <a:solidFill>
                  <a:srgbClr val="006CB2"/>
                </a:solidFill>
              </a:rPr>
              <a:t>→</a:t>
            </a:r>
            <a:r>
              <a:rPr lang="en-GB" sz="1600" dirty="0"/>
              <a:t> External organisations</a:t>
            </a:r>
          </a:p>
          <a:p>
            <a:pPr>
              <a:spcBef>
                <a:spcPts val="100"/>
              </a:spcBef>
            </a:pPr>
            <a:r>
              <a:rPr lang="en-GB" sz="1600" dirty="0"/>
              <a:t>     </a:t>
            </a:r>
            <a:r>
              <a:rPr lang="en-GB" sz="1600" b="1" dirty="0">
                <a:solidFill>
                  <a:srgbClr val="006CB2"/>
                </a:solidFill>
              </a:rPr>
              <a:t>→</a:t>
            </a:r>
            <a:r>
              <a:rPr lang="en-GB" sz="1600" dirty="0"/>
              <a:t> Embedding in the curriculum</a:t>
            </a:r>
          </a:p>
          <a:p>
            <a:pPr>
              <a:spcBef>
                <a:spcPts val="100"/>
              </a:spcBef>
            </a:pPr>
            <a:r>
              <a:rPr lang="en-GB" sz="1600" dirty="0"/>
              <a:t>5. Skills Builder - using a common language </a:t>
            </a:r>
          </a:p>
          <a:p>
            <a:pPr>
              <a:spcBef>
                <a:spcPts val="100"/>
              </a:spcBef>
            </a:pPr>
            <a:r>
              <a:rPr lang="en-GB" sz="1600" dirty="0"/>
              <a:t>6. Outside of the classroom</a:t>
            </a:r>
          </a:p>
          <a:p>
            <a:pPr>
              <a:spcBef>
                <a:spcPts val="100"/>
              </a:spcBef>
            </a:pPr>
            <a:r>
              <a:rPr lang="en-GB" sz="1600" dirty="0"/>
              <a:t>7. Other primary career programmes</a:t>
            </a:r>
          </a:p>
          <a:p>
            <a:endParaRPr lang="en-US" dirty="0"/>
          </a:p>
        </p:txBody>
      </p:sp>
      <p:pic>
        <p:nvPicPr>
          <p:cNvPr id="8" name="Picture 2" descr="Howard Primary WfW Dream Big workplace visit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4" r="5672"/>
          <a:stretch/>
        </p:blipFill>
        <p:spPr bwMode="auto">
          <a:xfrm>
            <a:off x="7018541" y="1669490"/>
            <a:ext cx="3867191" cy="374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F61404-6E0D-49AA-98D9-4FA08774145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392" y="5582550"/>
            <a:ext cx="1362075" cy="136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3719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Career-related learning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415721" y="3137102"/>
            <a:ext cx="1749254" cy="172831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School based learning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257313" y="3137102"/>
            <a:ext cx="1785990" cy="172831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based learning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021636" y="3137102"/>
            <a:ext cx="1813339" cy="172831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Extended learning </a:t>
            </a:r>
            <a:r>
              <a:rPr lang="en-GB" sz="1600" dirty="0"/>
              <a:t>(beyond the school day)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30636" y="3678094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+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52308" y="3678094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+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32093" y="1925892"/>
            <a:ext cx="5156761" cy="56333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FFFF"/>
                </a:solidFill>
              </a:rPr>
              <a:t>Three elements of effective CRL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9F429D-8931-4EE6-985A-5B8BB6332B2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392" y="5625386"/>
            <a:ext cx="1362075" cy="136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3363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Career-related learning in your school</a:t>
            </a:r>
          </a:p>
          <a:p>
            <a:endParaRPr lang="en-US" dirty="0"/>
          </a:p>
        </p:txBody>
      </p:sp>
      <p:sp>
        <p:nvSpPr>
          <p:cNvPr id="5" name="Subtitle 1"/>
          <p:cNvSpPr txBox="1">
            <a:spLocks/>
          </p:cNvSpPr>
          <p:nvPr/>
        </p:nvSpPr>
        <p:spPr>
          <a:xfrm>
            <a:off x="788773" y="1785712"/>
            <a:ext cx="5602635" cy="51216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Pupils have improved access to literacy</a:t>
            </a:r>
          </a:p>
          <a:p>
            <a:r>
              <a:rPr lang="en-US" sz="2400" dirty="0"/>
              <a:t>Improved reading, writing, speaking and listening skills</a:t>
            </a:r>
          </a:p>
          <a:p>
            <a:r>
              <a:rPr lang="en-US" sz="2400" dirty="0"/>
              <a:t>Widens aspirations</a:t>
            </a:r>
          </a:p>
          <a:p>
            <a:r>
              <a:rPr lang="en-US" sz="2400" dirty="0"/>
              <a:t>Adults at home have an increased awareness of how to support a child's literacy skills</a:t>
            </a:r>
          </a:p>
          <a:p>
            <a:r>
              <a:rPr lang="en-US" sz="2400" dirty="0"/>
              <a:t>CRL can be used to challenge stereotypes </a:t>
            </a: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7537"/>
          <a:stretch/>
        </p:blipFill>
        <p:spPr>
          <a:xfrm>
            <a:off x="6897071" y="2077899"/>
            <a:ext cx="4280452" cy="2406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7EEAF6-5FCA-489B-8B7F-558E80A4E16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446" y="5625386"/>
            <a:ext cx="1362075" cy="136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281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Literacy, employability and aspirations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18185" y="1455275"/>
            <a:ext cx="3021803" cy="19192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Pupils who have careers sessions with employers are more likely to exceed predicted GCSE grades (Education &amp; Employers</a:t>
            </a:r>
            <a:r>
              <a:rPr lang="en-GB" sz="1600" dirty="0"/>
              <a:t> </a:t>
            </a:r>
            <a:r>
              <a:rPr lang="en-GB" sz="1600" b="1" dirty="0"/>
              <a:t>2019)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220285" y="1512997"/>
            <a:ext cx="3090009" cy="186150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98% of teachers polled said careers lessons helped to challenge gender stereotyping about jobs and subjects (</a:t>
            </a:r>
            <a:r>
              <a:rPr lang="en-GB" sz="1600" b="1" dirty="0" err="1">
                <a:solidFill>
                  <a:schemeClr val="bg1"/>
                </a:solidFill>
              </a:rPr>
              <a:t>Tes</a:t>
            </a:r>
            <a:r>
              <a:rPr lang="en-GB" sz="1600" b="1" dirty="0">
                <a:solidFill>
                  <a:schemeClr val="bg1"/>
                </a:solidFill>
              </a:rPr>
              <a:t> 2019)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7657" y="3503397"/>
            <a:ext cx="2942857" cy="208663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FFFFF"/>
                </a:solidFill>
              </a:rPr>
              <a:t>Children in disadvantaged areas are starting school up to 19 months behind their more privileged peers (The Communication Trust 2017)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446373" y="3503397"/>
            <a:ext cx="3067527" cy="208663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Over two-thirds of employers (70%) rate literacy and numeracy skills as one of their three most important considerations when recruiting school and college leavers  (CBI 2018)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46373" y="1512997"/>
            <a:ext cx="3067527" cy="186150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One in four (25%) employers are not satisfied with school and college leavers’ literacy and numeracy skills (CBI/Pearson 2018)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259759" y="3503397"/>
            <a:ext cx="3090009" cy="208663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FFFFF"/>
                </a:solidFill>
              </a:rPr>
              <a:t>Research shows that by the age of seven, girls’ and boys' aspirations are so often limited by stereotyping (Fawcett Society 2019)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77B67B-37C6-4DDD-9D66-5267A517FF7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835" y="5605816"/>
            <a:ext cx="1362075" cy="136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471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Tips for effective career-related learning</a:t>
            </a:r>
          </a:p>
        </p:txBody>
      </p:sp>
      <p:sp>
        <p:nvSpPr>
          <p:cNvPr id="5" name="Subtitle 1"/>
          <p:cNvSpPr txBox="1">
            <a:spLocks/>
          </p:cNvSpPr>
          <p:nvPr/>
        </p:nvSpPr>
        <p:spPr>
          <a:xfrm>
            <a:off x="788773" y="1798997"/>
            <a:ext cx="6365842" cy="51087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GB" sz="2400" dirty="0"/>
              <a:t>Effective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leadership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Start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early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Make it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open to all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Ensure activities are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age-appropriate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Involve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external</a:t>
            </a:r>
            <a:r>
              <a:rPr lang="en-GB" sz="2400" dirty="0"/>
              <a:t> organisations and employers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Embed in the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curriculum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159" y="1429407"/>
            <a:ext cx="2801156" cy="3734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380F44-1585-437D-BEB7-8C0D5B01116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225" y="5633775"/>
            <a:ext cx="1362075" cy="136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3380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88773" y="452667"/>
            <a:ext cx="8145020" cy="369331"/>
          </a:xfrm>
        </p:spPr>
        <p:txBody>
          <a:bodyPr/>
          <a:lstStyle/>
          <a:p>
            <a:r>
              <a:rPr lang="en-GB" dirty="0"/>
              <a:t>How to involve external organisations and employers</a:t>
            </a:r>
            <a:endParaRPr lang="en-US" dirty="0"/>
          </a:p>
        </p:txBody>
      </p:sp>
      <p:sp>
        <p:nvSpPr>
          <p:cNvPr id="7" name="Subtitle 1"/>
          <p:cNvSpPr txBox="1">
            <a:spLocks/>
          </p:cNvSpPr>
          <p:nvPr/>
        </p:nvSpPr>
        <p:spPr>
          <a:xfrm>
            <a:off x="423627" y="1311206"/>
            <a:ext cx="6397587" cy="51087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Use your network </a:t>
            </a:r>
            <a:r>
              <a:rPr lang="en-GB" sz="2400" dirty="0"/>
              <a:t>- perhaps you have friends or family who would come in and talk/host a visit</a:t>
            </a:r>
          </a:p>
          <a:p>
            <a:r>
              <a:rPr lang="en-GB" sz="2400" dirty="0"/>
              <a:t>Invite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parents and local community members </a:t>
            </a:r>
            <a:r>
              <a:rPr lang="en-GB" sz="2400" dirty="0"/>
              <a:t>to get involved</a:t>
            </a:r>
          </a:p>
          <a:p>
            <a:r>
              <a:rPr lang="en-GB" sz="2400" dirty="0"/>
              <a:t>Approach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local businesses </a:t>
            </a:r>
            <a:r>
              <a:rPr lang="mr-IN" sz="2400" b="1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400" dirty="0"/>
              <a:t>try emailing their HR departments as they often coordinate CSR activity</a:t>
            </a:r>
            <a:endParaRPr lang="en-GB" sz="2400" b="1" dirty="0">
              <a:solidFill>
                <a:srgbClr val="826CAE"/>
              </a:solidFill>
            </a:endParaRPr>
          </a:p>
          <a:p>
            <a:r>
              <a:rPr lang="en-GB" sz="2400" dirty="0"/>
              <a:t>Reach out to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nearby schools</a:t>
            </a:r>
            <a:r>
              <a:rPr lang="en-GB" sz="2400" dirty="0"/>
              <a:t>; they may already have links</a:t>
            </a:r>
          </a:p>
          <a:p>
            <a:r>
              <a:rPr lang="en-GB" sz="2400" dirty="0"/>
              <a:t>Use Education &amp; Employers online volunteer database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Primary Futures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"/>
          <a:stretch/>
        </p:blipFill>
        <p:spPr>
          <a:xfrm>
            <a:off x="7203024" y="1885956"/>
            <a:ext cx="3974292" cy="2977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1D6BDA-9F60-4E65-A7CE-B311655E853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002" y="5616997"/>
            <a:ext cx="1362075" cy="136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831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Embedding in the curriculum</a:t>
            </a:r>
          </a:p>
        </p:txBody>
      </p:sp>
      <p:sp>
        <p:nvSpPr>
          <p:cNvPr id="5" name="Subtitle 1"/>
          <p:cNvSpPr txBox="1">
            <a:spLocks/>
          </p:cNvSpPr>
          <p:nvPr/>
        </p:nvSpPr>
        <p:spPr>
          <a:xfrm>
            <a:off x="285441" y="1301197"/>
            <a:ext cx="11906559" cy="8954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This provides a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context and purpose for learning </a:t>
            </a:r>
            <a:r>
              <a:rPr lang="en-US" sz="2400" dirty="0"/>
              <a:t>about specific areas of the curriculum and encourages children to make links between school-based learning and the wider world.</a:t>
            </a:r>
            <a:endParaRPr lang="en-GB" sz="2400" dirty="0"/>
          </a:p>
          <a:p>
            <a:endParaRPr lang="en-GB" dirty="0"/>
          </a:p>
        </p:txBody>
      </p:sp>
      <p:sp>
        <p:nvSpPr>
          <p:cNvPr id="41" name="Oval 40"/>
          <p:cNvSpPr/>
          <p:nvPr/>
        </p:nvSpPr>
        <p:spPr>
          <a:xfrm>
            <a:off x="2129754" y="3325298"/>
            <a:ext cx="1338943" cy="767443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science at work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251670" y="2476213"/>
            <a:ext cx="1143000" cy="6858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farmer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443012" y="2476213"/>
            <a:ext cx="1143000" cy="6858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pilot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865863" y="3854574"/>
            <a:ext cx="1063407" cy="6858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diver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093014" y="4741696"/>
            <a:ext cx="1412422" cy="6858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astronomer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832498" y="3854574"/>
            <a:ext cx="1276349" cy="6858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electrician</a:t>
            </a:r>
            <a:endParaRPr lang="en-GB" b="1" dirty="0">
              <a:solidFill>
                <a:srgbClr val="FFFFFF"/>
              </a:solidFill>
            </a:endParaRPr>
          </a:p>
        </p:txBody>
      </p:sp>
      <p:cxnSp>
        <p:nvCxnSpPr>
          <p:cNvPr id="47" name="Straight Connector 46"/>
          <p:cNvCxnSpPr>
            <a:endCxn id="41" idx="1"/>
          </p:cNvCxnSpPr>
          <p:nvPr/>
        </p:nvCxnSpPr>
        <p:spPr>
          <a:xfrm>
            <a:off x="2002443" y="3171441"/>
            <a:ext cx="323395" cy="266246"/>
          </a:xfrm>
          <a:prstGeom prst="line">
            <a:avLst/>
          </a:prstGeom>
          <a:ln>
            <a:solidFill>
              <a:srgbClr val="826C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41" idx="3"/>
          </p:cNvCxnSpPr>
          <p:nvPr/>
        </p:nvCxnSpPr>
        <p:spPr>
          <a:xfrm flipH="1">
            <a:off x="1929271" y="3980352"/>
            <a:ext cx="396567" cy="283641"/>
          </a:xfrm>
          <a:prstGeom prst="line">
            <a:avLst/>
          </a:prstGeom>
          <a:ln>
            <a:solidFill>
              <a:srgbClr val="826C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2799225" y="4092741"/>
            <a:ext cx="1" cy="648955"/>
          </a:xfrm>
          <a:prstGeom prst="line">
            <a:avLst/>
          </a:prstGeom>
          <a:ln>
            <a:solidFill>
              <a:srgbClr val="826C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41" idx="5"/>
            <a:endCxn id="46" idx="1"/>
          </p:cNvCxnSpPr>
          <p:nvPr/>
        </p:nvCxnSpPr>
        <p:spPr>
          <a:xfrm>
            <a:off x="3272613" y="3980352"/>
            <a:ext cx="559885" cy="217122"/>
          </a:xfrm>
          <a:prstGeom prst="line">
            <a:avLst/>
          </a:prstGeom>
          <a:ln>
            <a:solidFill>
              <a:srgbClr val="826C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3" idx="2"/>
          </p:cNvCxnSpPr>
          <p:nvPr/>
        </p:nvCxnSpPr>
        <p:spPr>
          <a:xfrm flipH="1">
            <a:off x="3319101" y="3162013"/>
            <a:ext cx="695411" cy="354165"/>
          </a:xfrm>
          <a:prstGeom prst="line">
            <a:avLst/>
          </a:prstGeom>
          <a:ln>
            <a:solidFill>
              <a:srgbClr val="826C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7578019" y="3880545"/>
            <a:ext cx="1635487" cy="867053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local history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7362150" y="1972646"/>
            <a:ext cx="2067223" cy="158698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how changes in population/ transport links have affected employment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636522" y="4436282"/>
            <a:ext cx="1510393" cy="106952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local employers today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9786616" y="4519564"/>
            <a:ext cx="1510393" cy="106952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local employers in the past</a:t>
            </a:r>
            <a:endParaRPr lang="en-GB" b="1" dirty="0">
              <a:solidFill>
                <a:srgbClr val="FFFFFF"/>
              </a:solidFill>
            </a:endParaRPr>
          </a:p>
        </p:txBody>
      </p:sp>
      <p:cxnSp>
        <p:nvCxnSpPr>
          <p:cNvPr id="56" name="Straight Connector 55"/>
          <p:cNvCxnSpPr>
            <a:stCxn id="52" idx="0"/>
            <a:endCxn id="53" idx="2"/>
          </p:cNvCxnSpPr>
          <p:nvPr/>
        </p:nvCxnSpPr>
        <p:spPr>
          <a:xfrm flipH="1" flipV="1">
            <a:off x="8395762" y="3559629"/>
            <a:ext cx="1" cy="320916"/>
          </a:xfrm>
          <a:prstGeom prst="line">
            <a:avLst/>
          </a:prstGeom>
          <a:ln>
            <a:solidFill>
              <a:srgbClr val="826C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7146915" y="4540374"/>
            <a:ext cx="536453" cy="373130"/>
          </a:xfrm>
          <a:prstGeom prst="line">
            <a:avLst/>
          </a:prstGeom>
          <a:ln>
            <a:solidFill>
              <a:srgbClr val="826C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55" idx="1"/>
          </p:cNvCxnSpPr>
          <p:nvPr/>
        </p:nvCxnSpPr>
        <p:spPr>
          <a:xfrm flipH="1" flipV="1">
            <a:off x="9193761" y="4445532"/>
            <a:ext cx="592855" cy="608793"/>
          </a:xfrm>
          <a:prstGeom prst="line">
            <a:avLst/>
          </a:prstGeom>
          <a:ln>
            <a:solidFill>
              <a:srgbClr val="826C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E78AAC61-8C77-464F-B7D4-6CDA2818910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335" y="5631404"/>
            <a:ext cx="1362075" cy="136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5948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Literacy and CRL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ubtitle 1"/>
          <p:cNvSpPr txBox="1">
            <a:spLocks/>
          </p:cNvSpPr>
          <p:nvPr/>
        </p:nvSpPr>
        <p:spPr>
          <a:xfrm>
            <a:off x="553383" y="1329924"/>
            <a:ext cx="9503144" cy="51087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Literacy is a fantastic tool to incorporate career-related learning in to your school day.</a:t>
            </a:r>
          </a:p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Books</a:t>
            </a:r>
            <a:r>
              <a:rPr lang="en-GB" sz="2400" dirty="0"/>
              <a:t> – use our ‘When I grow up’ booklist (</a:t>
            </a:r>
            <a:r>
              <a:rPr lang="en-GB" sz="2400" dirty="0">
                <a:hlinkClick r:id="rId2"/>
              </a:rPr>
              <a:t>http://www.wordsforlife.org.uk/when-i-grow-up/book-list</a:t>
            </a:r>
            <a:r>
              <a:rPr lang="en-GB" sz="2400" dirty="0"/>
              <a:t>) </a:t>
            </a:r>
          </a:p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Speaking and listening activities </a:t>
            </a:r>
            <a:r>
              <a:rPr lang="en-GB" sz="2400" dirty="0"/>
              <a:t>– role-play different jobs and scenarios</a:t>
            </a:r>
          </a:p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Grammar activities </a:t>
            </a:r>
            <a:r>
              <a:rPr lang="en-GB" sz="2400" dirty="0"/>
              <a:t>– explore the use of formal vs. informal language and when to use each of these</a:t>
            </a:r>
            <a:endParaRPr lang="en-GB" sz="2400" b="1" dirty="0">
              <a:solidFill>
                <a:srgbClr val="826CAE"/>
              </a:solidFill>
            </a:endParaRPr>
          </a:p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Writing activities </a:t>
            </a:r>
            <a:r>
              <a:rPr lang="en-GB" sz="2400" dirty="0"/>
              <a:t>– write about dream jobs and aspirations, focus on a specific job and ask pupils to write what the role involves</a:t>
            </a:r>
          </a:p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Research activities </a:t>
            </a:r>
            <a:r>
              <a:rPr lang="en-GB" sz="2400" dirty="0"/>
              <a:t>– find out about the jobs and workplaces which are in the local area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BA453E-7BCB-43EC-8B45-9B62157869B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452" y="5607558"/>
            <a:ext cx="1362075" cy="136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5930835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620F1FD-BB95-2543-8313-57DC80C776FC}" vid="{F642C1AE-9A28-FD4D-84A4-C163511FA3F1}"/>
    </a:ext>
  </a:extLst>
</a:theme>
</file>

<file path=ppt/theme/theme2.xml><?xml version="1.0" encoding="utf-8"?>
<a:theme xmlns:a="http://schemas.openxmlformats.org/drawingml/2006/main" name="Text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620F1FD-BB95-2543-8313-57DC80C776FC}" vid="{022B3605-88A6-AB4C-8308-787F91171A41}"/>
    </a:ext>
  </a:extLst>
</a:theme>
</file>

<file path=ppt/theme/theme3.xml><?xml version="1.0" encoding="utf-8"?>
<a:theme xmlns:a="http://schemas.openxmlformats.org/drawingml/2006/main" name="Divid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620F1FD-BB95-2543-8313-57DC80C776FC}" vid="{08F145BD-4479-AC45-98F4-E8EF7E6A10D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Revised CEC_Primary Toolkit_Resource template</Template>
  <TotalTime>77</TotalTime>
  <Words>1096</Words>
  <Application>Microsoft Office PowerPoint</Application>
  <PresentationFormat>Widescreen</PresentationFormat>
  <Paragraphs>117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Cover pages</vt:lpstr>
      <vt:lpstr>Text pages</vt:lpstr>
      <vt:lpstr>Divider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 Hutton</dc:creator>
  <cp:lastModifiedBy>Isabel Hutton</cp:lastModifiedBy>
  <cp:revision>10</cp:revision>
  <dcterms:created xsi:type="dcterms:W3CDTF">2020-03-30T12:59:08Z</dcterms:created>
  <dcterms:modified xsi:type="dcterms:W3CDTF">2020-04-30T15:18:20Z</dcterms:modified>
</cp:coreProperties>
</file>