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52" r:id="rId6"/>
    <p:sldMasterId id="2147483658" r:id="rId7"/>
  </p:sldMasterIdLst>
  <p:handoutMasterIdLst>
    <p:handoutMasterId r:id="rId26"/>
  </p:handoutMasterIdLst>
  <p:sldIdLst>
    <p:sldId id="271" r:id="rId8"/>
    <p:sldId id="273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85" r:id="rId17"/>
    <p:sldId id="297" r:id="rId18"/>
    <p:sldId id="298" r:id="rId19"/>
    <p:sldId id="299" r:id="rId20"/>
    <p:sldId id="286" r:id="rId21"/>
    <p:sldId id="300" r:id="rId22"/>
    <p:sldId id="287" r:id="rId23"/>
    <p:sldId id="289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B562"/>
    <a:srgbClr val="F7B01E"/>
    <a:srgbClr val="EE6E50"/>
    <a:srgbClr val="006CB2"/>
    <a:srgbClr val="535E91"/>
    <a:srgbClr val="F04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7638"/>
  </p:normalViewPr>
  <p:slideViewPr>
    <p:cSldViewPr snapToGrid="0" snapToObjects="1">
      <p:cViewPr>
        <p:scale>
          <a:sx n="43" d="100"/>
          <a:sy n="43" d="100"/>
        </p:scale>
        <p:origin x="1476" y="3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8" d="100"/>
          <a:sy n="118" d="100"/>
        </p:scale>
        <p:origin x="45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7A571-4E21-3241-B04F-CE65251E00A9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E7F03-AD05-154B-924B-25C63A3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1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97912"/>
          </a:xfrm>
          <a:prstGeom prst="rect">
            <a:avLst/>
          </a:prstGeom>
        </p:spPr>
      </p:pic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F167411D-CA14-CC4F-83C2-BF0F3CA576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4540" y="1278269"/>
            <a:ext cx="6218023" cy="9367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Resource title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96B35DA-0565-924F-AD5D-5CCE993363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415" y="2291765"/>
            <a:ext cx="6218023" cy="4258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Resource subtitle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98FBBC6E-3130-444A-AF01-62BF6AD8DE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6140" y="2808285"/>
            <a:ext cx="6218023" cy="4258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Name here, title here, date xx/xx/</a:t>
            </a:r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11" name="Triangle 10"/>
          <p:cNvSpPr/>
          <p:nvPr userDrawn="1"/>
        </p:nvSpPr>
        <p:spPr>
          <a:xfrm rot="1903305">
            <a:off x="10197920" y="504818"/>
            <a:ext cx="1543003" cy="1330175"/>
          </a:xfrm>
          <a:prstGeom prst="triangle">
            <a:avLst/>
          </a:prstGeom>
          <a:solidFill>
            <a:srgbClr val="53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9823645" y="2527961"/>
            <a:ext cx="1638324" cy="1638324"/>
          </a:xfrm>
          <a:prstGeom prst="ellipse">
            <a:avLst/>
          </a:prstGeom>
          <a:solidFill>
            <a:srgbClr val="E9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>
            <a:off x="9559406" y="2369039"/>
            <a:ext cx="1799495" cy="1724974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/>
          <p:cNvSpPr/>
          <p:nvPr userDrawn="1"/>
        </p:nvSpPr>
        <p:spPr>
          <a:xfrm rot="2428000">
            <a:off x="10317875" y="300133"/>
            <a:ext cx="1567224" cy="1351055"/>
          </a:xfrm>
          <a:prstGeom prst="triangle">
            <a:avLst/>
          </a:prstGeom>
          <a:noFill/>
          <a:ln w="15875">
            <a:solidFill>
              <a:srgbClr val="535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250" y="3475217"/>
            <a:ext cx="8869454" cy="21226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45087" y="1463864"/>
            <a:ext cx="1535980" cy="1518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110025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12192000" cy="5495746"/>
          </a:xfrm>
          <a:prstGeom prst="rect">
            <a:avLst/>
          </a:prstGeom>
          <a:solidFill>
            <a:srgbClr val="E9B56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7542070" y="2253007"/>
            <a:ext cx="3995525" cy="3830062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4142996" y="197962"/>
            <a:ext cx="3399074" cy="3258311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06406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6"/>
            <a:ext cx="12192000" cy="549840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66053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-2656"/>
            <a:ext cx="12190730" cy="549840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54948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7"/>
            <a:ext cx="12198822" cy="549668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7146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254E705-B325-6744-8239-09ED355D53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314775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B93BFA5-DD19-4045-B054-74BB17EE46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518" y="3258035"/>
            <a:ext cx="6218023" cy="13584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Contact: Name here, title here </a:t>
            </a:r>
            <a:br>
              <a:rPr lang="en-US" dirty="0"/>
            </a:br>
            <a:r>
              <a:rPr lang="en-US" dirty="0"/>
              <a:t>Email: </a:t>
            </a:r>
            <a:r>
              <a:rPr lang="en-US" dirty="0" err="1"/>
              <a:t>name@email.org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Phone: </a:t>
            </a:r>
            <a:r>
              <a:rPr lang="en-US" dirty="0" err="1"/>
              <a:t>xxxxx</a:t>
            </a:r>
            <a:r>
              <a:rPr lang="en-US" dirty="0"/>
              <a:t>-xxx-xxx</a:t>
            </a:r>
            <a:br>
              <a:rPr lang="en-US" dirty="0"/>
            </a:br>
            <a:r>
              <a:rPr lang="en-US" dirty="0" err="1"/>
              <a:t>www.url.org</a:t>
            </a:r>
            <a:endParaRPr lang="en-US" dirty="0"/>
          </a:p>
        </p:txBody>
      </p:sp>
      <p:sp>
        <p:nvSpPr>
          <p:cNvPr id="13" name="Triangle 12"/>
          <p:cNvSpPr/>
          <p:nvPr userDrawn="1"/>
        </p:nvSpPr>
        <p:spPr>
          <a:xfrm rot="2634693">
            <a:off x="10140381" y="3249559"/>
            <a:ext cx="1812216" cy="1562255"/>
          </a:xfrm>
          <a:prstGeom prst="triangle">
            <a:avLst/>
          </a:prstGeom>
          <a:solidFill>
            <a:srgbClr val="53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/>
          <p:cNvSpPr/>
          <p:nvPr userDrawn="1"/>
        </p:nvSpPr>
        <p:spPr>
          <a:xfrm rot="3159388">
            <a:off x="10253226" y="3016058"/>
            <a:ext cx="1840663" cy="1586778"/>
          </a:xfrm>
          <a:prstGeom prst="triangle">
            <a:avLst/>
          </a:prstGeom>
          <a:noFill/>
          <a:ln w="15875">
            <a:solidFill>
              <a:srgbClr val="535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712522">
            <a:off x="8815956" y="1977377"/>
            <a:ext cx="1666808" cy="10432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2865" y="364362"/>
            <a:ext cx="1535980" cy="1518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42990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731520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C0B24A1-4892-C648-BC83-52AEA3010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30021"/>
            <a:ext cx="924194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EE6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30344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4286886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A65B5-1BDC-D946-B92C-F2E507C79E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5513" y="1593850"/>
            <a:ext cx="5165725" cy="38456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CF096C2-DA5C-CD41-8B8A-98B562B761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39448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73653" y="2215299"/>
            <a:ext cx="4286887" cy="0"/>
          </a:xfrm>
          <a:prstGeom prst="line">
            <a:avLst/>
          </a:prstGeom>
          <a:ln w="44450">
            <a:solidFill>
              <a:srgbClr val="E9B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06948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835226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Two column layout header here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CF096C2-DA5C-CD41-8B8A-98B562B761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58302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963AD44-DED3-D247-9C2D-DF79702865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458302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006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171727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731520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Bullet list title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C0B24A1-4892-C648-BC83-52AEA3010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374839"/>
            <a:ext cx="924194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535E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here to add partner logo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427205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835226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Two column bullet list title here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3284D3D-4662-C440-A057-404CA9955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3653" y="2374839"/>
            <a:ext cx="428688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6058D6D-2463-C641-B6AD-9A6700ACEA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5145" y="2374839"/>
            <a:ext cx="428688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E9B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1539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1645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697152-5D01-CD48-8D01-78AB9AFA8324}"/>
              </a:ext>
            </a:extLst>
          </p:cNvPr>
          <p:cNvCxnSpPr/>
          <p:nvPr userDrawn="1"/>
        </p:nvCxnSpPr>
        <p:spPr>
          <a:xfrm>
            <a:off x="1261645" y="2869146"/>
            <a:ext cx="2245643" cy="0"/>
          </a:xfrm>
          <a:prstGeom prst="line">
            <a:avLst/>
          </a:prstGeom>
          <a:ln w="38100">
            <a:solidFill>
              <a:srgbClr val="006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D76D4B-5E41-754D-9413-FA53DB384209}"/>
              </a:ext>
            </a:extLst>
          </p:cNvPr>
          <p:cNvCxnSpPr/>
          <p:nvPr userDrawn="1"/>
        </p:nvCxnSpPr>
        <p:spPr>
          <a:xfrm>
            <a:off x="4798658" y="2869146"/>
            <a:ext cx="2245643" cy="0"/>
          </a:xfrm>
          <a:prstGeom prst="line">
            <a:avLst/>
          </a:prstGeom>
          <a:ln w="38100">
            <a:solidFill>
              <a:srgbClr val="EE6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404D11-9803-E34B-A984-4AC71D1891D3}"/>
              </a:ext>
            </a:extLst>
          </p:cNvPr>
          <p:cNvCxnSpPr/>
          <p:nvPr userDrawn="1"/>
        </p:nvCxnSpPr>
        <p:spPr>
          <a:xfrm>
            <a:off x="8318472" y="2869146"/>
            <a:ext cx="2245643" cy="0"/>
          </a:xfrm>
          <a:prstGeom prst="line">
            <a:avLst/>
          </a:prstGeom>
          <a:ln w="38100">
            <a:solidFill>
              <a:srgbClr val="F7B0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A4DE830-46DB-6F44-A88D-7BE76CB3D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1654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37EBB6E-DBF6-6D42-B432-1E7ED10885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0398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1645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2898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471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</p:spTree>
    <p:extLst>
      <p:ext uri="{BB962C8B-B14F-4D97-AF65-F5344CB8AC3E}">
        <p14:creationId xmlns:p14="http://schemas.microsoft.com/office/powerpoint/2010/main" val="292293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418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tif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1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4B867F-14AA-4444-B866-33EA11A32B74}"/>
              </a:ext>
            </a:extLst>
          </p:cNvPr>
          <p:cNvCxnSpPr>
            <a:cxnSpLocks/>
          </p:cNvCxnSpPr>
          <p:nvPr userDrawn="1"/>
        </p:nvCxnSpPr>
        <p:spPr>
          <a:xfrm>
            <a:off x="788773" y="5692173"/>
            <a:ext cx="10614454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1"/>
            <a:ext cx="12192000" cy="121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1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5" r:id="rId4"/>
    <p:sldLayoutId id="2147483657" r:id="rId5"/>
    <p:sldLayoutId id="2147483663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d/3.0/" TargetMode="External"/><Relationship Id="rId5" Type="http://schemas.openxmlformats.org/officeDocument/2006/relationships/hyperlink" Target="http://theconversation.com/explainer-when-should-children-start-to-think-about-their-careers-38264" TargetMode="Externa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bbc.co.uk/programmes/b09202jz" TargetMode="Externa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7454" y="527155"/>
            <a:ext cx="6218023" cy="936703"/>
          </a:xfrm>
        </p:spPr>
        <p:txBody>
          <a:bodyPr/>
          <a:lstStyle/>
          <a:p>
            <a:r>
              <a:rPr lang="en-US" dirty="0"/>
              <a:t>Challenging Gender Stereotypes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9413" y="2266053"/>
            <a:ext cx="6218023" cy="425836"/>
          </a:xfrm>
        </p:spPr>
        <p:txBody>
          <a:bodyPr/>
          <a:lstStyle/>
          <a:p>
            <a:r>
              <a:rPr lang="en-US" dirty="0"/>
              <a:t>Staff and parents presentation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9414" y="3341685"/>
            <a:ext cx="6218023" cy="425836"/>
          </a:xfrm>
        </p:spPr>
        <p:txBody>
          <a:bodyPr/>
          <a:lstStyle/>
          <a:p>
            <a:r>
              <a:rPr lang="en-US" dirty="0"/>
              <a:t>The East Sussex Primary Careers Hub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677FC31-EF75-4F6B-BD95-4515CC94088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ED86E5D-CBD4-4FB9-8C96-499FD158678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2660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Current position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273653" y="2439448"/>
            <a:ext cx="5562576" cy="3000057"/>
          </a:xfrm>
        </p:spPr>
        <p:txBody>
          <a:bodyPr/>
          <a:lstStyle/>
          <a:p>
            <a:r>
              <a:rPr lang="en-US" sz="2400" dirty="0"/>
              <a:t>On a scale of one to ten, where one is poor and ten is excellent,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would you rate the school’s current position on gender stereotypes?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A8ABA0-23F6-4196-ACED-E819E568E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021" y="1594028"/>
            <a:ext cx="3990343" cy="39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67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Capacity to change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273653" y="2439448"/>
            <a:ext cx="5791176" cy="3000057"/>
          </a:xfrm>
        </p:spPr>
        <p:txBody>
          <a:bodyPr/>
          <a:lstStyle/>
          <a:p>
            <a:r>
              <a:rPr lang="en-US" sz="2400" dirty="0"/>
              <a:t>On a scale of one to ten, where one is poor and ten is excellent,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would you rate the school’s capacity to challenge gender stereotypes?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A8ABA0-23F6-4196-ACED-E819E568E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021" y="1594028"/>
            <a:ext cx="3990343" cy="39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0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273653" y="2439448"/>
            <a:ext cx="6203472" cy="3000057"/>
          </a:xfrm>
        </p:spPr>
        <p:txBody>
          <a:bodyPr/>
          <a:lstStyle/>
          <a:p>
            <a:r>
              <a:rPr lang="en-US" sz="2400" dirty="0"/>
              <a:t>On a scale of one to ten, where one is poor and ten is excellent,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Where would you like the school’s position on challenging gender stereotypes to be?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A8ABA0-23F6-4196-ACED-E819E568E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021" y="1594028"/>
            <a:ext cx="3990343" cy="39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70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Our best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273653" y="2439448"/>
            <a:ext cx="6203472" cy="3000057"/>
          </a:xfrm>
        </p:spPr>
        <p:txBody>
          <a:bodyPr/>
          <a:lstStyle/>
          <a:p>
            <a:r>
              <a:rPr lang="en-US" sz="2400" dirty="0"/>
              <a:t>If we were a ‘ten’ …..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would we be doing differently?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would parents say?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would children do or say?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Who else would notice?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picture containing green, elephant, face, white&#10;&#10;Description automatically generated">
            <a:extLst>
              <a:ext uri="{FF2B5EF4-FFF2-40B4-BE49-F238E27FC236}">
                <a16:creationId xmlns:a16="http://schemas.microsoft.com/office/drawing/2014/main" id="{81B13FB2-03C7-4192-84E9-1EED6E4CA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930" y="2055760"/>
            <a:ext cx="3571495" cy="300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37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stats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35% of STEM jobs were carried out by women (WISE Campaign 2019)</a:t>
            </a:r>
          </a:p>
          <a:p>
            <a:endParaRPr lang="en-US" b="1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0F2257-64F5-46C8-A57C-D54FD6D0B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143" y="1817429"/>
            <a:ext cx="5731131" cy="362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31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stats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Less than a quarter of FTSE-100 companies had a female CEO.</a:t>
            </a:r>
          </a:p>
          <a:p>
            <a:endParaRPr lang="en-US" b="1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8F4B62-94B0-4BCD-9377-30997B52DE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28" r="10857"/>
          <a:stretch/>
        </p:blipFill>
        <p:spPr>
          <a:xfrm>
            <a:off x="6189972" y="2220322"/>
            <a:ext cx="5686954" cy="30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00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evidence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Most children have allocated a gender to most jobs by the age of five</a:t>
            </a:r>
          </a:p>
          <a:p>
            <a:endParaRPr lang="en-US" i="1" dirty="0"/>
          </a:p>
          <a:p>
            <a:r>
              <a:rPr lang="en-US" dirty="0"/>
              <a:t>By the age of twelve they have ruled out a significant percentage of careers for their future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Placeholder 6" descr="A group of people in uniform&#10;&#10;Description automatically generated">
            <a:extLst>
              <a:ext uri="{FF2B5EF4-FFF2-40B4-BE49-F238E27FC236}">
                <a16:creationId xmlns:a16="http://schemas.microsoft.com/office/drawing/2014/main" id="{642267EC-72A1-4661-8B8D-054877A1AF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907" r="16907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3AD8B2-568A-4DAA-A46F-6B5FB0F57199}"/>
              </a:ext>
            </a:extLst>
          </p:cNvPr>
          <p:cNvSpPr txBox="1"/>
          <p:nvPr/>
        </p:nvSpPr>
        <p:spPr>
          <a:xfrm>
            <a:off x="6005513" y="5439505"/>
            <a:ext cx="51657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://theconversation.com/explainer-when-should-children-start-to-think-about-their-careers-38264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d/3.0/"/>
              </a:rPr>
              <a:t>CC BY-ND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93960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276AD7-56ED-41FF-948C-69348D24B4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No more boys and girls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00B9E7D-B819-4DCB-A351-67BB25C8C6B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807F9BB-64D9-4EA2-8AA9-C78CE5068A9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47E61F0-AB73-46CB-AB56-FA4BD457F9B7}"/>
              </a:ext>
            </a:extLst>
          </p:cNvPr>
          <p:cNvSpPr txBox="1">
            <a:spLocks/>
          </p:cNvSpPr>
          <p:nvPr/>
        </p:nvSpPr>
        <p:spPr>
          <a:xfrm>
            <a:off x="788773" y="5916768"/>
            <a:ext cx="7315200" cy="3693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First published on BBC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76F42-5F9D-44FD-8BB7-1DA0410E0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992" y="1488837"/>
            <a:ext cx="5411468" cy="3592829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187B4A3-B957-4A4E-A07A-0B66B61C18BE}"/>
              </a:ext>
            </a:extLst>
          </p:cNvPr>
          <p:cNvSpPr txBox="1">
            <a:spLocks/>
          </p:cNvSpPr>
          <p:nvPr/>
        </p:nvSpPr>
        <p:spPr>
          <a:xfrm>
            <a:off x="1078781" y="1850415"/>
            <a:ext cx="4286887" cy="30000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r>
              <a:rPr lang="en-US" sz="2400" dirty="0"/>
              <a:t>Link here </a:t>
            </a:r>
            <a:r>
              <a:rPr lang="en-US" sz="2400" dirty="0">
                <a:hlinkClick r:id="rId5"/>
              </a:rPr>
              <a:t>https://www.bbc.co.uk/programmes/b09202jz</a:t>
            </a:r>
            <a:endParaRPr lang="en-US" sz="2400" dirty="0"/>
          </a:p>
          <a:p>
            <a:r>
              <a:rPr lang="en-US" sz="2400" dirty="0"/>
              <a:t>Three clips available</a:t>
            </a:r>
          </a:p>
          <a:p>
            <a:r>
              <a:rPr lang="en-US" sz="2400" dirty="0"/>
              <a:t>Other sources of the programme are available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3203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3750" y="1190513"/>
            <a:ext cx="6218023" cy="795576"/>
          </a:xfrm>
        </p:spPr>
        <p:txBody>
          <a:bodyPr/>
          <a:lstStyle/>
          <a:p>
            <a:r>
              <a:rPr lang="en-US" dirty="0"/>
              <a:t>So what’s your plan?</a:t>
            </a:r>
          </a:p>
          <a:p>
            <a:endParaRPr lang="en-US" sz="2800" dirty="0"/>
          </a:p>
          <a:p>
            <a:r>
              <a:rPr lang="en-US" sz="2400" dirty="0"/>
              <a:t>Why not have a look at our other resources…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East Sussex Primary Careers Hub</a:t>
            </a:r>
          </a:p>
          <a:p>
            <a:r>
              <a:rPr lang="en-US" dirty="0"/>
              <a:t>www.careerseastsussex.co.uk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4AFE1F7-6D60-40BD-B05A-71ECF90EDC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65AD87A-4A63-4C96-8D22-077992E7493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14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6E3A6F-11A4-4D41-9420-34BDE15FE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594028"/>
            <a:ext cx="4582860" cy="461732"/>
          </a:xfrm>
        </p:spPr>
        <p:txBody>
          <a:bodyPr/>
          <a:lstStyle/>
          <a:p>
            <a:r>
              <a:rPr lang="en-GB" dirty="0"/>
              <a:t>Consider these images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68C409-7B99-479A-98AD-50639A496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BAA7DA-7178-483A-8E90-615363FA3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72" r="6569"/>
          <a:stretch/>
        </p:blipFill>
        <p:spPr>
          <a:xfrm>
            <a:off x="5869404" y="1433562"/>
            <a:ext cx="6050455" cy="41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19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6E3A6F-11A4-4D41-9420-34BDE15FE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594028"/>
            <a:ext cx="4582860" cy="461732"/>
          </a:xfrm>
        </p:spPr>
        <p:txBody>
          <a:bodyPr/>
          <a:lstStyle/>
          <a:p>
            <a:r>
              <a:rPr lang="en-GB" dirty="0"/>
              <a:t>Consider these images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68C409-7B99-479A-98AD-50639A496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7AA16B-F2F7-4131-ABE3-97DBCE2B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32"/>
          <a:stretch/>
        </p:blipFill>
        <p:spPr>
          <a:xfrm>
            <a:off x="5929371" y="1347859"/>
            <a:ext cx="5831369" cy="423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78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6E3A6F-11A4-4D41-9420-34BDE15FE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594028"/>
            <a:ext cx="4582860" cy="461732"/>
          </a:xfrm>
        </p:spPr>
        <p:txBody>
          <a:bodyPr/>
          <a:lstStyle/>
          <a:p>
            <a:r>
              <a:rPr lang="en-GB" dirty="0"/>
              <a:t>Consider these images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68C409-7B99-479A-98AD-50639A496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BC2595-FD36-479F-8FF0-576DA4F5E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93" r="11327"/>
          <a:stretch/>
        </p:blipFill>
        <p:spPr>
          <a:xfrm>
            <a:off x="5982472" y="1410104"/>
            <a:ext cx="5980142" cy="414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53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6E3A6F-11A4-4D41-9420-34BDE15FE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594028"/>
            <a:ext cx="4582860" cy="461732"/>
          </a:xfrm>
        </p:spPr>
        <p:txBody>
          <a:bodyPr/>
          <a:lstStyle/>
          <a:p>
            <a:r>
              <a:rPr lang="en-GB" dirty="0"/>
              <a:t>Consider these images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68C409-7B99-479A-98AD-50639A496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A32A58-6857-4CD0-B703-A62713176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260" y="1416957"/>
            <a:ext cx="5944251" cy="402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96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6E3A6F-11A4-4D41-9420-34BDE15FE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594028"/>
            <a:ext cx="4582860" cy="461732"/>
          </a:xfrm>
        </p:spPr>
        <p:txBody>
          <a:bodyPr/>
          <a:lstStyle/>
          <a:p>
            <a:r>
              <a:rPr lang="en-GB" dirty="0"/>
              <a:t>Consider these images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68C409-7B99-479A-98AD-50639A496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EC69B3-4077-4E5B-9B98-9C9684FDE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452" y="1388722"/>
            <a:ext cx="6076390" cy="417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37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6E3A6F-11A4-4D41-9420-34BDE15FE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594028"/>
            <a:ext cx="4582860" cy="461732"/>
          </a:xfrm>
        </p:spPr>
        <p:txBody>
          <a:bodyPr/>
          <a:lstStyle/>
          <a:p>
            <a:r>
              <a:rPr lang="en-GB" dirty="0"/>
              <a:t>Consider these images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68C409-7B99-479A-98AD-50639A496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C1A953-9A47-495B-949E-51A675BB2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748" y="1417865"/>
            <a:ext cx="6151788" cy="410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6E3A6F-11A4-4D41-9420-34BDE15FE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594028"/>
            <a:ext cx="4582860" cy="461732"/>
          </a:xfrm>
        </p:spPr>
        <p:txBody>
          <a:bodyPr/>
          <a:lstStyle/>
          <a:p>
            <a:r>
              <a:rPr lang="en-GB" dirty="0"/>
              <a:t>Consider these images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68C409-7B99-479A-98AD-50639A496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72DAB181-07D0-4E72-946D-099D7A3CE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"/>
          <a:stretch/>
        </p:blipFill>
        <p:spPr bwMode="auto">
          <a:xfrm>
            <a:off x="5821772" y="1434987"/>
            <a:ext cx="6178059" cy="40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64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7FE1576-2F26-4B07-A02B-BE0E0209D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910EA-E61D-4308-987F-45C56949C11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6E3A6F-11A4-4D41-9420-34BDE15FE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594028"/>
            <a:ext cx="4582860" cy="461732"/>
          </a:xfrm>
        </p:spPr>
        <p:txBody>
          <a:bodyPr/>
          <a:lstStyle/>
          <a:p>
            <a:r>
              <a:rPr lang="en-GB" dirty="0"/>
              <a:t>Why does it matter?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68C409-7B99-479A-98AD-50639A496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3653" y="2439448"/>
            <a:ext cx="5323090" cy="3000057"/>
          </a:xfrm>
        </p:spPr>
        <p:txBody>
          <a:bodyPr/>
          <a:lstStyle/>
          <a:p>
            <a:r>
              <a:rPr lang="en-GB" sz="2400" dirty="0"/>
              <a:t>Should we challenge traditional gender stereotypes?</a:t>
            </a:r>
          </a:p>
          <a:p>
            <a:endParaRPr lang="en-GB" sz="2400" dirty="0"/>
          </a:p>
          <a:p>
            <a:r>
              <a:rPr lang="en-GB" sz="2400" dirty="0"/>
              <a:t>Should boys and girls have equal opportunities?</a:t>
            </a:r>
          </a:p>
          <a:p>
            <a:endParaRPr lang="en-GB" sz="2400" dirty="0"/>
          </a:p>
          <a:p>
            <a:r>
              <a:rPr lang="en-GB" sz="2400" dirty="0"/>
              <a:t>What can we do to support our children to achieve more?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F90212-6247-4D28-9AA3-F450776BC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5" y="2055760"/>
            <a:ext cx="3297593" cy="325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46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F642C1AE-9A28-FD4D-84A4-C163511FA3F1}"/>
    </a:ext>
  </a:extLst>
</a:theme>
</file>

<file path=ppt/theme/theme2.xml><?xml version="1.0" encoding="utf-8"?>
<a:theme xmlns:a="http://schemas.openxmlformats.org/drawingml/2006/main" name="Text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022B3605-88A6-AB4C-8308-787F91171A41}"/>
    </a:ext>
  </a:extLst>
</a:theme>
</file>

<file path=ppt/theme/theme3.xml><?xml version="1.0" encoding="utf-8"?>
<a:theme xmlns:a="http://schemas.openxmlformats.org/drawingml/2006/main" name="Divid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08F145BD-4479-AC45-98F4-E8EF7E6A10D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691f71b9-b64f-4844-8bf8-0e85b55a74e6" ContentTypeId="0x0101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44739AF0FCB643A55FDBA42418353E" ma:contentTypeVersion="2" ma:contentTypeDescription="Create a new document." ma:contentTypeScope="" ma:versionID="37769427c4ad8ca76ccd23bbc88de3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e6933bd47be1112819b4a07f256c1a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F7AB81-D38F-4399-AFFA-B5276769C641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51FFE49B-1A79-4A48-913B-84C6E655462E}">
  <ds:schemaRefs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2FA3947-2CDD-4812-A06F-B3809E58BFC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29F79BC-6735-43FC-A079-366AE37CD1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Revised CEC_Primary Toolkit_Resource template</Template>
  <TotalTime>2131</TotalTime>
  <Words>332</Words>
  <Application>Microsoft Office PowerPoint</Application>
  <PresentationFormat>Widescreen</PresentationFormat>
  <Paragraphs>57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Cover pages</vt:lpstr>
      <vt:lpstr>Text pages</vt:lpstr>
      <vt:lpstr>Divider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Hutton</dc:creator>
  <cp:lastModifiedBy>Marcus Cherrill</cp:lastModifiedBy>
  <cp:revision>18</cp:revision>
  <dcterms:created xsi:type="dcterms:W3CDTF">2020-03-30T12:59:08Z</dcterms:created>
  <dcterms:modified xsi:type="dcterms:W3CDTF">2020-06-17T11:03:14Z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0x0101003D44739AF0FCB643A55FDBA42418353E</vt:lpwstr>
  </property>
</Properties>
</file>